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sldIdLst>
    <p:sldId id="279" r:id="rId2"/>
    <p:sldId id="257" r:id="rId3"/>
    <p:sldId id="258" r:id="rId4"/>
    <p:sldId id="259" r:id="rId5"/>
    <p:sldId id="260" r:id="rId6"/>
    <p:sldId id="261" r:id="rId7"/>
    <p:sldId id="262" r:id="rId8"/>
    <p:sldId id="278" r:id="rId9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20"/>
    <a:srgbClr val="005024"/>
    <a:srgbClr val="009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30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190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1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2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3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1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186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7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8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9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2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6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182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3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4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5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178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9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0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1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8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42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174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5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6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7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43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51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170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1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2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3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2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166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7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8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9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3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162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3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4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5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54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7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62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158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9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0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1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63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8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9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0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1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2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3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4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5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6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7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8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9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0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1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2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3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4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5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6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7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8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9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0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1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154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5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6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7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92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3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4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5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6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7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8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15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99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146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7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8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9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0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142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3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4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5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1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138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9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0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1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02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5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6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7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8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1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2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3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4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5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6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7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8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134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5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6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7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19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0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1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4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25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130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1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2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3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26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7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8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9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6" name="Group 172"/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28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75"/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11" name="Freeform 176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77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78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79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80"/>
              <p:cNvSpPr>
                <a:spLocks/>
              </p:cNvSpPr>
              <p:nvPr/>
            </p:nvSpPr>
            <p:spPr bwMode="ltGray">
              <a:xfrm>
                <a:off x="1595" y="2"/>
                <a:ext cx="214" cy="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181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182"/>
              <p:cNvSpPr>
                <a:spLocks/>
              </p:cNvSpPr>
              <p:nvPr/>
            </p:nvSpPr>
            <p:spPr bwMode="ltGray">
              <a:xfrm>
                <a:off x="1964" y="2"/>
                <a:ext cx="175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8" name="Freeform 183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9" name="Freeform 184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0" name="Freeform 185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1" name="Freeform 186"/>
              <p:cNvSpPr>
                <a:spLocks/>
              </p:cNvSpPr>
              <p:nvPr/>
            </p:nvSpPr>
            <p:spPr bwMode="ltGray">
              <a:xfrm>
                <a:off x="3680" y="71"/>
                <a:ext cx="722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" name="Freeform 187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188"/>
              <p:cNvSpPr>
                <a:spLocks/>
              </p:cNvSpPr>
              <p:nvPr/>
            </p:nvSpPr>
            <p:spPr bwMode="ltGray">
              <a:xfrm>
                <a:off x="4602" y="2"/>
                <a:ext cx="264" cy="115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189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190"/>
              <p:cNvSpPr>
                <a:spLocks/>
              </p:cNvSpPr>
              <p:nvPr/>
            </p:nvSpPr>
            <p:spPr bwMode="ltGray">
              <a:xfrm>
                <a:off x="5074" y="2"/>
                <a:ext cx="203" cy="83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191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192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193"/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9" name="Freeform 194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195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36007" name="Rectangle 16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6008" name="Rectangle 1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194" name="Rectangle 16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5" name="Rectangle 1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6" name="Rectangle 1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5F0D8-8102-4383-BD76-C3BF7BCD6A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07165-49DB-4349-AC00-FE7F7B0B59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B3370-78A4-44EB-B4D9-9B71FF73BA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48662-C091-41F5-B44E-C484264666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6208C-2804-4690-9CB0-FDC650D250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0EC5F-30E7-4550-BCAE-F61DD0EB40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1B227-D263-46DE-877D-EFBF24885A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17946-72A9-4225-BF27-F4EDE569F5A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D1CAF-00FD-4CAC-8805-283394829C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C8FF-8F2F-45DD-848D-78414EB64E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744F5-58D9-4F41-B6F9-E7DB892624A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1057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22532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3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4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5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58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22537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9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0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3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22546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7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8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9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64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22551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2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3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4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9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22560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1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2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3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64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5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78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22573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4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5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6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79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22578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9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0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1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80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22583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4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5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6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9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0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1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2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3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4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89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22596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7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8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9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00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1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2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3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4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5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7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8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9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0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1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2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3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4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5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6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7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8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9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0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1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2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3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4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5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6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7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18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22629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0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1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2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33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4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5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6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7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8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25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2264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6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22645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6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7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8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7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22650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1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2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3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8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22655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6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7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8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59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0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1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2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3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4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5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6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7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8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9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0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1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2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3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4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45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22676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7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8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9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80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1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2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3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4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5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52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22687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8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9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90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91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2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3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4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172"/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22701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2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4" name="Group 195"/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22703" name="Freeform 175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4" name="Freeform 176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5" name="Freeform 177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6" name="Freeform 178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7" name="Freeform 179"/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8" name="Freeform 180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9" name="Freeform 181"/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0" name="Freeform 182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1" name="Freeform 183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2" name="Freeform 184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3" name="Freeform 185"/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4" name="Freeform 186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5" name="Freeform 187"/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6" name="Freeform 188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7" name="Freeform 189"/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8" name="Freeform 190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9" name="Freeform 191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92"/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22721" name="Freeform 193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22" name="Freeform 194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Rectangle 16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başlık stilini düzenlemek için tıklatın</a:t>
            </a:r>
          </a:p>
        </p:txBody>
      </p:sp>
      <p:sp>
        <p:nvSpPr>
          <p:cNvPr id="1028" name="Rectangle 1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2697" name="Rectangle 1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8" name="Rectangle 1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C14EE11B-5F4B-43D2-A936-C0A278F614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619672" y="1196752"/>
            <a:ext cx="6600451" cy="2262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sz="3600" b="1" dirty="0">
                <a:solidFill>
                  <a:srgbClr val="00B050"/>
                </a:solidFill>
                <a:latin typeface="Comic Sans MS" pitchFamily="66" charset="0"/>
              </a:rPr>
              <a:t>ÇOCUK VE YARATICILIK</a:t>
            </a:r>
            <a:endParaRPr lang="tr-TR" sz="3600" b="1" dirty="0" smtClean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</p:txBody>
      </p:sp>
      <p:sp>
        <p:nvSpPr>
          <p:cNvPr id="5" name="Rectangle 3"/>
          <p:cNvSpPr>
            <a:spLocks noGrp="1" noChangeArrowheads="1"/>
          </p:cNvSpPr>
          <p:nvPr/>
        </p:nvSpPr>
        <p:spPr bwMode="auto">
          <a:xfrm>
            <a:off x="899592" y="4509120"/>
            <a:ext cx="7559675" cy="117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tr-TR" sz="2400" b="1" dirty="0" smtClean="0">
                <a:solidFill>
                  <a:srgbClr val="00B050"/>
                </a:solidFill>
                <a:latin typeface="Comic Sans MS" pitchFamily="66" charset="0"/>
              </a:rPr>
              <a:t>Prof. Dr. Aysel Köksal Akyol</a:t>
            </a:r>
          </a:p>
          <a:p>
            <a:pPr eaLnBrk="1" hangingPunct="1"/>
            <a:r>
              <a:rPr lang="tr-TR" sz="2400" b="1" dirty="0" smtClean="0">
                <a:solidFill>
                  <a:srgbClr val="00B050"/>
                </a:solidFill>
                <a:latin typeface="Comic Sans MS" pitchFamily="66" charset="0"/>
              </a:rPr>
              <a:t>Ankara Üniversitesi </a:t>
            </a:r>
          </a:p>
        </p:txBody>
      </p:sp>
    </p:spTree>
    <p:extLst>
      <p:ext uri="{BB962C8B-B14F-4D97-AF65-F5344CB8AC3E}">
        <p14:creationId xmlns:p14="http://schemas.microsoft.com/office/powerpoint/2010/main" val="3477225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0" y="476672"/>
            <a:ext cx="8964488" cy="1424906"/>
          </a:xfrm>
        </p:spPr>
        <p:txBody>
          <a:bodyPr/>
          <a:lstStyle/>
          <a:p>
            <a:r>
              <a:rPr lang="tr-TR" sz="3600" dirty="0" smtClean="0">
                <a:solidFill>
                  <a:srgbClr val="009644"/>
                </a:solidFill>
              </a:rPr>
              <a:t>YARATICILIĞIN GELİŞİMİNDE AİLE</a:t>
            </a:r>
            <a:endParaRPr lang="tr-TR" sz="3600" dirty="0">
              <a:solidFill>
                <a:srgbClr val="009644"/>
              </a:solidFill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sz="half" idx="1"/>
          </p:nvPr>
        </p:nvSpPr>
        <p:spPr>
          <a:xfrm>
            <a:off x="899592" y="2924944"/>
            <a:ext cx="7634808" cy="280831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Kişi doğduğu andan itibaren içinde bulunduğu ailesinden, anne-babasının tutumundan, ailede var olan ilişkilerden kısacası aile ortamındaki her şeyden etkilenir.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4955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2420888"/>
            <a:ext cx="7700392" cy="3240359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2800" dirty="0" smtClean="0"/>
              <a:t>Doğumdan önce başlayan bu etki yaşam boyu devam eder. </a:t>
            </a:r>
          </a:p>
          <a:p>
            <a:pPr algn="just">
              <a:lnSpc>
                <a:spcPct val="150000"/>
              </a:lnSpc>
            </a:pPr>
            <a:r>
              <a:rPr lang="tr-TR" sz="2800" dirty="0" smtClean="0"/>
              <a:t>Okula başlama ile birlikte her ne kadar arkadaşlar ve öğretmenlerin etkisi artmaya başlasa da ailenin kişi üzerindeki etkileri devam eder.</a:t>
            </a:r>
            <a:endParaRPr lang="tr-TR" sz="2800" dirty="0"/>
          </a:p>
        </p:txBody>
      </p:sp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0" y="476672"/>
            <a:ext cx="8964488" cy="1424906"/>
          </a:xfrm>
        </p:spPr>
        <p:txBody>
          <a:bodyPr/>
          <a:lstStyle/>
          <a:p>
            <a:r>
              <a:rPr lang="tr-TR" sz="3600" dirty="0" smtClean="0">
                <a:solidFill>
                  <a:srgbClr val="009644"/>
                </a:solidFill>
              </a:rPr>
              <a:t>YARATICILIĞIN GELİŞİMİNDE AİLE</a:t>
            </a:r>
            <a:endParaRPr lang="tr-TR" sz="3600" dirty="0">
              <a:solidFill>
                <a:srgbClr val="009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75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2924944"/>
            <a:ext cx="7772400" cy="17589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Çocuğun geçirmiş olduğu yaşantılar, aile içinde çocuğa karşı olan davranışlar ve tutumlar yaratıcılık üzerinde etkili olur.</a:t>
            </a:r>
            <a:endParaRPr lang="tr-TR" sz="2400" dirty="0"/>
          </a:p>
        </p:txBody>
      </p:sp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0" y="476672"/>
            <a:ext cx="8964488" cy="1424906"/>
          </a:xfrm>
        </p:spPr>
        <p:txBody>
          <a:bodyPr/>
          <a:lstStyle/>
          <a:p>
            <a:r>
              <a:rPr lang="tr-TR" sz="3600" dirty="0" smtClean="0">
                <a:solidFill>
                  <a:srgbClr val="009644"/>
                </a:solidFill>
              </a:rPr>
              <a:t>YARATICILIĞIN GELİŞİMİNDE AİLE</a:t>
            </a:r>
            <a:endParaRPr lang="tr-TR" sz="3600" dirty="0">
              <a:solidFill>
                <a:srgbClr val="009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63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3140968"/>
            <a:ext cx="7575294" cy="2448272"/>
          </a:xfrm>
        </p:spPr>
        <p:txBody>
          <a:bodyPr>
            <a:noAutofit/>
          </a:bodyPr>
          <a:lstStyle/>
          <a:p>
            <a:pPr algn="just"/>
            <a:r>
              <a:rPr lang="tr-TR" sz="2400" dirty="0" smtClean="0"/>
              <a:t>Çocukta ilk yaratıcılık belirtileri aile içinde görülür;</a:t>
            </a:r>
          </a:p>
          <a:p>
            <a:pPr lvl="1"/>
            <a:r>
              <a:rPr lang="tr-TR" sz="2400" dirty="0" smtClean="0"/>
              <a:t>Çocuk yetiştirme tutumları (otoriter, demokratik, koruyucu ….)</a:t>
            </a:r>
            <a:endParaRPr lang="tr-TR" sz="2400" dirty="0"/>
          </a:p>
        </p:txBody>
      </p:sp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0" y="476672"/>
            <a:ext cx="8964488" cy="1424906"/>
          </a:xfrm>
        </p:spPr>
        <p:txBody>
          <a:bodyPr/>
          <a:lstStyle/>
          <a:p>
            <a:r>
              <a:rPr lang="tr-TR" sz="3600" dirty="0" smtClean="0">
                <a:solidFill>
                  <a:srgbClr val="009644"/>
                </a:solidFill>
              </a:rPr>
              <a:t>YARATICILIĞIN GELİŞİMİNDE AİLE</a:t>
            </a:r>
            <a:endParaRPr lang="tr-TR" sz="3600" dirty="0">
              <a:solidFill>
                <a:srgbClr val="009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5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9644"/>
                </a:solidFill>
              </a:rPr>
              <a:t>Anne-babaların;</a:t>
            </a:r>
            <a:endParaRPr lang="tr-TR" dirty="0">
              <a:solidFill>
                <a:srgbClr val="009644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2060848"/>
            <a:ext cx="7848872" cy="413516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2800" dirty="0" smtClean="0"/>
              <a:t>Çocukları ile oyun oynaması, </a:t>
            </a:r>
          </a:p>
          <a:p>
            <a:pPr algn="just">
              <a:lnSpc>
                <a:spcPct val="150000"/>
              </a:lnSpc>
            </a:pPr>
            <a:r>
              <a:rPr lang="tr-TR" sz="2800" dirty="0" smtClean="0"/>
              <a:t>Arkadaşlık etmesi, </a:t>
            </a:r>
          </a:p>
          <a:p>
            <a:pPr algn="just">
              <a:lnSpc>
                <a:spcPct val="150000"/>
              </a:lnSpc>
            </a:pPr>
            <a:r>
              <a:rPr lang="tr-TR" sz="2800" dirty="0" smtClean="0"/>
              <a:t>Dinlemesi, </a:t>
            </a:r>
          </a:p>
          <a:p>
            <a:pPr algn="just">
              <a:lnSpc>
                <a:spcPct val="150000"/>
              </a:lnSpc>
            </a:pPr>
            <a:r>
              <a:rPr lang="tr-TR" sz="2800" dirty="0" smtClean="0"/>
              <a:t>Hikaye anlatması, </a:t>
            </a:r>
          </a:p>
          <a:p>
            <a:pPr algn="just">
              <a:lnSpc>
                <a:spcPct val="150000"/>
              </a:lnSpc>
            </a:pPr>
            <a:r>
              <a:rPr lang="tr-TR" sz="2800" dirty="0" smtClean="0"/>
              <a:t>Çocuğun kendi hikayelerini anlatmasına fırsat vermesi, </a:t>
            </a:r>
          </a:p>
        </p:txBody>
      </p:sp>
    </p:spTree>
    <p:extLst>
      <p:ext uri="{BB962C8B-B14F-4D97-AF65-F5344CB8AC3E}">
        <p14:creationId xmlns:p14="http://schemas.microsoft.com/office/powerpoint/2010/main" val="190004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9644"/>
                </a:solidFill>
              </a:rPr>
              <a:t>Anne-babaların;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1219" y="2564904"/>
            <a:ext cx="7772400" cy="1995859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Hayali oyunlarında çocuğa gerekli materyalleri sunması, 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Yaratıcılığa yönelik oyuncakları seçmesi yaratıcılığın gelişmesi açısından önemlidir.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………………………………..</a:t>
            </a:r>
          </a:p>
          <a:p>
            <a:pPr>
              <a:lnSpc>
                <a:spcPct val="15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5863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2" descr="Polimer kil oyuncak heykell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348880"/>
            <a:ext cx="4166329" cy="312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/>
        </p:nvSpPr>
        <p:spPr bwMode="auto">
          <a:xfrm>
            <a:off x="1691680" y="836712"/>
            <a:ext cx="645641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tr-TR" dirty="0" smtClean="0">
                <a:solidFill>
                  <a:srgbClr val="009644"/>
                </a:solidFill>
              </a:rPr>
              <a:t>Bugünlük bu kadar </a:t>
            </a:r>
            <a:r>
              <a:rPr lang="tr-TR" dirty="0" smtClean="0">
                <a:solidFill>
                  <a:srgbClr val="009644"/>
                </a:solidFill>
                <a:sym typeface="Wingdings"/>
              </a:rPr>
              <a:t> </a:t>
            </a:r>
            <a:endParaRPr lang="tr-TR" dirty="0">
              <a:solidFill>
                <a:srgbClr val="009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6125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Şiirsel tasarım şablonu">
  <a:themeElements>
    <a:clrScheme name="Şiirsel tasarım şablonu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Şiirsel tasarım şablo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Şiirsel tasarım şablonu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Şiirsel tasarım şablonu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Şiirsel tasarım şablonu</Template>
  <TotalTime>748</TotalTime>
  <Words>158</Words>
  <Application>Microsoft Office PowerPoint</Application>
  <PresentationFormat>Ekran Gösterisi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Comic Sans MS</vt:lpstr>
      <vt:lpstr>Times New Roman</vt:lpstr>
      <vt:lpstr>Wingdings</vt:lpstr>
      <vt:lpstr>Şiirsel tasarım şablonu</vt:lpstr>
      <vt:lpstr>ÇOCUK VE YARATICILIK</vt:lpstr>
      <vt:lpstr>YARATICILIĞIN GELİŞİMİNDE AİLE</vt:lpstr>
      <vt:lpstr>YARATICILIĞIN GELİŞİMİNDE AİLE</vt:lpstr>
      <vt:lpstr>YARATICILIĞIN GELİŞİMİNDE AİLE</vt:lpstr>
      <vt:lpstr>YARATICILIĞIN GELİŞİMİNDE AİLE</vt:lpstr>
      <vt:lpstr>Anne-babaların;</vt:lpstr>
      <vt:lpstr>Anne-babaların;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user</cp:lastModifiedBy>
  <cp:revision>40</cp:revision>
  <cp:lastPrinted>2017-03-07T05:16:26Z</cp:lastPrinted>
  <dcterms:created xsi:type="dcterms:W3CDTF">2009-04-17T20:58:37Z</dcterms:created>
  <dcterms:modified xsi:type="dcterms:W3CDTF">2021-01-09T20:23:45Z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TC010690541055</vt:lpwstr>
  </property>
</Properties>
</file>