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9"/>
  </p:notesMasterIdLst>
  <p:sldIdLst>
    <p:sldId id="305" r:id="rId2"/>
    <p:sldId id="306" r:id="rId3"/>
    <p:sldId id="307" r:id="rId4"/>
    <p:sldId id="317" r:id="rId5"/>
    <p:sldId id="308" r:id="rId6"/>
    <p:sldId id="316" r:id="rId7"/>
    <p:sldId id="309" r:id="rId8"/>
    <p:sldId id="310" r:id="rId9"/>
    <p:sldId id="318" r:id="rId10"/>
    <p:sldId id="311" r:id="rId11"/>
    <p:sldId id="312" r:id="rId12"/>
    <p:sldId id="319" r:id="rId13"/>
    <p:sldId id="313" r:id="rId14"/>
    <p:sldId id="314" r:id="rId15"/>
    <p:sldId id="315" r:id="rId16"/>
    <p:sldId id="294" r:id="rId17"/>
    <p:sldId id="322" r:id="rId18"/>
    <p:sldId id="320" r:id="rId19"/>
    <p:sldId id="321" r:id="rId20"/>
    <p:sldId id="327" r:id="rId21"/>
    <p:sldId id="328" r:id="rId22"/>
    <p:sldId id="326" r:id="rId23"/>
    <p:sldId id="325" r:id="rId24"/>
    <p:sldId id="331" r:id="rId25"/>
    <p:sldId id="333" r:id="rId26"/>
    <p:sldId id="332" r:id="rId27"/>
    <p:sldId id="330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/>
    <p:restoredTop sz="94662"/>
  </p:normalViewPr>
  <p:slideViewPr>
    <p:cSldViewPr>
      <p:cViewPr varScale="1">
        <p:scale>
          <a:sx n="108" d="100"/>
          <a:sy n="108" d="100"/>
        </p:scale>
        <p:origin x="21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A7A75-A7AE-48EA-983C-9B134B7A29DF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399A-C240-4445-AA29-524B41AE39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7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Sabit Yağlar, Yağlar ve Mumlar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tr-TR" dirty="0"/>
              <a:t>Sabit yağlar bitki ve hayvanlarda depo maddesidir. </a:t>
            </a:r>
            <a:endParaRPr lang="tr-TR" dirty="0" smtClean="0"/>
          </a:p>
          <a:p>
            <a:r>
              <a:rPr lang="tr-TR" dirty="0" smtClean="0"/>
              <a:t>Bitkilerde </a:t>
            </a:r>
            <a:r>
              <a:rPr lang="tr-TR" dirty="0"/>
              <a:t>özellikle tohumlarda (</a:t>
            </a:r>
            <a:r>
              <a:rPr lang="tr-TR" dirty="0" err="1"/>
              <a:t>endosperma</a:t>
            </a:r>
            <a:r>
              <a:rPr lang="tr-TR" dirty="0"/>
              <a:t> veya </a:t>
            </a:r>
            <a:r>
              <a:rPr lang="tr-TR" dirty="0" err="1"/>
              <a:t>kotiledon'da</a:t>
            </a:r>
            <a:r>
              <a:rPr lang="tr-TR" dirty="0"/>
              <a:t>) nadiren </a:t>
            </a:r>
            <a:r>
              <a:rPr lang="tr-TR" dirty="0" err="1"/>
              <a:t>mezokarpta</a:t>
            </a:r>
            <a:r>
              <a:rPr lang="tr-TR" dirty="0"/>
              <a:t> bulunur.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 err="1"/>
              <a:t>Santalaceae</a:t>
            </a:r>
            <a:r>
              <a:rPr lang="tr-TR" dirty="0"/>
              <a:t> tohumlarının katı yağlarında genellikle </a:t>
            </a:r>
            <a:r>
              <a:rPr lang="tr-TR" dirty="0" err="1"/>
              <a:t>linoleik</a:t>
            </a:r>
            <a:r>
              <a:rPr lang="tr-TR" dirty="0"/>
              <a:t> asit bulunmayışı ve 18 </a:t>
            </a:r>
            <a:r>
              <a:rPr lang="tr-TR" dirty="0" err="1"/>
              <a:t>C’lu</a:t>
            </a:r>
            <a:r>
              <a:rPr lang="tr-TR" dirty="0"/>
              <a:t> asitler olarak oleik, </a:t>
            </a:r>
            <a:r>
              <a:rPr lang="tr-TR" dirty="0" err="1"/>
              <a:t>ksimenik</a:t>
            </a:r>
            <a:r>
              <a:rPr lang="tr-TR" dirty="0"/>
              <a:t>, az miktarda stearik ve 16 </a:t>
            </a:r>
            <a:r>
              <a:rPr lang="tr-TR" dirty="0" err="1"/>
              <a:t>C’lu</a:t>
            </a:r>
            <a:r>
              <a:rPr lang="tr-TR" dirty="0"/>
              <a:t> olarak da bir tek palmitik asit bulunuşu karakteristiktir.  </a:t>
            </a:r>
          </a:p>
          <a:p>
            <a:r>
              <a:rPr lang="tr-TR" dirty="0" err="1"/>
              <a:t>Santalales</a:t>
            </a:r>
            <a:r>
              <a:rPr lang="tr-TR" dirty="0"/>
              <a:t> </a:t>
            </a:r>
            <a:r>
              <a:rPr lang="tr-TR" dirty="0" err="1" smtClean="0"/>
              <a:t>ordosunda</a:t>
            </a:r>
            <a:r>
              <a:rPr lang="tr-TR" dirty="0" smtClean="0"/>
              <a:t> </a:t>
            </a:r>
            <a:r>
              <a:rPr lang="tr-TR" dirty="0"/>
              <a:t>bulunan bu asitler ilginç ilişkiler gösterir.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20689"/>
            <a:ext cx="8568952" cy="1728192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Petroselenik</a:t>
            </a:r>
            <a:r>
              <a:rPr lang="tr-TR" dirty="0"/>
              <a:t> asit ise </a:t>
            </a:r>
            <a:r>
              <a:rPr lang="tr-TR" dirty="0" err="1"/>
              <a:t>Umbelales</a:t>
            </a:r>
            <a:r>
              <a:rPr lang="tr-TR" dirty="0"/>
              <a:t> için karakteristik sayılabilir, tek istisnası </a:t>
            </a:r>
            <a:r>
              <a:rPr lang="tr-TR" dirty="0" err="1"/>
              <a:t>Simarubaceae</a:t>
            </a:r>
            <a:r>
              <a:rPr lang="tr-TR" dirty="0"/>
              <a:t>’ den </a:t>
            </a:r>
            <a:r>
              <a:rPr lang="tr-TR" i="1" dirty="0" err="1"/>
              <a:t>Picrasma’</a:t>
            </a:r>
            <a:r>
              <a:rPr lang="tr-TR" dirty="0" err="1"/>
              <a:t>da</a:t>
            </a:r>
            <a:r>
              <a:rPr lang="tr-TR" dirty="0"/>
              <a:t> görülür. 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404664"/>
            <a:ext cx="8229600" cy="1252736"/>
          </a:xfrm>
        </p:spPr>
        <p:txBody>
          <a:bodyPr/>
          <a:lstStyle/>
          <a:p>
            <a:r>
              <a:rPr lang="tr-TR" dirty="0" err="1"/>
              <a:t>Laballenik</a:t>
            </a:r>
            <a:r>
              <a:rPr lang="tr-TR" dirty="0"/>
              <a:t> asit </a:t>
            </a:r>
            <a:r>
              <a:rPr lang="tr-TR" dirty="0" err="1"/>
              <a:t>Labiate</a:t>
            </a:r>
            <a:r>
              <a:rPr lang="tr-TR" dirty="0"/>
              <a:t>’ de bulunan bir </a:t>
            </a:r>
            <a:r>
              <a:rPr lang="tr-TR" dirty="0" err="1"/>
              <a:t>tarririk</a:t>
            </a:r>
            <a:r>
              <a:rPr lang="tr-TR" dirty="0"/>
              <a:t> asit </a:t>
            </a:r>
            <a:r>
              <a:rPr lang="tr-TR" dirty="0" err="1"/>
              <a:t>allen</a:t>
            </a:r>
            <a:r>
              <a:rPr lang="tr-TR" dirty="0"/>
              <a:t> türevidir.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204864"/>
            <a:ext cx="5109931" cy="38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03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tr-TR" dirty="0" err="1"/>
              <a:t>Biyogenetik</a:t>
            </a:r>
            <a:r>
              <a:rPr lang="tr-TR" dirty="0"/>
              <a:t> açıdan bu asitler oleik asidin </a:t>
            </a:r>
            <a:r>
              <a:rPr lang="tr-TR" dirty="0" err="1"/>
              <a:t>dehidrojenasyon</a:t>
            </a:r>
            <a:r>
              <a:rPr lang="tr-TR" dirty="0"/>
              <a:t> ürünü olan </a:t>
            </a:r>
            <a:r>
              <a:rPr lang="tr-TR" dirty="0" err="1"/>
              <a:t>linoleik</a:t>
            </a:r>
            <a:r>
              <a:rPr lang="tr-TR" dirty="0"/>
              <a:t> asitten ikinci bir aşamanın ürünü olarak meydana gelir.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Krepeninik</a:t>
            </a:r>
            <a:r>
              <a:rPr lang="tr-TR" dirty="0" smtClean="0"/>
              <a:t> </a:t>
            </a:r>
            <a:r>
              <a:rPr lang="tr-TR" dirty="0"/>
              <a:t>asit birçok asetilenin türemesini sağlayan </a:t>
            </a:r>
            <a:r>
              <a:rPr lang="tr-TR" dirty="0" err="1"/>
              <a:t>sübstrattır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216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Lauraceae’de</a:t>
            </a:r>
            <a:r>
              <a:rPr lang="tr-TR" dirty="0"/>
              <a:t> yaygın dağılımı olan 2-</a:t>
            </a:r>
            <a:r>
              <a:rPr lang="tr-TR" dirty="0" err="1"/>
              <a:t>metoksiundek</a:t>
            </a:r>
            <a:r>
              <a:rPr lang="tr-TR" dirty="0"/>
              <a:t>-10-in maddesi bu </a:t>
            </a:r>
            <a:r>
              <a:rPr lang="tr-TR" dirty="0" err="1"/>
              <a:t>fam</a:t>
            </a:r>
            <a:r>
              <a:rPr lang="tr-TR" dirty="0"/>
              <a:t>.ya has </a:t>
            </a:r>
            <a:r>
              <a:rPr lang="tr-TR" dirty="0" err="1"/>
              <a:t>lipid</a:t>
            </a:r>
            <a:r>
              <a:rPr lang="tr-TR" dirty="0"/>
              <a:t> asidi olan </a:t>
            </a:r>
            <a:r>
              <a:rPr lang="tr-TR" dirty="0" err="1"/>
              <a:t>laurik</a:t>
            </a:r>
            <a:r>
              <a:rPr lang="tr-TR" dirty="0"/>
              <a:t> </a:t>
            </a:r>
            <a:r>
              <a:rPr lang="tr-TR" dirty="0" err="1"/>
              <a:t>asitin</a:t>
            </a:r>
            <a:r>
              <a:rPr lang="tr-TR" dirty="0"/>
              <a:t> türevi olarak terminal asetilenin </a:t>
            </a:r>
            <a:r>
              <a:rPr lang="tr-TR" dirty="0" err="1"/>
              <a:t>dehidrojenasyon</a:t>
            </a:r>
            <a:r>
              <a:rPr lang="tr-TR" dirty="0"/>
              <a:t> ve </a:t>
            </a:r>
            <a:r>
              <a:rPr lang="tr-TR" dirty="0" err="1"/>
              <a:t>dekarboksilasyonu</a:t>
            </a:r>
            <a:r>
              <a:rPr lang="tr-TR" dirty="0"/>
              <a:t> ile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208823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 err="1" smtClean="0"/>
              <a:t>siklopropen</a:t>
            </a:r>
            <a:r>
              <a:rPr lang="tr-TR" dirty="0" smtClean="0"/>
              <a:t> olan </a:t>
            </a:r>
            <a:r>
              <a:rPr lang="tr-TR" dirty="0" err="1" smtClean="0"/>
              <a:t>sterkülik</a:t>
            </a:r>
            <a:r>
              <a:rPr lang="tr-TR" dirty="0" smtClean="0"/>
              <a:t> asit ve </a:t>
            </a:r>
            <a:r>
              <a:rPr lang="tr-TR" dirty="0" err="1" smtClean="0"/>
              <a:t>oksidasyon</a:t>
            </a:r>
            <a:r>
              <a:rPr lang="tr-TR" dirty="0" smtClean="0"/>
              <a:t> ürünü olan </a:t>
            </a:r>
            <a:r>
              <a:rPr lang="tr-TR" dirty="0" err="1" smtClean="0"/>
              <a:t>malvalik</a:t>
            </a:r>
            <a:r>
              <a:rPr lang="tr-TR" dirty="0" smtClean="0"/>
              <a:t> asit </a:t>
            </a:r>
            <a:r>
              <a:rPr lang="tr-TR" dirty="0" err="1" smtClean="0"/>
              <a:t>Malvaceae</a:t>
            </a:r>
            <a:r>
              <a:rPr lang="tr-TR" dirty="0" smtClean="0"/>
              <a:t> ve </a:t>
            </a:r>
            <a:r>
              <a:rPr lang="tr-TR" dirty="0" err="1" smtClean="0"/>
              <a:t>Sterculiaceae’de</a:t>
            </a:r>
            <a:r>
              <a:rPr lang="tr-TR" dirty="0" smtClean="0"/>
              <a:t> </a:t>
            </a:r>
            <a:r>
              <a:rPr lang="tr-TR" dirty="0" err="1" smtClean="0"/>
              <a:t>siklopropan</a:t>
            </a:r>
            <a:r>
              <a:rPr lang="tr-TR" dirty="0" smtClean="0"/>
              <a:t> karşılıkları ile beraber bulunur.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044824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Stearolik</a:t>
            </a:r>
            <a:r>
              <a:rPr lang="tr-TR" dirty="0"/>
              <a:t> asidin </a:t>
            </a:r>
            <a:r>
              <a:rPr lang="tr-TR" dirty="0" err="1"/>
              <a:t>Malvales</a:t>
            </a:r>
            <a:r>
              <a:rPr lang="tr-TR" dirty="0"/>
              <a:t> ve </a:t>
            </a:r>
            <a:r>
              <a:rPr lang="tr-TR" dirty="0" err="1"/>
              <a:t>Santalales’de</a:t>
            </a:r>
            <a:r>
              <a:rPr lang="tr-TR" dirty="0"/>
              <a:t> bulunması asetilen oluşumu ile </a:t>
            </a:r>
            <a:r>
              <a:rPr lang="tr-TR" dirty="0" err="1"/>
              <a:t>epoksidasyonun</a:t>
            </a:r>
            <a:r>
              <a:rPr lang="tr-TR" dirty="0"/>
              <a:t> </a:t>
            </a:r>
            <a:r>
              <a:rPr lang="tr-TR" dirty="0" err="1"/>
              <a:t>taksonomik</a:t>
            </a:r>
            <a:r>
              <a:rPr lang="tr-TR" dirty="0"/>
              <a:t> paralelliğinin göstergesidir ve </a:t>
            </a:r>
            <a:r>
              <a:rPr lang="tr-TR" dirty="0" err="1"/>
              <a:t>Malvales</a:t>
            </a:r>
            <a:r>
              <a:rPr lang="tr-TR" dirty="0"/>
              <a:t> katı yağlarında çok sık rastlanır.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1252736"/>
          </a:xfrm>
        </p:spPr>
        <p:txBody>
          <a:bodyPr/>
          <a:lstStyle/>
          <a:p>
            <a:r>
              <a:rPr lang="tr-TR" dirty="0" err="1"/>
              <a:t>Antrakinonlar</a:t>
            </a:r>
            <a:r>
              <a:rPr lang="tr-TR" dirty="0"/>
              <a:t>, likenlerde (</a:t>
            </a:r>
            <a:r>
              <a:rPr lang="tr-TR" dirty="0" err="1"/>
              <a:t>Nephroma</a:t>
            </a:r>
            <a:r>
              <a:rPr lang="tr-TR" dirty="0"/>
              <a:t>, </a:t>
            </a:r>
            <a:r>
              <a:rPr lang="tr-TR" dirty="0" err="1"/>
              <a:t>Lecidea</a:t>
            </a:r>
            <a:r>
              <a:rPr lang="tr-TR" dirty="0"/>
              <a:t>, </a:t>
            </a:r>
            <a:r>
              <a:rPr lang="tr-TR" dirty="0" err="1"/>
              <a:t>Caloplaca</a:t>
            </a:r>
            <a:r>
              <a:rPr lang="tr-TR" dirty="0"/>
              <a:t>) yaygın savunma bileşikleridir 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912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Siklik </a:t>
            </a:r>
            <a:r>
              <a:rPr lang="tr-TR" dirty="0" err="1"/>
              <a:t>Poliketidler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/>
              <a:t>Trisiklik</a:t>
            </a:r>
            <a:r>
              <a:rPr lang="tr-TR" dirty="0"/>
              <a:t> </a:t>
            </a:r>
            <a:r>
              <a:rPr lang="tr-TR" dirty="0" err="1"/>
              <a:t>poliketid</a:t>
            </a:r>
            <a:r>
              <a:rPr lang="tr-TR" dirty="0"/>
              <a:t>, </a:t>
            </a:r>
            <a:r>
              <a:rPr lang="tr-TR" dirty="0" err="1"/>
              <a:t>antron</a:t>
            </a:r>
            <a:r>
              <a:rPr lang="tr-TR" dirty="0"/>
              <a:t> </a:t>
            </a:r>
            <a:r>
              <a:rPr lang="tr-TR" dirty="0" smtClean="0"/>
              <a:t>, </a:t>
            </a:r>
            <a:r>
              <a:rPr lang="tr-TR" dirty="0" err="1"/>
              <a:t>Asphodelaceae</a:t>
            </a:r>
            <a:r>
              <a:rPr lang="tr-TR" dirty="0"/>
              <a:t> ve </a:t>
            </a:r>
            <a:r>
              <a:rPr lang="tr-TR" dirty="0" err="1"/>
              <a:t>Liliaceae</a:t>
            </a:r>
            <a:r>
              <a:rPr lang="tr-TR" dirty="0"/>
              <a:t> (</a:t>
            </a:r>
            <a:r>
              <a:rPr lang="tr-TR" dirty="0" err="1"/>
              <a:t>Xanthorrhoea</a:t>
            </a:r>
            <a:r>
              <a:rPr lang="tr-TR" dirty="0"/>
              <a:t>) </a:t>
            </a:r>
            <a:r>
              <a:rPr lang="tr-TR" dirty="0" err="1"/>
              <a:t>monokotil</a:t>
            </a:r>
            <a:r>
              <a:rPr lang="tr-TR" dirty="0"/>
              <a:t> familyalarındaki bazı ilgili cinslerin (</a:t>
            </a:r>
            <a:r>
              <a:rPr lang="tr-TR" dirty="0" err="1"/>
              <a:t>Asphodelus</a:t>
            </a:r>
            <a:r>
              <a:rPr lang="tr-TR" dirty="0"/>
              <a:t>, </a:t>
            </a:r>
            <a:r>
              <a:rPr lang="tr-TR" dirty="0" err="1"/>
              <a:t>Haworthia</a:t>
            </a:r>
            <a:r>
              <a:rPr lang="tr-TR" dirty="0"/>
              <a:t>, </a:t>
            </a:r>
            <a:r>
              <a:rPr lang="tr-TR" dirty="0" err="1"/>
              <a:t>Kniphofia</a:t>
            </a:r>
            <a:r>
              <a:rPr lang="tr-TR" dirty="0"/>
              <a:t>, </a:t>
            </a:r>
            <a:r>
              <a:rPr lang="tr-TR" dirty="0" err="1"/>
              <a:t>Eremurus</a:t>
            </a:r>
            <a:r>
              <a:rPr lang="tr-TR" dirty="0"/>
              <a:t>) ve </a:t>
            </a:r>
            <a:r>
              <a:rPr lang="tr-TR" dirty="0" err="1"/>
              <a:t>Aloe’nin</a:t>
            </a:r>
            <a:r>
              <a:rPr lang="tr-TR" dirty="0"/>
              <a:t> bir </a:t>
            </a:r>
            <a:r>
              <a:rPr lang="tr-TR" dirty="0" smtClean="0"/>
              <a:t>özelliğidir.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3955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9"/>
            <a:ext cx="8712968" cy="1296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Aynı </a:t>
            </a:r>
            <a:r>
              <a:rPr lang="tr-TR" dirty="0" smtClean="0"/>
              <a:t>zamanda aşağıda verilen </a:t>
            </a:r>
            <a:r>
              <a:rPr lang="tr-TR" dirty="0" err="1" smtClean="0"/>
              <a:t>dikotil</a:t>
            </a:r>
            <a:r>
              <a:rPr lang="tr-TR" dirty="0" smtClean="0"/>
              <a:t> familyaların bazı </a:t>
            </a:r>
            <a:r>
              <a:rPr lang="tr-TR" dirty="0" err="1" smtClean="0"/>
              <a:t>cinslerindede</a:t>
            </a:r>
            <a:r>
              <a:rPr lang="tr-TR" dirty="0" smtClean="0"/>
              <a:t> bulunur, </a:t>
            </a:r>
            <a:r>
              <a:rPr lang="tr-TR" dirty="0" err="1"/>
              <a:t>Polygonaceae</a:t>
            </a:r>
            <a:r>
              <a:rPr lang="tr-TR" dirty="0"/>
              <a:t> (</a:t>
            </a:r>
            <a:r>
              <a:rPr lang="tr-TR" dirty="0" err="1"/>
              <a:t>Rheum</a:t>
            </a:r>
            <a:r>
              <a:rPr lang="tr-TR" dirty="0"/>
              <a:t>, </a:t>
            </a:r>
            <a:r>
              <a:rPr lang="tr-TR" dirty="0" err="1"/>
              <a:t>Rumex</a:t>
            </a:r>
            <a:r>
              <a:rPr lang="tr-TR" dirty="0"/>
              <a:t>, </a:t>
            </a:r>
            <a:r>
              <a:rPr lang="tr-TR" dirty="0" err="1"/>
              <a:t>Polygonum</a:t>
            </a:r>
            <a:r>
              <a:rPr lang="tr-TR" dirty="0"/>
              <a:t>, </a:t>
            </a:r>
            <a:r>
              <a:rPr lang="tr-TR" dirty="0" err="1"/>
              <a:t>Fagopyrum</a:t>
            </a:r>
            <a:r>
              <a:rPr lang="tr-TR" dirty="0"/>
              <a:t>, </a:t>
            </a:r>
            <a:r>
              <a:rPr lang="tr-TR" dirty="0" err="1"/>
              <a:t>Oxygonum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13545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620689"/>
            <a:ext cx="8229600" cy="3384375"/>
          </a:xfrm>
        </p:spPr>
        <p:txBody>
          <a:bodyPr/>
          <a:lstStyle/>
          <a:p>
            <a:r>
              <a:rPr lang="tr-TR" dirty="0" smtClean="0"/>
              <a:t>Lipitler grubundan olan sabit yağların büyük kısmını (%95-98) </a:t>
            </a:r>
            <a:r>
              <a:rPr lang="tr-TR" dirty="0" err="1" smtClean="0"/>
              <a:t>gliseritler</a:t>
            </a:r>
            <a:r>
              <a:rPr lang="tr-TR" dirty="0" smtClean="0"/>
              <a:t> oluşturur. Sabit yağlarda bulunan diğer maddeler (%2-5); mum, steroller, </a:t>
            </a:r>
            <a:r>
              <a:rPr lang="tr-TR" dirty="0" err="1" smtClean="0"/>
              <a:t>fosfatitler</a:t>
            </a:r>
            <a:r>
              <a:rPr lang="tr-TR" dirty="0" smtClean="0"/>
              <a:t>, yağda eriyen vitaminler, alifatik alkoller, hidrokarbonlar ve </a:t>
            </a:r>
            <a:r>
              <a:rPr lang="tr-TR" dirty="0" err="1" smtClean="0"/>
              <a:t>karotinoitlerdir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Rhamnaceae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Rhamnus</a:t>
            </a:r>
            <a:r>
              <a:rPr lang="tr-TR" dirty="0"/>
              <a:t>, </a:t>
            </a:r>
            <a:r>
              <a:rPr lang="tr-TR" dirty="0" err="1"/>
              <a:t>Karwinskia</a:t>
            </a:r>
            <a:r>
              <a:rPr lang="tr-TR" dirty="0"/>
              <a:t>, </a:t>
            </a:r>
            <a:r>
              <a:rPr lang="tr-TR" dirty="0" err="1"/>
              <a:t>Maesopsis</a:t>
            </a:r>
            <a:r>
              <a:rPr lang="tr-TR" dirty="0"/>
              <a:t>, </a:t>
            </a:r>
            <a:r>
              <a:rPr lang="tr-TR" dirty="0" err="1"/>
              <a:t>Ventilago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1715140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Fabaceae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Andira</a:t>
            </a:r>
            <a:r>
              <a:rPr lang="tr-TR" dirty="0"/>
              <a:t>, </a:t>
            </a:r>
            <a:r>
              <a:rPr lang="tr-TR" dirty="0" err="1"/>
              <a:t>Cassia</a:t>
            </a:r>
            <a:r>
              <a:rPr lang="tr-TR" dirty="0"/>
              <a:t>, </a:t>
            </a:r>
            <a:r>
              <a:rPr lang="tr-TR" dirty="0" err="1"/>
              <a:t>Ferreira</a:t>
            </a:r>
            <a:r>
              <a:rPr lang="tr-TR" dirty="0"/>
              <a:t>, </a:t>
            </a:r>
            <a:r>
              <a:rPr lang="tr-TR" dirty="0" err="1"/>
              <a:t>Gleditsia</a:t>
            </a:r>
            <a:r>
              <a:rPr lang="tr-TR" dirty="0"/>
              <a:t>, </a:t>
            </a:r>
            <a:r>
              <a:rPr lang="tr-TR" dirty="0" err="1"/>
              <a:t>Vatairea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35428894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18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Rubiaceae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Asperula</a:t>
            </a:r>
            <a:r>
              <a:rPr lang="tr-TR" dirty="0"/>
              <a:t>, </a:t>
            </a:r>
            <a:r>
              <a:rPr lang="tr-TR" dirty="0" err="1"/>
              <a:t>Coprosma</a:t>
            </a:r>
            <a:r>
              <a:rPr lang="tr-TR" dirty="0"/>
              <a:t>, </a:t>
            </a:r>
            <a:r>
              <a:rPr lang="tr-TR" dirty="0" err="1"/>
              <a:t>Coelospermum</a:t>
            </a:r>
            <a:r>
              <a:rPr lang="tr-TR" dirty="0"/>
              <a:t>, </a:t>
            </a:r>
            <a:r>
              <a:rPr lang="tr-TR" dirty="0" err="1"/>
              <a:t>Galium</a:t>
            </a:r>
            <a:r>
              <a:rPr lang="tr-TR" dirty="0"/>
              <a:t>, </a:t>
            </a:r>
            <a:r>
              <a:rPr lang="tr-TR" dirty="0" err="1"/>
              <a:t>Hymenodictyon</a:t>
            </a:r>
            <a:r>
              <a:rPr lang="tr-TR" dirty="0"/>
              <a:t>, </a:t>
            </a:r>
            <a:r>
              <a:rPr lang="tr-TR" dirty="0" err="1"/>
              <a:t>Plocama</a:t>
            </a:r>
            <a:r>
              <a:rPr lang="tr-TR" dirty="0"/>
              <a:t>, </a:t>
            </a:r>
            <a:r>
              <a:rPr lang="tr-TR" dirty="0" err="1"/>
              <a:t>Relbunium</a:t>
            </a:r>
            <a:r>
              <a:rPr lang="tr-TR" dirty="0"/>
              <a:t>, </a:t>
            </a:r>
            <a:r>
              <a:rPr lang="tr-TR" dirty="0" err="1"/>
              <a:t>Rubia</a:t>
            </a:r>
            <a:r>
              <a:rPr lang="tr-TR" dirty="0"/>
              <a:t>, </a:t>
            </a:r>
            <a:r>
              <a:rPr lang="tr-TR" dirty="0" err="1"/>
              <a:t>Cinchona</a:t>
            </a:r>
            <a:r>
              <a:rPr lang="tr-TR" dirty="0"/>
              <a:t>, </a:t>
            </a:r>
            <a:r>
              <a:rPr lang="tr-TR" dirty="0" err="1"/>
              <a:t>Morinda</a:t>
            </a:r>
            <a:r>
              <a:rPr lang="tr-TR" dirty="0"/>
              <a:t>, </a:t>
            </a:r>
            <a:r>
              <a:rPr lang="tr-TR" dirty="0" err="1"/>
              <a:t>Sherardia</a:t>
            </a:r>
            <a:r>
              <a:rPr lang="tr-TR" dirty="0"/>
              <a:t>),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658" y="2420888"/>
            <a:ext cx="5205941" cy="39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40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Clusiaceae</a:t>
            </a:r>
            <a:r>
              <a:rPr lang="tr-TR" dirty="0" smtClean="0"/>
              <a:t>/</a:t>
            </a:r>
            <a:r>
              <a:rPr lang="tr-TR" dirty="0" err="1" smtClean="0"/>
              <a:t>Hypericaceae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Hypericum</a:t>
            </a:r>
            <a:r>
              <a:rPr lang="tr-TR" dirty="0"/>
              <a:t>, </a:t>
            </a:r>
            <a:r>
              <a:rPr lang="tr-TR" dirty="0" err="1"/>
              <a:t>Harungana</a:t>
            </a:r>
            <a:r>
              <a:rPr lang="tr-TR" dirty="0"/>
              <a:t>, </a:t>
            </a:r>
            <a:r>
              <a:rPr lang="tr-TR" dirty="0" err="1"/>
              <a:t>Psorospermum</a:t>
            </a:r>
            <a:r>
              <a:rPr lang="tr-TR" dirty="0"/>
              <a:t>),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132856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40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Verbenaceae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Tectona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3542889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9"/>
            <a:ext cx="8363272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Scrophulariaceae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Digitalis</a:t>
            </a:r>
            <a:r>
              <a:rPr lang="tr-TR" dirty="0"/>
              <a:t>, </a:t>
            </a:r>
            <a:r>
              <a:rPr lang="tr-TR" dirty="0" err="1"/>
              <a:t>Scrophularia</a:t>
            </a:r>
            <a:r>
              <a:rPr lang="tr-TR" dirty="0"/>
              <a:t>), </a:t>
            </a:r>
          </a:p>
        </p:txBody>
      </p:sp>
    </p:spTree>
    <p:extLst>
      <p:ext uri="{BB962C8B-B14F-4D97-AF65-F5344CB8AC3E}">
        <p14:creationId xmlns:p14="http://schemas.microsoft.com/office/powerpoint/2010/main" val="3017298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Gesneriaceae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Streptocarpus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298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Myrsinaceae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Myrsine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88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Gaz </a:t>
            </a:r>
            <a:r>
              <a:rPr lang="tr-TR" dirty="0" err="1"/>
              <a:t>kromotografisi</a:t>
            </a:r>
            <a:r>
              <a:rPr lang="tr-TR" dirty="0"/>
              <a:t> </a:t>
            </a:r>
            <a:r>
              <a:rPr lang="tr-TR" dirty="0" smtClean="0"/>
              <a:t>‘</a:t>
            </a:r>
            <a:r>
              <a:rPr lang="tr-TR" dirty="0" err="1" smtClean="0"/>
              <a:t>nin</a:t>
            </a:r>
            <a:r>
              <a:rPr lang="tr-TR" dirty="0" smtClean="0"/>
              <a:t> gelişimi ile yaprak </a:t>
            </a:r>
            <a:r>
              <a:rPr lang="tr-TR" dirty="0"/>
              <a:t>yüzey mumlarının yapıtaşları ve onların metil esterleri formunda, özellikle tohumlarda bulunan, sabit yağlar ve yağların yağ asidi </a:t>
            </a:r>
            <a:r>
              <a:rPr lang="tr-TR" dirty="0" smtClean="0"/>
              <a:t>bileşenlerinin incelenmesi kolaylaşmıştır.</a:t>
            </a:r>
          </a:p>
          <a:p>
            <a:r>
              <a:rPr lang="tr-TR" dirty="0" smtClean="0"/>
              <a:t>Smith tarafından (1976) bu </a:t>
            </a:r>
            <a:r>
              <a:rPr lang="tr-TR" dirty="0"/>
              <a:t>bileşik tiplerinin her birindeki yapısal varyasyonun, çoğu diğer </a:t>
            </a:r>
            <a:r>
              <a:rPr lang="tr-TR" dirty="0" err="1"/>
              <a:t>metabolit</a:t>
            </a:r>
            <a:r>
              <a:rPr lang="tr-TR" dirty="0"/>
              <a:t> gruplarınkinden oldukça </a:t>
            </a:r>
            <a:r>
              <a:rPr lang="tr-TR" dirty="0" smtClean="0"/>
              <a:t>az </a:t>
            </a:r>
            <a:r>
              <a:rPr lang="tr-TR" dirty="0"/>
              <a:t>belirgin olduğu ortaya çıkmıştır. Yine de, zincir uzunluğu ve baskın yağ asitlerinin doymamışlık derecesine dayanan bitki familyalarının sınıflandırılması önerilmiştir.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06" y="2960061"/>
            <a:ext cx="7107188" cy="1806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Başlık"/>
          <p:cNvSpPr txBox="1">
            <a:spLocks/>
          </p:cNvSpPr>
          <p:nvPr/>
        </p:nvSpPr>
        <p:spPr>
          <a:xfrm>
            <a:off x="457200" y="274638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err="1" smtClean="0"/>
              <a:t>Poliasetilenler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148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33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Yağ </a:t>
            </a:r>
            <a:r>
              <a:rPr lang="tr-TR" dirty="0"/>
              <a:t>asitleriyle ortak bir orijine sahip olan </a:t>
            </a:r>
            <a:r>
              <a:rPr lang="tr-TR" dirty="0" err="1"/>
              <a:t>Poliasetilenler</a:t>
            </a:r>
            <a:r>
              <a:rPr lang="tr-TR" dirty="0"/>
              <a:t>,  çok daha sınırlı bir dağılım göstermiştir.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Falkarinol</a:t>
            </a:r>
            <a:r>
              <a:rPr lang="tr-TR" dirty="0" smtClean="0"/>
              <a:t> ve </a:t>
            </a:r>
            <a:r>
              <a:rPr lang="tr-TR" dirty="0"/>
              <a:t>benzer yapılar, </a:t>
            </a:r>
            <a:r>
              <a:rPr lang="tr-TR" dirty="0" err="1" smtClean="0"/>
              <a:t>Araliales</a:t>
            </a:r>
            <a:r>
              <a:rPr lang="tr-TR" dirty="0"/>
              <a:t> </a:t>
            </a:r>
            <a:r>
              <a:rPr lang="tr-TR" dirty="0" err="1" smtClean="0"/>
              <a:t>ordosunun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Araliaceae</a:t>
            </a:r>
            <a:r>
              <a:rPr lang="tr-TR" dirty="0"/>
              <a:t>, </a:t>
            </a:r>
            <a:r>
              <a:rPr lang="tr-TR" dirty="0" err="1"/>
              <a:t>Apiaceae</a:t>
            </a:r>
            <a:r>
              <a:rPr lang="tr-TR" dirty="0"/>
              <a:t>, </a:t>
            </a:r>
            <a:r>
              <a:rPr lang="tr-TR" dirty="0" err="1"/>
              <a:t>Pittosporaceae</a:t>
            </a:r>
            <a:r>
              <a:rPr lang="tr-TR" dirty="0"/>
              <a:t>) </a:t>
            </a:r>
            <a:r>
              <a:rPr lang="tr-TR" dirty="0" smtClean="0"/>
              <a:t>tanımlayıcı bir özelliğidir.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1612776"/>
          </a:xfrm>
        </p:spPr>
        <p:txBody>
          <a:bodyPr/>
          <a:lstStyle/>
          <a:p>
            <a:r>
              <a:rPr lang="tr-TR" dirty="0"/>
              <a:t>Sülfür ihtiva eden </a:t>
            </a:r>
            <a:r>
              <a:rPr lang="tr-TR" dirty="0" err="1"/>
              <a:t>poliasetilenlerin</a:t>
            </a:r>
            <a:r>
              <a:rPr lang="tr-TR" dirty="0"/>
              <a:t> (</a:t>
            </a:r>
            <a:r>
              <a:rPr lang="tr-TR" dirty="0" err="1"/>
              <a:t>örn</a:t>
            </a:r>
            <a:r>
              <a:rPr lang="tr-TR" dirty="0"/>
              <a:t>. </a:t>
            </a:r>
            <a:r>
              <a:rPr lang="tr-TR" dirty="0" err="1"/>
              <a:t>tiyofen’ler</a:t>
            </a:r>
            <a:r>
              <a:rPr lang="tr-TR" dirty="0"/>
              <a:t>) bulunduğu </a:t>
            </a:r>
            <a:r>
              <a:rPr lang="tr-TR" dirty="0" err="1"/>
              <a:t>Asteraceae’de</a:t>
            </a:r>
            <a:r>
              <a:rPr lang="tr-TR" dirty="0"/>
              <a:t> bir başka önemli üretim merkezidir.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691" y="2575560"/>
            <a:ext cx="4800533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Bitki </a:t>
            </a:r>
            <a:r>
              <a:rPr lang="tr-TR" dirty="0" err="1" smtClean="0"/>
              <a:t>lipidlerinin</a:t>
            </a:r>
            <a:r>
              <a:rPr lang="tr-TR" dirty="0" smtClean="0"/>
              <a:t> yağ asidi kompozisyonunun karakteristiklerini iki etken grubu belirler: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Zincir uzunluğu</a:t>
            </a:r>
          </a:p>
          <a:p>
            <a:pPr lvl="0"/>
            <a:endParaRPr lang="tr-TR" dirty="0"/>
          </a:p>
          <a:p>
            <a:pPr lvl="0"/>
            <a:r>
              <a:rPr lang="tr-TR" dirty="0" smtClean="0"/>
              <a:t>Doymamış </a:t>
            </a:r>
            <a:r>
              <a:rPr lang="tr-TR" dirty="0"/>
              <a:t>bağların sayı ve uzunluğu ile diğer farklılık etmenlerinin </a:t>
            </a:r>
            <a:r>
              <a:rPr lang="tr-TR" dirty="0" smtClean="0"/>
              <a:t>dağılımı</a:t>
            </a:r>
          </a:p>
          <a:p>
            <a:pPr lvl="0"/>
            <a:endParaRPr lang="tr-TR" dirty="0"/>
          </a:p>
          <a:p>
            <a:pPr lvl="0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tr-TR" dirty="0" smtClean="0"/>
              <a:t>Örneğin </a:t>
            </a:r>
            <a:r>
              <a:rPr lang="tr-TR" dirty="0" err="1" smtClean="0"/>
              <a:t>Santalaceae</a:t>
            </a:r>
            <a:r>
              <a:rPr lang="tr-TR" dirty="0" smtClean="0"/>
              <a:t> asitlerinden </a:t>
            </a:r>
            <a:r>
              <a:rPr lang="tr-TR" dirty="0" err="1" smtClean="0"/>
              <a:t>ksimeminik</a:t>
            </a:r>
            <a:r>
              <a:rPr lang="tr-TR" dirty="0" smtClean="0"/>
              <a:t> asit, grubun en basiti olan ve </a:t>
            </a:r>
            <a:r>
              <a:rPr lang="tr-TR" i="1" dirty="0" err="1" smtClean="0"/>
              <a:t>Pyrularia</a:t>
            </a:r>
            <a:r>
              <a:rPr lang="tr-TR" i="1" dirty="0" smtClean="0"/>
              <a:t> </a:t>
            </a:r>
            <a:r>
              <a:rPr lang="tr-TR" i="1" dirty="0" err="1" smtClean="0"/>
              <a:t>pubera</a:t>
            </a:r>
            <a:r>
              <a:rPr lang="tr-TR" i="1" dirty="0" smtClean="0"/>
              <a:t> </a:t>
            </a:r>
            <a:r>
              <a:rPr lang="tr-TR" dirty="0" smtClean="0"/>
              <a:t>ile </a:t>
            </a:r>
            <a:r>
              <a:rPr lang="tr-TR" i="1" dirty="0" err="1" smtClean="0"/>
              <a:t>Santalum</a:t>
            </a:r>
            <a:r>
              <a:rPr lang="tr-TR" i="1" dirty="0" smtClean="0"/>
              <a:t> </a:t>
            </a:r>
            <a:r>
              <a:rPr lang="tr-TR" i="1" dirty="0" err="1" smtClean="0"/>
              <a:t>acuminatum’</a:t>
            </a:r>
            <a:r>
              <a:rPr lang="tr-TR" dirty="0" err="1" smtClean="0"/>
              <a:t>da</a:t>
            </a:r>
            <a:r>
              <a:rPr lang="tr-TR" dirty="0" smtClean="0"/>
              <a:t> bulunduğu belirlenen </a:t>
            </a:r>
            <a:r>
              <a:rPr lang="tr-TR" dirty="0" err="1" smtClean="0"/>
              <a:t>stearolik</a:t>
            </a:r>
            <a:r>
              <a:rPr lang="tr-TR" dirty="0" smtClean="0"/>
              <a:t> asit bunlardandır.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Bu genellikle en az altı </a:t>
            </a:r>
            <a:r>
              <a:rPr lang="tr-TR" dirty="0" err="1"/>
              <a:t>komponentli</a:t>
            </a:r>
            <a:r>
              <a:rPr lang="tr-TR" dirty="0"/>
              <a:t> karışım halinde bulunan ve miktarları ile oranlarının bitki yapılarındaki dağılımı değişim gösteren asitlerin </a:t>
            </a:r>
            <a:r>
              <a:rPr lang="tr-TR" dirty="0" err="1"/>
              <a:t>kemotaksonomik</a:t>
            </a:r>
            <a:r>
              <a:rPr lang="tr-TR" dirty="0"/>
              <a:t> karakter oldukları belirlenmiştir.</a:t>
            </a:r>
          </a:p>
          <a:p>
            <a:r>
              <a:rPr lang="tr-TR" dirty="0" err="1"/>
              <a:t>Biyogenetik</a:t>
            </a:r>
            <a:r>
              <a:rPr lang="tr-TR" dirty="0"/>
              <a:t> açıdan da önemli bilgiler sağlamaktadırlar, çünkü yukarıda belirtildiği üzere oleik asitten başlayan belli bir </a:t>
            </a:r>
            <a:r>
              <a:rPr lang="tr-TR" dirty="0" err="1"/>
              <a:t>dehidrojenasyon</a:t>
            </a:r>
            <a:r>
              <a:rPr lang="tr-TR" dirty="0"/>
              <a:t> tepkimesi zinciri söz konusudur:</a:t>
            </a:r>
          </a:p>
          <a:p>
            <a:r>
              <a:rPr lang="tr-TR" dirty="0"/>
              <a:t>-en, -in, -</a:t>
            </a:r>
            <a:r>
              <a:rPr lang="tr-TR" dirty="0" err="1"/>
              <a:t>eninen</a:t>
            </a:r>
            <a:r>
              <a:rPr lang="tr-TR" dirty="0"/>
              <a:t>, -</a:t>
            </a:r>
            <a:r>
              <a:rPr lang="tr-TR" dirty="0" err="1"/>
              <a:t>dieninen</a:t>
            </a:r>
            <a:r>
              <a:rPr lang="tr-TR" dirty="0"/>
              <a:t> ve enedin dönüşüm zincirine paralel olarak reaktif olan metilen grubundaki oksitlenme ile bir seri 8 - </a:t>
            </a:r>
            <a:r>
              <a:rPr lang="tr-TR" dirty="0" err="1"/>
              <a:t>hidroksi</a:t>
            </a:r>
            <a:r>
              <a:rPr lang="tr-TR" dirty="0"/>
              <a:t> asitler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225508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610</Words>
  <Application>Microsoft Macintosh PowerPoint</Application>
  <PresentationFormat>Ekran Gösterisi (4:3)</PresentationFormat>
  <Paragraphs>41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0" baseType="lpstr">
      <vt:lpstr>Calibri</vt:lpstr>
      <vt:lpstr>Arial</vt:lpstr>
      <vt:lpstr>Ofis Teması</vt:lpstr>
      <vt:lpstr>Sabit Yağlar, Yağlar ve Mumlar</vt:lpstr>
      <vt:lpstr>PowerPoint Sunusu</vt:lpstr>
      <vt:lpstr>PowerPoint Sunusu</vt:lpstr>
      <vt:lpstr>PowerPoint Sunusu</vt:lpstr>
      <vt:lpstr>PowerPoint Sunusu</vt:lpstr>
      <vt:lpstr>PowerPoint Sunusu</vt:lpstr>
      <vt:lpstr>Bitki lipidlerinin yağ asidi kompozisyonunun karakteristiklerini iki etken grubu belirler: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Siklik Poliketidler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54</cp:revision>
  <dcterms:created xsi:type="dcterms:W3CDTF">2013-07-05T11:59:58Z</dcterms:created>
  <dcterms:modified xsi:type="dcterms:W3CDTF">2017-08-14T10:42:20Z</dcterms:modified>
</cp:coreProperties>
</file>