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3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FF8435-0FD2-469B-BA1F-7A501FC50027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506E4-3305-4A4F-9473-E5C2668A07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9683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506E4-3305-4A4F-9473-E5C2668A0789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0687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E7890-649F-4620-8E62-6BA34A5F7174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E7CA-5858-4A85-B22B-ADE11DE112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86929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E7890-649F-4620-8E62-6BA34A5F7174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E7CA-5858-4A85-B22B-ADE11DE112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83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E7890-649F-4620-8E62-6BA34A5F7174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E7CA-5858-4A85-B22B-ADE11DE112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873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E7890-649F-4620-8E62-6BA34A5F7174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E7CA-5858-4A85-B22B-ADE11DE112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6958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E7890-649F-4620-8E62-6BA34A5F7174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E7CA-5858-4A85-B22B-ADE11DE112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5170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E7890-649F-4620-8E62-6BA34A5F7174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E7CA-5858-4A85-B22B-ADE11DE112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3695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E7890-649F-4620-8E62-6BA34A5F7174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E7CA-5858-4A85-B22B-ADE11DE112EE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987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E7890-649F-4620-8E62-6BA34A5F7174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E7CA-5858-4A85-B22B-ADE11DE112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2022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E7890-649F-4620-8E62-6BA34A5F7174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E7CA-5858-4A85-B22B-ADE11DE112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988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E7890-649F-4620-8E62-6BA34A5F7174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E7CA-5858-4A85-B22B-ADE11DE112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514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6BCE7890-649F-4620-8E62-6BA34A5F7174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E7CA-5858-4A85-B22B-ADE11DE112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6617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BCE7890-649F-4620-8E62-6BA34A5F7174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B2E4E7CA-5858-4A85-B22B-ADE11DE112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6339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4" r:id="rId1"/>
    <p:sldLayoutId id="2147483985" r:id="rId2"/>
    <p:sldLayoutId id="2147483986" r:id="rId3"/>
    <p:sldLayoutId id="2147483987" r:id="rId4"/>
    <p:sldLayoutId id="2147483988" r:id="rId5"/>
    <p:sldLayoutId id="2147483989" r:id="rId6"/>
    <p:sldLayoutId id="2147483990" r:id="rId7"/>
    <p:sldLayoutId id="2147483991" r:id="rId8"/>
    <p:sldLayoutId id="2147483992" r:id="rId9"/>
    <p:sldLayoutId id="2147483993" r:id="rId10"/>
    <p:sldLayoutId id="2147483994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4BA62E9-BD9B-4FC0-AF83-7F1CE8AC8F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606040"/>
            <a:ext cx="8991600" cy="1645920"/>
          </a:xfrm>
        </p:spPr>
        <p:txBody>
          <a:bodyPr/>
          <a:lstStyle/>
          <a:p>
            <a:r>
              <a:rPr lang="tr-TR" dirty="0"/>
              <a:t>Klasik Masaj Ve Etki Mekanizmaları</a:t>
            </a:r>
          </a:p>
        </p:txBody>
      </p:sp>
    </p:spTree>
    <p:extLst>
      <p:ext uri="{BB962C8B-B14F-4D97-AF65-F5344CB8AC3E}">
        <p14:creationId xmlns:p14="http://schemas.microsoft.com/office/powerpoint/2010/main" val="10774437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561A841-5A85-4517-8052-58E859470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449" y="794406"/>
            <a:ext cx="4494998" cy="1134640"/>
          </a:xfrm>
        </p:spPr>
        <p:txBody>
          <a:bodyPr/>
          <a:lstStyle/>
          <a:p>
            <a:r>
              <a:rPr lang="tr-TR" b="1" dirty="0"/>
              <a:t>2-) PETRİSAJ (YOĞURMA)</a:t>
            </a:r>
            <a:endParaRPr lang="tr-TR" dirty="0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0D1C947-CE3F-4DD2-B7F6-7B1ACD2D53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79381" y="2331981"/>
            <a:ext cx="3794760" cy="4068819"/>
          </a:xfrm>
        </p:spPr>
        <p:txBody>
          <a:bodyPr/>
          <a:lstStyle/>
          <a:p>
            <a:pPr algn="l"/>
            <a:r>
              <a:rPr lang="tr-TR" dirty="0"/>
              <a:t>     1-) Tek el </a:t>
            </a:r>
            <a:r>
              <a:rPr lang="tr-TR" dirty="0" err="1"/>
              <a:t>petrisajı</a:t>
            </a:r>
            <a:r>
              <a:rPr lang="tr-TR" dirty="0"/>
              <a:t>= Küçük karınlı kas gruplarında tercih edilir. Esnetme evresi baş parmakla diğer parmaklar arasındadır.</a:t>
            </a:r>
            <a:br>
              <a:rPr lang="tr-TR" dirty="0"/>
            </a:br>
            <a:r>
              <a:rPr lang="tr-TR" dirty="0"/>
              <a:t>     2-) Çift el </a:t>
            </a:r>
            <a:r>
              <a:rPr lang="tr-TR" dirty="0" err="1"/>
              <a:t>petrisajı</a:t>
            </a:r>
            <a:r>
              <a:rPr lang="tr-TR" dirty="0"/>
              <a:t>= Büyük ve geniş kas gruplarında tercih edilir. Esnetme evresi 2 el arasındadır.</a:t>
            </a:r>
            <a:br>
              <a:rPr lang="tr-TR" dirty="0"/>
            </a:br>
            <a:r>
              <a:rPr lang="tr-TR" dirty="0"/>
              <a:t>     3-) Parmak </a:t>
            </a:r>
            <a:r>
              <a:rPr lang="tr-TR" dirty="0" err="1"/>
              <a:t>petrisajı</a:t>
            </a:r>
            <a:r>
              <a:rPr lang="tr-TR" dirty="0"/>
              <a:t>= Üç parmakla yapılır. Minik kas gruplarında uygulanır. </a:t>
            </a:r>
            <a:r>
              <a:rPr lang="tr-TR" dirty="0" err="1"/>
              <a:t>Örn</a:t>
            </a:r>
            <a:r>
              <a:rPr lang="tr-TR" dirty="0"/>
              <a:t>. yüzde. Esnetme evresi yine parmaklar arasındadır.</a:t>
            </a:r>
            <a:br>
              <a:rPr lang="tr-TR" dirty="0"/>
            </a:br>
            <a:r>
              <a:rPr lang="tr-TR" dirty="0"/>
              <a:t>     4-) Rolling (Yuvarlama)=Kollarda ve  </a:t>
            </a:r>
            <a:r>
              <a:rPr lang="tr-TR" dirty="0" err="1"/>
              <a:t>ekstremitelerde</a:t>
            </a:r>
            <a:r>
              <a:rPr lang="tr-TR" dirty="0"/>
              <a:t> tercih edilir. İki </a:t>
            </a:r>
            <a:r>
              <a:rPr lang="tr-TR" dirty="0" err="1"/>
              <a:t>ekstremite</a:t>
            </a:r>
            <a:r>
              <a:rPr lang="tr-TR" dirty="0"/>
              <a:t> elimize alınır ve birbirine zıt ve sert olarak hareket ettirilir.</a:t>
            </a:r>
            <a:br>
              <a:rPr lang="tr-TR" dirty="0"/>
            </a:br>
            <a:r>
              <a:rPr lang="tr-TR" dirty="0"/>
              <a:t>     5-) </a:t>
            </a:r>
            <a:r>
              <a:rPr lang="tr-TR" dirty="0" err="1"/>
              <a:t>Peaneting</a:t>
            </a:r>
            <a:r>
              <a:rPr lang="tr-TR" dirty="0"/>
              <a:t> (Çimdikleme)= </a:t>
            </a:r>
            <a:r>
              <a:rPr lang="tr-TR" dirty="0" err="1"/>
              <a:t>Ekstremite</a:t>
            </a:r>
            <a:r>
              <a:rPr lang="tr-TR" dirty="0"/>
              <a:t> yine ortada. </a:t>
            </a:r>
            <a:r>
              <a:rPr lang="tr-TR" dirty="0" err="1"/>
              <a:t>Ekstremitede</a:t>
            </a:r>
            <a:r>
              <a:rPr lang="tr-TR" dirty="0"/>
              <a:t> kası tutup hareket ettirme.</a:t>
            </a:r>
            <a:br>
              <a:rPr lang="tr-TR" dirty="0"/>
            </a:br>
            <a:r>
              <a:rPr lang="tr-TR" dirty="0"/>
              <a:t>      </a:t>
            </a:r>
          </a:p>
        </p:txBody>
      </p:sp>
      <p:pic>
        <p:nvPicPr>
          <p:cNvPr id="8194" name="Picture 2" descr="petrisaj yoÄurma ile ilgili gÃ¶rsel sonucu">
            <a:extLst>
              <a:ext uri="{FF2B5EF4-FFF2-40B4-BE49-F238E27FC236}">
                <a16:creationId xmlns:a16="http://schemas.microsoft.com/office/drawing/2014/main" id="{2CED04D5-3A3B-4A42-8B95-0962079905DF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22" r="10722"/>
          <a:stretch>
            <a:fillRect/>
          </a:stretch>
        </p:blipFill>
        <p:spPr bwMode="auto">
          <a:xfrm>
            <a:off x="7404760" y="1740456"/>
            <a:ext cx="4021791" cy="367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0234667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0A9DC4-680B-4F8C-8BB8-4A3404F5C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noFill/>
          <a:ln>
            <a:solidFill>
              <a:srgbClr val="FFFFFF"/>
            </a:solidFill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z="2800">
                <a:solidFill>
                  <a:schemeClr val="tx1"/>
                </a:solidFill>
              </a:rPr>
              <a:t>TARİHÇE</a:t>
            </a:r>
          </a:p>
        </p:txBody>
      </p:sp>
      <p:pic>
        <p:nvPicPr>
          <p:cNvPr id="5" name="İçerik Yer Tutucusu 4" descr="kişi, iç mekan, kadın içeren bir resim&#10;&#10;Açıklama otomatik olarak oluşturuldu">
            <a:extLst>
              <a:ext uri="{FF2B5EF4-FFF2-40B4-BE49-F238E27FC236}">
                <a16:creationId xmlns:a16="http://schemas.microsoft.com/office/drawing/2014/main" id="{7DCAF471-45DE-4B1A-8B8D-E226958502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alphaModFix amt="40000"/>
            <a:extLst/>
          </a:blip>
          <a:srcRect b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C0ECF7F-EDD7-4CE2-95EC-E1E00EAE5F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31136" y="2638044"/>
            <a:ext cx="7729728" cy="3101983"/>
          </a:xfrm>
        </p:spPr>
        <p:txBody>
          <a:bodyPr vert="horz" lIns="91440" tIns="45720" rIns="91440" bIns="45720" rtlCol="0">
            <a:no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Klasik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masaj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5000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yıllık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geçmişe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sahiptir.1800-1900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yıllarda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Hoffa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tarafından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günümüzde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uygulanan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klasik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masaj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manipülasyonları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uygulanmaya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başlanmıştır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Bu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masaj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manipülasyonları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öflöraj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petrisaj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friksiyon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tapotmen,vibrasyondur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Masaj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kelimesinin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kökeni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;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Arapça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dokunma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anlamına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gelen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“mass”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Yunanca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yoğurma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anlamınagelen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“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massein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kelimelerinden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gelmiştir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85933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FD4D974-A20E-4A9E-8DAB-3D88F5E58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0" y="978776"/>
            <a:ext cx="3044953" cy="1174991"/>
          </a:xfrm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z="1700"/>
              <a:t>MASAJ MANİPÜLASYONLARI</a:t>
            </a:r>
            <a:br>
              <a:rPr lang="en-US" sz="1700"/>
            </a:br>
            <a:endParaRPr lang="en-US" sz="1700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2136783-C164-4D9B-9D2A-8B38D5D25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4670" y="2640692"/>
            <a:ext cx="3044952" cy="3918728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1-)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Öflöraj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(stroking)(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sıvazlama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2-)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Petrisaj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(kneading)(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yoğurma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3-)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Friksiyon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(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basınç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uygulama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4-)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Tapotmen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(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darbeleme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5-)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Vibrasyon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titreşim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</a:p>
        </p:txBody>
      </p:sp>
      <p:pic>
        <p:nvPicPr>
          <p:cNvPr id="1026" name="Picture 2" descr="masaj manipÃ¼lasyonlarÄ± ile ilgili gÃ¶rsel sonucu">
            <a:extLst>
              <a:ext uri="{FF2B5EF4-FFF2-40B4-BE49-F238E27FC236}">
                <a16:creationId xmlns:a16="http://schemas.microsoft.com/office/drawing/2014/main" id="{8B50D71B-8257-43E1-9F26-D41A29EE969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85" r="-2" b="-2"/>
          <a:stretch/>
        </p:blipFill>
        <p:spPr bwMode="auto">
          <a:xfrm>
            <a:off x="4654296" y="10"/>
            <a:ext cx="7537704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485758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0BBD23-5E0A-4F9E-B7C7-2D04A00EE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6491" y="1798289"/>
            <a:ext cx="7729728" cy="3101983"/>
          </a:xfrm>
        </p:spPr>
        <p:txBody>
          <a:bodyPr>
            <a:normAutofit/>
          </a:bodyPr>
          <a:lstStyle/>
          <a:p>
            <a:r>
              <a:rPr lang="tr-TR" sz="2400" dirty="0"/>
              <a:t>NOT=Tüm uygulanan masaj teknikleri her zaman </a:t>
            </a:r>
            <a:r>
              <a:rPr lang="tr-TR" sz="2400" dirty="0" err="1"/>
              <a:t>öflörajla</a:t>
            </a:r>
            <a:r>
              <a:rPr lang="tr-TR" sz="2400" dirty="0"/>
              <a:t> başlar ve </a:t>
            </a:r>
            <a:r>
              <a:rPr lang="tr-TR" sz="2400" dirty="0" err="1"/>
              <a:t>öflörajla</a:t>
            </a:r>
            <a:r>
              <a:rPr lang="tr-TR" sz="2400" dirty="0"/>
              <a:t> sonlandırılır, </a:t>
            </a:r>
            <a:r>
              <a:rPr lang="tr-TR" sz="2400" dirty="0" err="1"/>
              <a:t>maniplasyondeğiştirirken</a:t>
            </a:r>
            <a:r>
              <a:rPr lang="tr-TR" sz="2400" dirty="0"/>
              <a:t> mutlaka ara </a:t>
            </a:r>
            <a:r>
              <a:rPr lang="tr-TR" sz="2400" dirty="0" err="1"/>
              <a:t>öflöraj</a:t>
            </a:r>
            <a:r>
              <a:rPr lang="tr-TR" sz="2400" dirty="0"/>
              <a:t> yapılmalıdır.</a:t>
            </a:r>
          </a:p>
        </p:txBody>
      </p:sp>
    </p:spTree>
    <p:extLst>
      <p:ext uri="{BB962C8B-B14F-4D97-AF65-F5344CB8AC3E}">
        <p14:creationId xmlns:p14="http://schemas.microsoft.com/office/powerpoint/2010/main" val="4126527243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860425E-7F30-4FA1-BECF-2A58E838E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122" y="525293"/>
            <a:ext cx="5925310" cy="1174991"/>
          </a:xfrm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z="2400"/>
              <a:t>DİKKAT NOKTALARI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401DA8C-8910-41B6-AE49-DFA5C7E410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30122" y="2028050"/>
            <a:ext cx="5925310" cy="3993572"/>
          </a:xfrm>
        </p:spPr>
        <p:txBody>
          <a:bodyPr vert="horz" lIns="91440" tIns="45720" rIns="91440" bIns="45720" rtlCol="0">
            <a:noAutofit/>
          </a:bodyPr>
          <a:lstStyle/>
          <a:p>
            <a:pPr indent="-2286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1-)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Masaja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başlamadan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önce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masajın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daha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etkili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olması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için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kaslar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ısıtılmalıdır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indent="-2286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2-)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Masajda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kuvvet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arttırılmaz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indent="-2286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3-)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Masaj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egzersizden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sonra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yapılabilir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indent="-2286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4-)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Spazmın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olduğu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durumlarda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masaj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ağrıya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sebep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olabilir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indent="-2286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5-)Normal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yapılan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masajda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deri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pembeleşir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indent="-2286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6-)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Sert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yapılan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masajda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deri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kırmızı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renk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alır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indent="-2286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7-)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İyi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yapılan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masajda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dolaşımı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hızlanmıştır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indent="-2286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8-)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Masaj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maniplasyonlarının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ayarlanmasında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hastanın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durumu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önemlidir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indent="-2286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9-)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Masaj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yapılırken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yağlı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ciltlerde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pudra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kuru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ciltlerde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vazelin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kullanılmalıdır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indent="-2286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10-)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Vücut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dokuları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arasındaki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hastalıklı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durumu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bulmak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için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palpasyon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işlemi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yapılmalıdır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 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dokular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arası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durum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belirlendiğinde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nasıl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masaj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yapılacağı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belirlenir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  <p:pic>
        <p:nvPicPr>
          <p:cNvPr id="3074" name="Picture 2" descr="masaj sonrasÄ± ile ilgili gÃ¶rsel sonucu">
            <a:extLst>
              <a:ext uri="{FF2B5EF4-FFF2-40B4-BE49-F238E27FC236}">
                <a16:creationId xmlns:a16="http://schemas.microsoft.com/office/drawing/2014/main" id="{E2F99CDE-EBD8-480B-8CEC-BB861268835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08" r="32070" b="-1"/>
          <a:stretch/>
        </p:blipFill>
        <p:spPr bwMode="auto">
          <a:xfrm>
            <a:off x="7354112" y="10"/>
            <a:ext cx="423153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7751225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1">
            <a:extLst>
              <a:ext uri="{FF2B5EF4-FFF2-40B4-BE49-F238E27FC236}">
                <a16:creationId xmlns:a16="http://schemas.microsoft.com/office/drawing/2014/main" id="{7811CFEC-EDEE-4F26-8496-811E34FE8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4591" y="1828800"/>
            <a:ext cx="4506913" cy="3722753"/>
          </a:xfrm>
        </p:spPr>
        <p:txBody>
          <a:bodyPr>
            <a:normAutofit/>
          </a:bodyPr>
          <a:lstStyle/>
          <a:p>
            <a:pPr algn="l"/>
            <a:r>
              <a:rPr lang="tr-TR" sz="3600" dirty="0"/>
              <a:t>-Total masaj 30 dakika yapılmalıdır.</a:t>
            </a:r>
          </a:p>
          <a:p>
            <a:pPr algn="l"/>
            <a:r>
              <a:rPr lang="tr-TR" sz="3600" dirty="0"/>
              <a:t>-Lokal masaj 15 dakika yapılmalıdır.</a:t>
            </a:r>
          </a:p>
        </p:txBody>
      </p:sp>
      <p:pic>
        <p:nvPicPr>
          <p:cNvPr id="4098" name="Picture 2" descr="dakika ile ilgili gÃ¶rsel sonucu">
            <a:extLst>
              <a:ext uri="{FF2B5EF4-FFF2-40B4-BE49-F238E27FC236}">
                <a16:creationId xmlns:a16="http://schemas.microsoft.com/office/drawing/2014/main" id="{B1AE3932-FE8A-4372-A59B-4C27E5C42E7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-41988"/>
            <a:ext cx="6096000" cy="689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824643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5AA1120-83D0-4AAF-879A-391242436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0" y="978776"/>
            <a:ext cx="3044953" cy="1174991"/>
          </a:xfrm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z="2000"/>
              <a:t>1-) ÖFLÖRAJ (SIVAZLAMA)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AB4A781-9133-417A-9F28-227A1156DF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4670" y="2640692"/>
            <a:ext cx="3044952" cy="3255252"/>
          </a:xfrm>
        </p:spPr>
        <p:txBody>
          <a:bodyPr vert="horz" lIns="91440" tIns="45720" rIns="91440" bIns="45720" rtlCol="0">
            <a:noAutofit/>
          </a:bodyPr>
          <a:lstStyle/>
          <a:p>
            <a:pPr indent="-2286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Öflöraj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,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başlangıç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noktasından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kalp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yönüne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doğru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derin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basınçla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uygulanır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Ancak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tekrar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başlangıç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noktasına</a:t>
            </a:r>
            <a:r>
              <a:rPr lang="tr-TR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dönüşte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basınç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azaltılır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indent="-2286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Öflöraj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,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yumuşak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dokuların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esnetilip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gerilmesi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ile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pasif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ısınma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sağlar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genellikle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sakinleştirici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etkisi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vardır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indent="-2286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Öflöraj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2’ye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ayrılır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</a:t>
            </a:r>
          </a:p>
          <a:p>
            <a:pPr indent="-2286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a)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Yüzeyel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öflöraj</a:t>
            </a:r>
            <a:endParaRPr lang="en-US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2286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b)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Derin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öflöraj</a:t>
            </a:r>
            <a:endParaRPr lang="en-US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122" name="Picture 2" descr="sÄ±vazlama ile ilgili gÃ¶rsel sonucu">
            <a:extLst>
              <a:ext uri="{FF2B5EF4-FFF2-40B4-BE49-F238E27FC236}">
                <a16:creationId xmlns:a16="http://schemas.microsoft.com/office/drawing/2014/main" id="{129E6717-FEB2-4941-972B-057DF6E0BB9D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87" r="19088"/>
          <a:stretch/>
        </p:blipFill>
        <p:spPr bwMode="auto">
          <a:xfrm>
            <a:off x="4654296" y="10"/>
            <a:ext cx="7537704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665793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>
            <a:extLst>
              <a:ext uri="{FF2B5EF4-FFF2-40B4-BE49-F238E27FC236}">
                <a16:creationId xmlns:a16="http://schemas.microsoft.com/office/drawing/2014/main" id="{746540BD-93D6-4877-A6C0-D435B83094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5024" y="643195"/>
            <a:ext cx="3794125" cy="2193925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tr-TR" sz="8000" dirty="0"/>
              <a:t> </a:t>
            </a:r>
            <a:r>
              <a:rPr lang="tr-TR" sz="8000" dirty="0">
                <a:solidFill>
                  <a:srgbClr val="FF0000"/>
                </a:solidFill>
              </a:rPr>
              <a:t>A</a:t>
            </a:r>
            <a:r>
              <a:rPr lang="tr-TR" sz="8000" b="1" dirty="0">
                <a:solidFill>
                  <a:srgbClr val="FF0000"/>
                </a:solidFill>
              </a:rPr>
              <a:t>-YÜZEYEL ÖFLÖRAJ TEKNİĞİ</a:t>
            </a:r>
            <a:r>
              <a:rPr lang="tr-TR" sz="8000" dirty="0"/>
              <a:t/>
            </a:r>
            <a:br>
              <a:rPr lang="tr-TR" sz="8000" dirty="0"/>
            </a:br>
            <a:r>
              <a:rPr lang="tr-TR" sz="8000" dirty="0"/>
              <a:t>Daha çok kişiyi masaja hazırlamak ve sakinleştirmek amacıyla uygulanır.</a:t>
            </a:r>
            <a:br>
              <a:rPr lang="tr-TR" sz="8000" dirty="0"/>
            </a:br>
            <a:r>
              <a:rPr lang="tr-TR" sz="8000" dirty="0"/>
              <a:t>      </a:t>
            </a:r>
          </a:p>
          <a:p>
            <a:pPr algn="l"/>
            <a:r>
              <a:rPr lang="tr-TR" sz="8000" b="1" dirty="0">
                <a:solidFill>
                  <a:srgbClr val="FF0000"/>
                </a:solidFill>
              </a:rPr>
              <a:t>B-DERİN ÖFLÖRAJ UYGULAMA TEKNİKLERİ</a:t>
            </a:r>
            <a:r>
              <a:rPr lang="tr-TR" sz="8000" dirty="0"/>
              <a:t/>
            </a:r>
            <a:br>
              <a:rPr lang="tr-TR" sz="8000" dirty="0"/>
            </a:br>
            <a:r>
              <a:rPr lang="tr-TR" sz="8000" dirty="0"/>
              <a:t>1-) Tek el avuç içi tekniği=hastanın küçük karınlı kas gruplarında  avuç içi ile uygulanır.</a:t>
            </a:r>
            <a:br>
              <a:rPr lang="tr-TR" sz="8000" dirty="0"/>
            </a:br>
            <a:endParaRPr lang="tr-TR" sz="8000" dirty="0"/>
          </a:p>
          <a:p>
            <a:pPr algn="l"/>
            <a:r>
              <a:rPr lang="tr-TR" sz="8000" dirty="0"/>
              <a:t>2-)Çift el avuç içi tekniği=hastanın büyük karınlı kas gruplarında uygulanır.</a:t>
            </a:r>
            <a:br>
              <a:rPr lang="tr-TR" sz="8000" dirty="0"/>
            </a:br>
            <a:endParaRPr lang="tr-TR" sz="8000" dirty="0"/>
          </a:p>
          <a:p>
            <a:pPr algn="l"/>
            <a:r>
              <a:rPr lang="tr-TR" sz="8000" dirty="0"/>
              <a:t>3-)El </a:t>
            </a:r>
            <a:r>
              <a:rPr lang="tr-TR" sz="8000" dirty="0" err="1"/>
              <a:t>el</a:t>
            </a:r>
            <a:r>
              <a:rPr lang="tr-TR" sz="8000" dirty="0"/>
              <a:t> üstünden kaydırma tekniği=</a:t>
            </a:r>
            <a:r>
              <a:rPr lang="tr-TR" sz="8000" dirty="0" err="1"/>
              <a:t>ekstremitelerde</a:t>
            </a:r>
            <a:r>
              <a:rPr lang="tr-TR" sz="8000" dirty="0"/>
              <a:t> kullanılır.</a:t>
            </a:r>
            <a:br>
              <a:rPr lang="tr-TR" sz="8000" dirty="0"/>
            </a:br>
            <a:endParaRPr lang="tr-TR" sz="8000" dirty="0"/>
          </a:p>
          <a:p>
            <a:pPr algn="l"/>
            <a:r>
              <a:rPr lang="tr-TR" sz="8000" dirty="0"/>
              <a:t>4-)El sırtı tekniği=ince ve </a:t>
            </a:r>
            <a:r>
              <a:rPr lang="tr-TR" sz="8000" dirty="0" err="1"/>
              <a:t>yüzeyel</a:t>
            </a:r>
            <a:r>
              <a:rPr lang="tr-TR" sz="8000" dirty="0"/>
              <a:t> kas gruplarında tercih edilir.</a:t>
            </a:r>
            <a:endParaRPr lang="tr-TR" dirty="0"/>
          </a:p>
        </p:txBody>
      </p:sp>
      <p:pic>
        <p:nvPicPr>
          <p:cNvPr id="6148" name="Picture 4" descr="Ä°lgili resim">
            <a:extLst>
              <a:ext uri="{FF2B5EF4-FFF2-40B4-BE49-F238E27FC236}">
                <a16:creationId xmlns:a16="http://schemas.microsoft.com/office/drawing/2014/main" id="{B8DFAA72-947B-4A39-B1E9-6F1B65029E46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61" r="22861"/>
          <a:stretch>
            <a:fillRect/>
          </a:stretch>
        </p:blipFill>
        <p:spPr bwMode="auto">
          <a:xfrm>
            <a:off x="6534537" y="1740158"/>
            <a:ext cx="5306009" cy="3377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4711601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18F1E03-DD48-4F49-A52D-B22024D6F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005" y="0"/>
            <a:ext cx="4494998" cy="1134640"/>
          </a:xfrm>
        </p:spPr>
        <p:txBody>
          <a:bodyPr/>
          <a:lstStyle/>
          <a:p>
            <a:r>
              <a:rPr lang="tr-TR" b="1" dirty="0"/>
              <a:t>ÖFLÖRAJ YAPILIRKEN DİKKAT EDİLMESİ GEREKEN NOKTALAR</a:t>
            </a:r>
            <a:endParaRPr lang="tr-TR" dirty="0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84E226A-990E-436C-B79B-2091E4D584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52005" y="1055854"/>
            <a:ext cx="3794760" cy="2194037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tr-TR" sz="8000" dirty="0"/>
              <a:t>1-)El teması kesilmemelidir.</a:t>
            </a:r>
            <a:br>
              <a:rPr lang="tr-TR" sz="8000" dirty="0"/>
            </a:br>
            <a:endParaRPr lang="tr-TR" sz="8000" dirty="0"/>
          </a:p>
          <a:p>
            <a:pPr algn="l"/>
            <a:r>
              <a:rPr lang="tr-TR" sz="8000" dirty="0"/>
              <a:t>2-)Kasın başlangıç ve bitiş noktaları arasında tüm kası kapsayacak şekilde yapılmalıdır.</a:t>
            </a:r>
            <a:br>
              <a:rPr lang="tr-TR" sz="8000" dirty="0"/>
            </a:br>
            <a:endParaRPr lang="tr-TR" sz="8000" dirty="0"/>
          </a:p>
          <a:p>
            <a:pPr algn="l"/>
            <a:r>
              <a:rPr lang="tr-TR" sz="8000" dirty="0"/>
              <a:t>3-)Kalpten uzakta başlanır kalbe doğru yapılır.</a:t>
            </a:r>
            <a:br>
              <a:rPr lang="tr-TR" sz="8000" dirty="0"/>
            </a:br>
            <a:endParaRPr lang="tr-TR" sz="8000" dirty="0"/>
          </a:p>
          <a:p>
            <a:pPr algn="l"/>
            <a:r>
              <a:rPr lang="tr-TR" sz="8000" dirty="0"/>
              <a:t>4-)Başlangıçta basınç fazla dönüşte daha az olmalıdır.</a:t>
            </a:r>
            <a:br>
              <a:rPr lang="tr-TR" sz="8000" dirty="0"/>
            </a:br>
            <a:endParaRPr lang="tr-TR" sz="8000" dirty="0"/>
          </a:p>
          <a:p>
            <a:pPr algn="l"/>
            <a:r>
              <a:rPr lang="tr-TR" sz="8000" dirty="0"/>
              <a:t>5-)Sıvazlama hareketleri kas lifleri doğrultusunda yapılmalıdır.</a:t>
            </a:r>
            <a:br>
              <a:rPr lang="tr-TR" sz="8000" dirty="0"/>
            </a:br>
            <a:endParaRPr lang="tr-TR" sz="8000" dirty="0"/>
          </a:p>
          <a:p>
            <a:pPr algn="l"/>
            <a:r>
              <a:rPr lang="tr-TR" sz="8000" dirty="0"/>
              <a:t>6-)Hareketler ritmik olmalı belirli bir düzen içinde olmalıdır.</a:t>
            </a:r>
            <a:br>
              <a:rPr lang="tr-TR" sz="8000" dirty="0"/>
            </a:br>
            <a:endParaRPr lang="tr-TR" sz="8000" dirty="0"/>
          </a:p>
          <a:p>
            <a:pPr algn="l"/>
            <a:r>
              <a:rPr lang="tr-TR" sz="8000" dirty="0"/>
              <a:t>7-)Hareketin hızı başlangıçta ve bitişte aynı olmalıdır.</a:t>
            </a:r>
          </a:p>
          <a:p>
            <a:endParaRPr lang="tr-TR" dirty="0"/>
          </a:p>
        </p:txBody>
      </p:sp>
      <p:pic>
        <p:nvPicPr>
          <p:cNvPr id="7170" name="Picture 2" descr="Ã¶floraj ile ilgili gÃ¶rsel sonucu">
            <a:extLst>
              <a:ext uri="{FF2B5EF4-FFF2-40B4-BE49-F238E27FC236}">
                <a16:creationId xmlns:a16="http://schemas.microsoft.com/office/drawing/2014/main" id="{E2D9381F-333C-4727-B282-59461E7A3547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40" r="20340"/>
          <a:stretch>
            <a:fillRect/>
          </a:stretch>
        </p:blipFill>
        <p:spPr bwMode="auto">
          <a:xfrm>
            <a:off x="6566170" y="1264596"/>
            <a:ext cx="5194570" cy="4426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3687569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Paket">
  <a:themeElements>
    <a:clrScheme name="Paket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ke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e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290</Words>
  <Application>Microsoft Office PowerPoint</Application>
  <PresentationFormat>Geniş ekran</PresentationFormat>
  <Paragraphs>47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Gill Sans MT</vt:lpstr>
      <vt:lpstr>Paket</vt:lpstr>
      <vt:lpstr>Klasik Masaj Ve Etki Mekanizmaları</vt:lpstr>
      <vt:lpstr>TARİHÇE</vt:lpstr>
      <vt:lpstr>MASAJ MANİPÜLASYONLARI </vt:lpstr>
      <vt:lpstr>PowerPoint Sunusu</vt:lpstr>
      <vt:lpstr>DİKKAT NOKTALARI</vt:lpstr>
      <vt:lpstr>PowerPoint Sunusu</vt:lpstr>
      <vt:lpstr>1-) ÖFLÖRAJ (SIVAZLAMA)</vt:lpstr>
      <vt:lpstr>PowerPoint Sunusu</vt:lpstr>
      <vt:lpstr>ÖFLÖRAJ YAPILIRKEN DİKKAT EDİLMESİ GEREKEN NOKTALAR</vt:lpstr>
      <vt:lpstr>2-) PETRİSAJ (YOĞURMA)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Klasik Masaj Ve Etki Mekanizmaları</dc:title>
  <dc:creator>Doğukan Karadağ</dc:creator>
  <cp:lastModifiedBy>user5</cp:lastModifiedBy>
  <cp:revision>8</cp:revision>
  <dcterms:created xsi:type="dcterms:W3CDTF">2018-12-01T21:49:05Z</dcterms:created>
  <dcterms:modified xsi:type="dcterms:W3CDTF">2019-04-17T08:05:11Z</dcterms:modified>
</cp:coreProperties>
</file>