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7" r:id="rId3"/>
    <p:sldId id="278" r:id="rId4"/>
    <p:sldId id="279" r:id="rId5"/>
    <p:sldId id="284" r:id="rId6"/>
    <p:sldId id="280" r:id="rId7"/>
    <p:sldId id="281" r:id="rId8"/>
    <p:sldId id="282" r:id="rId9"/>
    <p:sldId id="283"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276"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8AE2D-45BB-414D-B900-9A1BBB274C20}" type="datetimeFigureOut">
              <a:rPr lang="tr-TR" smtClean="0"/>
              <a:t>20.01.2020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F8397-A226-452A-9B0D-894B905A576D}" type="slidenum">
              <a:rPr lang="tr-TR" smtClean="0"/>
              <a:t>‹#›</a:t>
            </a:fld>
            <a:endParaRPr lang="tr-TR"/>
          </a:p>
        </p:txBody>
      </p:sp>
    </p:spTree>
    <p:extLst>
      <p:ext uri="{BB962C8B-B14F-4D97-AF65-F5344CB8AC3E}">
        <p14:creationId xmlns:p14="http://schemas.microsoft.com/office/powerpoint/2010/main" val="40314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ACB9C057-7124-4DE1-95D7-674B413AF4B6}" type="datetime1">
              <a:rPr lang="tr-TR" smtClean="0"/>
              <a:pPr/>
              <a:t>20.01.2020</a:t>
            </a:fld>
            <a:endParaRPr lang="tr-TR"/>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18A82AE-DE54-4FE8-8268-FA61D0FE0A23}"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18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AC5BDC1-2959-4FBB-B150-7F739A7BE106}" type="datetime1">
              <a:rPr lang="tr-TR" smtClean="0"/>
              <a:t>20.01.2020</a:t>
            </a:fld>
            <a:endParaRPr lang="tr-TR"/>
          </a:p>
        </p:txBody>
      </p:sp>
      <p:sp>
        <p:nvSpPr>
          <p:cNvPr id="5" name="Footer Placeholder 4"/>
          <p:cNvSpPr>
            <a:spLocks noGrp="1"/>
          </p:cNvSpPr>
          <p:nvPr>
            <p:ph type="ftr" sz="quarter" idx="11"/>
          </p:nvPr>
        </p:nvSpPr>
        <p:spPr/>
        <p:txBody>
          <a:bodyPr/>
          <a:lstStyle/>
          <a:p>
            <a:r>
              <a:rPr lang="tr-TR" smtClean="0"/>
              <a:t>A.Ü. NMYO</a:t>
            </a:r>
            <a:endParaRPr lang="tr-TR"/>
          </a:p>
        </p:txBody>
      </p:sp>
      <p:sp>
        <p:nvSpPr>
          <p:cNvPr id="6" name="Slide Number Placeholder 5"/>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564011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19CDE55-936C-4657-AF49-F5415F476F8F}" type="datetime1">
              <a:rPr lang="tr-TR" smtClean="0"/>
              <a:t>20.01.2020</a:t>
            </a:fld>
            <a:endParaRPr lang="tr-TR"/>
          </a:p>
        </p:txBody>
      </p:sp>
      <p:sp>
        <p:nvSpPr>
          <p:cNvPr id="5" name="Footer Placeholder 4"/>
          <p:cNvSpPr>
            <a:spLocks noGrp="1"/>
          </p:cNvSpPr>
          <p:nvPr>
            <p:ph type="ftr" sz="quarter" idx="11"/>
          </p:nvPr>
        </p:nvSpPr>
        <p:spPr/>
        <p:txBody>
          <a:bodyPr/>
          <a:lstStyle/>
          <a:p>
            <a:r>
              <a:rPr lang="tr-TR" smtClean="0"/>
              <a:t>A.Ü. NMYO</a:t>
            </a:r>
            <a:endParaRPr lang="tr-TR"/>
          </a:p>
        </p:txBody>
      </p:sp>
      <p:sp>
        <p:nvSpPr>
          <p:cNvPr id="6" name="Slide Number Placeholder 5"/>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10145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44670"/>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470EFCD5-8B0B-4966-94BB-C02F2A34DEDA}" type="datetime1">
              <a:rPr lang="tr-TR" smtClean="0"/>
              <a:pPr/>
              <a:t>20.01.2020</a:t>
            </a:fld>
            <a:endParaRPr lang="tr-TR"/>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7" name="Dikdörtgen 6"/>
          <p:cNvSpPr/>
          <p:nvPr userDrawn="1"/>
        </p:nvSpPr>
        <p:spPr>
          <a:xfrm>
            <a:off x="877455" y="1690255"/>
            <a:ext cx="10584872" cy="443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F18A82AE-DE54-4FE8-8268-FA61D0FE0A23}" type="slidenum">
              <a:rPr lang="tr-TR" smtClean="0"/>
              <a:pPr/>
              <a:t>‹#›</a:t>
            </a:fld>
            <a:endParaRPr lang="tr-TR"/>
          </a:p>
        </p:txBody>
      </p:sp>
      <p:sp>
        <p:nvSpPr>
          <p:cNvPr id="3" name="Content Placeholder 2"/>
          <p:cNvSpPr>
            <a:spLocks noGrp="1"/>
          </p:cNvSpPr>
          <p:nvPr>
            <p:ph idx="1"/>
          </p:nvPr>
        </p:nvSpPr>
        <p:spPr>
          <a:xfrm>
            <a:off x="1097280" y="923637"/>
            <a:ext cx="10058400" cy="5347854"/>
          </a:xfrm>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cxnSp>
        <p:nvCxnSpPr>
          <p:cNvPr id="9" name="Düz Bağlayıcı 8"/>
          <p:cNvCxnSpPr/>
          <p:nvPr userDrawn="1"/>
        </p:nvCxnSpPr>
        <p:spPr>
          <a:xfrm>
            <a:off x="1097280" y="831274"/>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8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1BCA7708-A19A-411B-ACDF-D90208263917}" type="datetime1">
              <a:rPr lang="tr-TR" smtClean="0"/>
              <a:t>20.01.2020</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F18A82AE-DE54-4FE8-8268-FA61D0FE0A23}"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4788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2D7309-089E-4F6C-9863-AC7FA48F87AE}" type="datetime1">
              <a:rPr lang="tr-TR" smtClean="0"/>
              <a:t>20.01.2020</a:t>
            </a:fld>
            <a:endParaRPr lang="tr-TR"/>
          </a:p>
        </p:txBody>
      </p:sp>
      <p:sp>
        <p:nvSpPr>
          <p:cNvPr id="6" name="Footer Placeholder 5"/>
          <p:cNvSpPr>
            <a:spLocks noGrp="1"/>
          </p:cNvSpPr>
          <p:nvPr>
            <p:ph type="ftr" sz="quarter" idx="11"/>
          </p:nvPr>
        </p:nvSpPr>
        <p:spPr/>
        <p:txBody>
          <a:bodyPr/>
          <a:lstStyle/>
          <a:p>
            <a:r>
              <a:rPr lang="tr-TR" smtClean="0"/>
              <a:t>A.Ü. NMYO</a:t>
            </a:r>
            <a:endParaRPr lang="tr-TR"/>
          </a:p>
        </p:txBody>
      </p:sp>
      <p:sp>
        <p:nvSpPr>
          <p:cNvPr id="7" name="Slide Number Placeholder 6"/>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10933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1FEF8B24-BEF6-4CB3-83B5-A7D428FD051B}" type="datetime1">
              <a:rPr lang="tr-TR" smtClean="0"/>
              <a:pPr/>
              <a:t>20.01.2020</a:t>
            </a:fld>
            <a:endParaRPr lang="tr-TR"/>
          </a:p>
        </p:txBody>
      </p:sp>
      <p:sp>
        <p:nvSpPr>
          <p:cNvPr id="8" name="Footer Placeholder 7"/>
          <p:cNvSpPr>
            <a:spLocks noGrp="1"/>
          </p:cNvSpPr>
          <p:nvPr>
            <p:ph type="ftr" sz="quarter" idx="11"/>
          </p:nvPr>
        </p:nvSpPr>
        <p:spPr/>
        <p:txBody>
          <a:bodyPr/>
          <a:lstStyle>
            <a:lvl1pPr>
              <a:defRPr>
                <a:solidFill>
                  <a:schemeClr val="bg1"/>
                </a:solidFill>
              </a:defRPr>
            </a:lvl1pPr>
          </a:lstStyle>
          <a:p>
            <a:r>
              <a:rPr lang="tr-TR" smtClean="0"/>
              <a:t>A.Ü. NMYO</a:t>
            </a:r>
            <a:endParaRPr 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18A82AE-DE54-4FE8-8268-FA61D0FE0A23}" type="slidenum">
              <a:rPr lang="tr-TR" smtClean="0"/>
              <a:pPr/>
              <a:t>‹#›</a:t>
            </a:fld>
            <a:endParaRPr lang="tr-TR"/>
          </a:p>
        </p:txBody>
      </p:sp>
    </p:spTree>
    <p:extLst>
      <p:ext uri="{BB962C8B-B14F-4D97-AF65-F5344CB8AC3E}">
        <p14:creationId xmlns:p14="http://schemas.microsoft.com/office/powerpoint/2010/main" val="234753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00088"/>
          </a:xfrm>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A8EE359-3299-4793-9B7A-4E4A45E1CFFD}" type="datetime1">
              <a:rPr lang="tr-TR" smtClean="0"/>
              <a:pPr/>
              <a:t>20.01.2020</a:t>
            </a:fld>
            <a:endParaRPr lang="tr-TR"/>
          </a:p>
        </p:txBody>
      </p:sp>
      <p:sp>
        <p:nvSpPr>
          <p:cNvPr id="4" name="Footer Placeholder 3"/>
          <p:cNvSpPr>
            <a:spLocks noGrp="1"/>
          </p:cNvSpPr>
          <p:nvPr>
            <p:ph type="ftr" sz="quarter" idx="11"/>
          </p:nvPr>
        </p:nvSpPr>
        <p:spPr/>
        <p:txBody>
          <a:bodyPr/>
          <a:lstStyle>
            <a:lvl1pPr>
              <a:defRPr>
                <a:solidFill>
                  <a:schemeClr val="bg1"/>
                </a:solidFill>
              </a:defRPr>
            </a:lvl1pPr>
          </a:lstStyle>
          <a:p>
            <a:r>
              <a:rPr lang="tr-TR" smtClean="0"/>
              <a:t>A.Ü. NMYO</a:t>
            </a:r>
            <a:endParaRPr lang="tr-T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18A82AE-DE54-4FE8-8268-FA61D0FE0A23}" type="slidenum">
              <a:rPr lang="tr-TR" smtClean="0"/>
              <a:pPr/>
              <a:t>‹#›</a:t>
            </a:fld>
            <a:endParaRPr lang="tr-TR"/>
          </a:p>
        </p:txBody>
      </p:sp>
      <p:sp>
        <p:nvSpPr>
          <p:cNvPr id="6" name="Dikdörtgen 5"/>
          <p:cNvSpPr/>
          <p:nvPr userDrawn="1"/>
        </p:nvSpPr>
        <p:spPr>
          <a:xfrm>
            <a:off x="831273" y="1496291"/>
            <a:ext cx="10575636" cy="489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Bağlayıcı 7"/>
          <p:cNvCxnSpPr/>
          <p:nvPr userDrawn="1"/>
        </p:nvCxnSpPr>
        <p:spPr>
          <a:xfrm>
            <a:off x="1097280" y="886692"/>
            <a:ext cx="1005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73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bg1"/>
                </a:solidFill>
              </a:defRPr>
            </a:lvl1pPr>
          </a:lstStyle>
          <a:p>
            <a:fld id="{47712CA4-30C3-4037-BDF1-61633C620C4C}" type="datetime1">
              <a:rPr lang="tr-TR" smtClean="0"/>
              <a:pPr/>
              <a:t>20.01.2020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smtClean="0"/>
              <a:t>A.Ü. NMYO</a:t>
            </a:r>
            <a:endParaRPr 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F18A82AE-DE54-4FE8-8268-FA61D0FE0A23}" type="slidenum">
              <a:rPr lang="tr-TR" smtClean="0"/>
              <a:pPr/>
              <a:t>‹#›</a:t>
            </a:fld>
            <a:endParaRPr lang="tr-TR"/>
          </a:p>
        </p:txBody>
      </p:sp>
    </p:spTree>
    <p:extLst>
      <p:ext uri="{BB962C8B-B14F-4D97-AF65-F5344CB8AC3E}">
        <p14:creationId xmlns:p14="http://schemas.microsoft.com/office/powerpoint/2010/main" val="349291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2A970D31-538B-41D9-BAF8-67AAF9C7A149}" type="datetime1">
              <a:rPr lang="tr-TR" smtClean="0"/>
              <a:t>20.01.2020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F18A82AE-DE54-4FE8-8268-FA61D0FE0A23}" type="slidenum">
              <a:rPr lang="tr-TR" smtClean="0"/>
              <a:t>‹#›</a:t>
            </a:fld>
            <a:endParaRPr lang="tr-TR"/>
          </a:p>
        </p:txBody>
      </p:sp>
    </p:spTree>
    <p:extLst>
      <p:ext uri="{BB962C8B-B14F-4D97-AF65-F5344CB8AC3E}">
        <p14:creationId xmlns:p14="http://schemas.microsoft.com/office/powerpoint/2010/main" val="21023487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F5C4811-EAD3-4A3A-BC88-3BA85C349621}" type="datetime1">
              <a:rPr lang="tr-TR" smtClean="0"/>
              <a:t>20.01.2020</a:t>
            </a:fld>
            <a:endParaRPr lang="tr-TR"/>
          </a:p>
        </p:txBody>
      </p:sp>
      <p:sp>
        <p:nvSpPr>
          <p:cNvPr id="6" name="Footer Placeholder 5"/>
          <p:cNvSpPr>
            <a:spLocks noGrp="1"/>
          </p:cNvSpPr>
          <p:nvPr>
            <p:ph type="ftr" sz="quarter" idx="11"/>
          </p:nvPr>
        </p:nvSpPr>
        <p:spPr/>
        <p:txBody>
          <a:bodyPr/>
          <a:lstStyle/>
          <a:p>
            <a:r>
              <a:rPr lang="tr-TR" smtClean="0"/>
              <a:t>A.Ü. NMYO</a:t>
            </a:r>
            <a:endParaRPr lang="tr-TR"/>
          </a:p>
        </p:txBody>
      </p:sp>
      <p:sp>
        <p:nvSpPr>
          <p:cNvPr id="7" name="Slide Number Placeholder 6"/>
          <p:cNvSpPr>
            <a:spLocks noGrp="1"/>
          </p:cNvSpPr>
          <p:nvPr>
            <p:ph type="sldNum" sz="quarter" idx="12"/>
          </p:nvPr>
        </p:nvSpPr>
        <p:spPr/>
        <p:txBody>
          <a:bodyPr/>
          <a:lstStyle/>
          <a:p>
            <a:fld id="{F18A82AE-DE54-4FE8-8268-FA61D0FE0A23}" type="slidenum">
              <a:rPr lang="tr-TR" smtClean="0"/>
              <a:t>‹#›</a:t>
            </a:fld>
            <a:endParaRPr lang="tr-TR"/>
          </a:p>
        </p:txBody>
      </p:sp>
    </p:spTree>
    <p:extLst>
      <p:ext uri="{BB962C8B-B14F-4D97-AF65-F5344CB8AC3E}">
        <p14:creationId xmlns:p14="http://schemas.microsoft.com/office/powerpoint/2010/main" val="2092541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29C0C9B-17CE-42D2-BBAE-382052134705}" type="datetime1">
              <a:rPr lang="tr-TR" smtClean="0"/>
              <a:t>20.01.2020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r>
              <a:rPr lang="tr-TR" smtClean="0"/>
              <a:t>A.Ü. NMYO</a:t>
            </a:r>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F18A82AE-DE54-4FE8-8268-FA61D0FE0A23}"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315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pardus.org.tr/pardus-kurulum-kilavuz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t>İNTERNET BAĞLANTISI </a:t>
            </a:r>
            <a:endParaRPr lang="tr-TR" dirty="0"/>
          </a:p>
        </p:txBody>
      </p:sp>
      <p:sp>
        <p:nvSpPr>
          <p:cNvPr id="3" name="Alt Başlık 2"/>
          <p:cNvSpPr>
            <a:spLocks noGrp="1"/>
          </p:cNvSpPr>
          <p:nvPr>
            <p:ph type="subTitle" idx="1"/>
          </p:nvPr>
        </p:nvSpPr>
        <p:spPr/>
        <p:txBody>
          <a:bodyPr/>
          <a:lstStyle/>
          <a:p>
            <a:r>
              <a:rPr lang="tr-TR" dirty="0" smtClean="0"/>
              <a:t>NBP126 </a:t>
            </a:r>
            <a:r>
              <a:rPr lang="tr-TR" dirty="0"/>
              <a:t>Açık Kaynak İşletim </a:t>
            </a:r>
            <a:r>
              <a:rPr lang="tr-TR" dirty="0" smtClean="0"/>
              <a:t>Sistemi</a:t>
            </a:r>
          </a:p>
          <a:p>
            <a:r>
              <a:rPr lang="tr-TR" dirty="0" err="1" smtClean="0"/>
              <a:t>Öğr.gör</a:t>
            </a:r>
            <a:r>
              <a:rPr lang="tr-TR" dirty="0" smtClean="0"/>
              <a:t>. Salih </a:t>
            </a:r>
            <a:r>
              <a:rPr lang="tr-TR" dirty="0" err="1" smtClean="0"/>
              <a:t>erdurucan</a:t>
            </a:r>
            <a:endParaRPr lang="tr-TR" dirty="0"/>
          </a:p>
        </p:txBody>
      </p:sp>
      <p:sp>
        <p:nvSpPr>
          <p:cNvPr id="4" name="Altbilgi Yer Tutucusu 3"/>
          <p:cNvSpPr>
            <a:spLocks noGrp="1"/>
          </p:cNvSpPr>
          <p:nvPr>
            <p:ph type="ftr" sz="quarter" idx="11"/>
          </p:nvPr>
        </p:nvSpPr>
        <p:spPr/>
        <p:txBody>
          <a:bodyPr/>
          <a:lstStyle/>
          <a:p>
            <a:r>
              <a:rPr lang="tr-TR" smtClean="0"/>
              <a:t>A.Ü. NMYO</a:t>
            </a:r>
            <a:endParaRPr lang="tr-TR"/>
          </a:p>
        </p:txBody>
      </p:sp>
      <p:sp>
        <p:nvSpPr>
          <p:cNvPr id="5" name="Slayt Numarası Yer Tutucusu 4"/>
          <p:cNvSpPr>
            <a:spLocks noGrp="1"/>
          </p:cNvSpPr>
          <p:nvPr>
            <p:ph type="sldNum" sz="quarter" idx="12"/>
          </p:nvPr>
        </p:nvSpPr>
        <p:spPr/>
        <p:txBody>
          <a:bodyPr/>
          <a:lstStyle/>
          <a:p>
            <a:fld id="{F18A82AE-DE54-4FE8-8268-FA61D0FE0A23}" type="slidenum">
              <a:rPr lang="tr-TR" smtClean="0"/>
              <a:t>1</a:t>
            </a:fld>
            <a:endParaRPr lang="tr-TR"/>
          </a:p>
        </p:txBody>
      </p:sp>
    </p:spTree>
    <p:extLst>
      <p:ext uri="{BB962C8B-B14F-4D97-AF65-F5344CB8AC3E}">
        <p14:creationId xmlns:p14="http://schemas.microsoft.com/office/powerpoint/2010/main" val="344253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dirty="0" smtClean="0"/>
              <a:t> </a:t>
            </a:r>
            <a:r>
              <a:rPr lang="tr-TR" b="1" dirty="0" smtClean="0"/>
              <a:t>Temel Kullanıcı Ve Grup İşlemleri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10</a:t>
            </a:fld>
            <a:endParaRPr lang="tr-TR"/>
          </a:p>
        </p:txBody>
      </p:sp>
      <p:sp>
        <p:nvSpPr>
          <p:cNvPr id="5" name="İçerik Yer Tutucusu 4"/>
          <p:cNvSpPr>
            <a:spLocks noGrp="1"/>
          </p:cNvSpPr>
          <p:nvPr>
            <p:ph idx="1"/>
          </p:nvPr>
        </p:nvSpPr>
        <p:spPr/>
        <p:txBody>
          <a:bodyPr>
            <a:normAutofit/>
          </a:bodyPr>
          <a:lstStyle/>
          <a:p>
            <a:r>
              <a:rPr lang="tr-TR" sz="2200" dirty="0" smtClean="0"/>
              <a:t> </a:t>
            </a:r>
            <a:r>
              <a:rPr lang="tr-TR" sz="2200" b="1" dirty="0"/>
              <a:t>Kullanıcı ve Grup Kavramları </a:t>
            </a:r>
            <a:endParaRPr lang="tr-TR" sz="2200" dirty="0"/>
          </a:p>
          <a:p>
            <a:r>
              <a:rPr lang="tr-TR" sz="2200" dirty="0"/>
              <a:t>Kullanıcılar (</a:t>
            </a:r>
            <a:r>
              <a:rPr lang="tr-TR" sz="2200" dirty="0" err="1"/>
              <a:t>users</a:t>
            </a:r>
            <a:r>
              <a:rPr lang="tr-TR" sz="2200" dirty="0"/>
              <a:t>) ve gruplar (</a:t>
            </a:r>
            <a:r>
              <a:rPr lang="tr-TR" sz="2200" dirty="0" err="1"/>
              <a:t>groups</a:t>
            </a:r>
            <a:r>
              <a:rPr lang="tr-TR" sz="2200" dirty="0"/>
              <a:t>), açık kaynak kodlu işletim sisteminde dosya ve dizinlere erişim için gerekli olan hak ve yetkilerin kullanılmasına yarayan anahtarlardır. Linux'ta sistem ayarları dosyalar üzerinden gerçekleştirildiğinden, kullanıcı ve grup haklarının belirlenmesi, sistem </a:t>
            </a:r>
            <a:r>
              <a:rPr lang="tr-TR" sz="2200" dirty="0" smtClean="0"/>
              <a:t>yönetimi </a:t>
            </a:r>
            <a:r>
              <a:rPr lang="tr-TR" sz="2200" dirty="0"/>
              <a:t>açısından büyük öneme sahiptir. </a:t>
            </a:r>
            <a:endParaRPr lang="tr-TR" sz="2200" dirty="0" smtClean="0"/>
          </a:p>
          <a:p>
            <a:endParaRPr lang="tr-TR" sz="2200" dirty="0"/>
          </a:p>
          <a:p>
            <a:r>
              <a:rPr lang="tr-TR" sz="2200" dirty="0"/>
              <a:t> </a:t>
            </a:r>
            <a:r>
              <a:rPr lang="tr-TR" sz="2200" b="1" dirty="0"/>
              <a:t>Kullanıcı Hesabı Nedir </a:t>
            </a:r>
            <a:endParaRPr lang="tr-TR" sz="2200" dirty="0"/>
          </a:p>
          <a:p>
            <a:r>
              <a:rPr lang="tr-TR" sz="2200" dirty="0"/>
              <a:t>Bir bilgisayar farklı kişiler tarafından kullanıldığı durumlarda, kullanıcılar arasında ayrım yapmak gerekli olmaktadır. Bu sayede kişiye özel dosyalar ve programlar kişisel hâle getirilebilir. Sonuçta, her kullanıcı için farklı bir kullanıcı ismi verilir ve herkes sisteme bağlanmak için kendi ismini kullanır. Bununla birlikte kullanıcı için bir isimden daha fazlası mevcuttur. Bir hesap, kullanıcının ismini, dosyalarını, kaynaklarını, haklarını ve ona ait her şeyi temsil eder. </a:t>
            </a:r>
          </a:p>
        </p:txBody>
      </p:sp>
    </p:spTree>
    <p:extLst>
      <p:ext uri="{BB962C8B-B14F-4D97-AF65-F5344CB8AC3E}">
        <p14:creationId xmlns:p14="http://schemas.microsoft.com/office/powerpoint/2010/main" val="149585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Kullanıcılar</a:t>
            </a:r>
            <a:endParaRPr lang="tr-TR" b="1"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11</a:t>
            </a:fld>
            <a:endParaRPr lang="tr-TR"/>
          </a:p>
        </p:txBody>
      </p:sp>
      <p:sp>
        <p:nvSpPr>
          <p:cNvPr id="5" name="İçerik Yer Tutucusu 4"/>
          <p:cNvSpPr>
            <a:spLocks noGrp="1"/>
          </p:cNvSpPr>
          <p:nvPr>
            <p:ph idx="1"/>
          </p:nvPr>
        </p:nvSpPr>
        <p:spPr/>
        <p:txBody>
          <a:bodyPr>
            <a:normAutofit/>
          </a:bodyPr>
          <a:lstStyle/>
          <a:p>
            <a:pPr>
              <a:buFont typeface="Wingdings" panose="05000000000000000000" pitchFamily="2" charset="2"/>
              <a:buChar char="Ø"/>
            </a:pPr>
            <a:r>
              <a:rPr lang="tr-TR" dirty="0" smtClean="0"/>
              <a:t> Linux </a:t>
            </a:r>
            <a:r>
              <a:rPr lang="tr-TR" dirty="0"/>
              <a:t>sistemlerde dosya ve dizinlere erişim sağlayarak, bunlar üzerinde </a:t>
            </a:r>
            <a:r>
              <a:rPr lang="tr-TR" dirty="0" smtClean="0"/>
              <a:t>işlem yapmak </a:t>
            </a:r>
            <a:r>
              <a:rPr lang="tr-TR" dirty="0"/>
              <a:t>için kullanıcı haklarına gereksinim vardır. Açık kaynak işletim sisteminin </a:t>
            </a:r>
            <a:r>
              <a:rPr lang="tr-TR" dirty="0" smtClean="0"/>
              <a:t>en önemli </a:t>
            </a:r>
            <a:r>
              <a:rPr lang="tr-TR" dirty="0"/>
              <a:t>özelliklerinden birisi, her dosya için, dosya sahibine, diğer kullanıcılara ve </a:t>
            </a:r>
            <a:r>
              <a:rPr lang="tr-TR" dirty="0" smtClean="0"/>
              <a:t>gruplara göre </a:t>
            </a:r>
            <a:r>
              <a:rPr lang="tr-TR" dirty="0"/>
              <a:t>okuma, yazma ve çalıştırma haklarının belirlenebilir olmasıdır</a:t>
            </a:r>
            <a:r>
              <a:rPr lang="tr-TR" dirty="0" smtClean="0"/>
              <a:t>.</a:t>
            </a:r>
          </a:p>
          <a:p>
            <a:r>
              <a:rPr lang="tr-TR" sz="2400" b="1" dirty="0" smtClean="0"/>
              <a:t>Sistem </a:t>
            </a:r>
            <a:r>
              <a:rPr lang="tr-TR" sz="2400" b="1" dirty="0"/>
              <a:t>Yöneticisi (</a:t>
            </a:r>
            <a:r>
              <a:rPr lang="tr-TR" sz="2400" b="1" dirty="0" err="1"/>
              <a:t>root</a:t>
            </a:r>
            <a:r>
              <a:rPr lang="tr-TR" sz="2400" b="1" dirty="0"/>
              <a:t>)</a:t>
            </a:r>
          </a:p>
          <a:p>
            <a:r>
              <a:rPr lang="tr-TR" dirty="0"/>
              <a:t>Linux işletim sisteminde sistem yöneticisinin kullanıcı adı </a:t>
            </a:r>
            <a:r>
              <a:rPr lang="tr-TR" dirty="0" err="1"/>
              <a:t>root'dur</a:t>
            </a:r>
            <a:r>
              <a:rPr lang="tr-TR" dirty="0"/>
              <a:t>. </a:t>
            </a:r>
            <a:r>
              <a:rPr lang="tr-TR" dirty="0" err="1"/>
              <a:t>root</a:t>
            </a:r>
            <a:r>
              <a:rPr lang="tr-TR" dirty="0"/>
              <a:t> parolasını bilen bir kullanıcı, işletim sistemi üzerinde her işlemi yapmaya yetkilidir. Linux işletim sistemini kişisel kullanım amacı ile de olsa sistem yöneticisi (</a:t>
            </a:r>
            <a:r>
              <a:rPr lang="tr-TR" dirty="0" err="1"/>
              <a:t>root</a:t>
            </a:r>
            <a:r>
              <a:rPr lang="tr-TR" dirty="0"/>
              <a:t>) kullanıcı hesabı ile kullanmak, sistemin güvenliği açısından tercih edilmemelidir. </a:t>
            </a:r>
            <a:r>
              <a:rPr lang="tr-TR" dirty="0" err="1"/>
              <a:t>root</a:t>
            </a:r>
            <a:r>
              <a:rPr lang="tr-TR" dirty="0"/>
              <a:t> kullanıcısı sistem üzerinde sınırsız yetkiye sahip olduğu için yapılacak bazı hatalar sistemin zarar </a:t>
            </a:r>
            <a:r>
              <a:rPr lang="tr-TR" dirty="0" smtClean="0"/>
              <a:t>görmesine neden </a:t>
            </a:r>
            <a:r>
              <a:rPr lang="tr-TR" dirty="0"/>
              <a:t>olabilir. Bundan dolayı sistemi normal bir kullanıcı hesabı ile kullanmak ve gerek duyulduğu durumlarda (su komutunu kullanarak veya </a:t>
            </a:r>
            <a:r>
              <a:rPr lang="tr-TR" dirty="0" err="1"/>
              <a:t>root</a:t>
            </a:r>
            <a:r>
              <a:rPr lang="tr-TR" dirty="0"/>
              <a:t> kullanıcısıyla oturum açarak) sistem yöneticisi hesabına geçiş yapmak gerekir. </a:t>
            </a:r>
            <a:endParaRPr lang="tr-TR" dirty="0" smtClean="0"/>
          </a:p>
          <a:p>
            <a:r>
              <a:rPr lang="tr-TR" dirty="0"/>
              <a:t>Sistem yöneticisi (</a:t>
            </a:r>
            <a:r>
              <a:rPr lang="tr-TR" dirty="0" err="1"/>
              <a:t>root</a:t>
            </a:r>
            <a:r>
              <a:rPr lang="tr-TR" dirty="0"/>
              <a:t>) hesabı kurulum sırasında oluşturulmaktadır. Diğer kullanıcı hesapları kurulum sırasında oluşturulabileceği gibi kurulum sonrası da yeni kullanıcı hesapları açılabilir ve ayarları sistem yöneticisi tarafından yapılabilir</a:t>
            </a:r>
            <a:r>
              <a:rPr lang="tr-TR" dirty="0" smtClean="0"/>
              <a:t>.</a:t>
            </a:r>
            <a:endParaRPr lang="tr-TR" dirty="0"/>
          </a:p>
        </p:txBody>
      </p:sp>
    </p:spTree>
    <p:extLst>
      <p:ext uri="{BB962C8B-B14F-4D97-AF65-F5344CB8AC3E}">
        <p14:creationId xmlns:p14="http://schemas.microsoft.com/office/powerpoint/2010/main" val="130401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Kullanıcı Hesapları Nerede Tutulur?</a:t>
            </a:r>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12</a:t>
            </a:fld>
            <a:endParaRPr lang="tr-TR"/>
          </a:p>
        </p:txBody>
      </p:sp>
      <p:sp>
        <p:nvSpPr>
          <p:cNvPr id="5" name="İçerik Yer Tutucusu 4"/>
          <p:cNvSpPr>
            <a:spLocks noGrp="1"/>
          </p:cNvSpPr>
          <p:nvPr>
            <p:ph idx="1"/>
          </p:nvPr>
        </p:nvSpPr>
        <p:spPr/>
        <p:txBody>
          <a:bodyPr>
            <a:normAutofit/>
          </a:bodyPr>
          <a:lstStyle/>
          <a:p>
            <a:r>
              <a:rPr lang="tr-TR" sz="2200" dirty="0" smtClean="0"/>
              <a:t>Linux </a:t>
            </a:r>
            <a:r>
              <a:rPr lang="tr-TR" sz="2200" dirty="0"/>
              <a:t>sistemlerde kullanıcı hesap bilgileri, /</a:t>
            </a:r>
            <a:r>
              <a:rPr lang="tr-TR" sz="2200" dirty="0" err="1"/>
              <a:t>etc</a:t>
            </a:r>
            <a:r>
              <a:rPr lang="tr-TR" sz="2200" dirty="0"/>
              <a:t>/</a:t>
            </a:r>
            <a:r>
              <a:rPr lang="tr-TR" sz="2200" dirty="0" err="1"/>
              <a:t>passwd</a:t>
            </a:r>
            <a:r>
              <a:rPr lang="tr-TR" sz="2200" dirty="0"/>
              <a:t> dosyasında tutulur. </a:t>
            </a:r>
            <a:r>
              <a:rPr lang="tr-TR" sz="2200" dirty="0" smtClean="0"/>
              <a:t>Eğer şifreleme </a:t>
            </a:r>
            <a:r>
              <a:rPr lang="tr-TR" sz="2200" dirty="0"/>
              <a:t>olarak “gölge parola” (</a:t>
            </a:r>
            <a:r>
              <a:rPr lang="tr-TR" sz="2200" dirty="0" err="1"/>
              <a:t>shadowing</a:t>
            </a:r>
            <a:r>
              <a:rPr lang="tr-TR" sz="2200" dirty="0"/>
              <a:t>) seçilmiş ise şifreler ayrı olarak /</a:t>
            </a:r>
            <a:r>
              <a:rPr lang="tr-TR" sz="2200" dirty="0" err="1" smtClean="0"/>
              <a:t>etc</a:t>
            </a:r>
            <a:r>
              <a:rPr lang="tr-TR" sz="2200" dirty="0" smtClean="0"/>
              <a:t>/</a:t>
            </a:r>
            <a:r>
              <a:rPr lang="tr-TR" sz="2200" dirty="0" err="1" smtClean="0"/>
              <a:t>shadow</a:t>
            </a:r>
            <a:r>
              <a:rPr lang="tr-TR" sz="2200" dirty="0" smtClean="0"/>
              <a:t> dosyasında </a:t>
            </a:r>
            <a:r>
              <a:rPr lang="tr-TR" sz="2200" dirty="0"/>
              <a:t>tutulur. Gölge parola, sonradan Linux istemlere eklenmiş bir özelliktir. </a:t>
            </a:r>
            <a:r>
              <a:rPr lang="tr-TR" sz="2200" dirty="0" smtClean="0"/>
              <a:t>Sistem girişinde </a:t>
            </a:r>
            <a:r>
              <a:rPr lang="tr-TR" sz="2200" dirty="0"/>
              <a:t>kullanıcı hesap bilgilerinin okunması gerektiğinden, “</a:t>
            </a:r>
            <a:r>
              <a:rPr lang="tr-TR" sz="2200" dirty="0" err="1"/>
              <a:t>passwd</a:t>
            </a:r>
            <a:r>
              <a:rPr lang="tr-TR" sz="2200" dirty="0"/>
              <a:t>” dosyası </a:t>
            </a:r>
            <a:r>
              <a:rPr lang="tr-TR" sz="2200" dirty="0" smtClean="0"/>
              <a:t>herkes tarafından </a:t>
            </a:r>
            <a:r>
              <a:rPr lang="tr-TR" sz="2200" dirty="0"/>
              <a:t>okunabilir (</a:t>
            </a:r>
            <a:r>
              <a:rPr lang="tr-TR" sz="2200" dirty="0" err="1"/>
              <a:t>chmod</a:t>
            </a:r>
            <a:r>
              <a:rPr lang="tr-TR" sz="2200" dirty="0"/>
              <a:t> 644) olmalıdır.</a:t>
            </a:r>
          </a:p>
          <a:p>
            <a:r>
              <a:rPr lang="tr-TR" sz="2200" dirty="0" err="1"/>
              <a:t>Pardus</a:t>
            </a:r>
            <a:r>
              <a:rPr lang="tr-TR" sz="2200" dirty="0"/>
              <a:t> komut satırına geçmek için </a:t>
            </a:r>
            <a:r>
              <a:rPr lang="tr-TR" sz="2200" b="1" dirty="0"/>
              <a:t>Alt+F2 </a:t>
            </a:r>
            <a:r>
              <a:rPr lang="tr-TR" sz="2200" dirty="0"/>
              <a:t>kısa yolunu kullanarak gelen </a:t>
            </a:r>
            <a:r>
              <a:rPr lang="tr-TR" sz="2200" b="1" dirty="0" smtClean="0"/>
              <a:t>Komut Çalıştır</a:t>
            </a:r>
            <a:r>
              <a:rPr lang="tr-TR" sz="2200" b="1" dirty="0"/>
              <a:t>... </a:t>
            </a:r>
            <a:r>
              <a:rPr lang="tr-TR" sz="2200" dirty="0"/>
              <a:t>penceresinde </a:t>
            </a:r>
            <a:r>
              <a:rPr lang="tr-TR" sz="2200" dirty="0" err="1"/>
              <a:t>konsole</a:t>
            </a:r>
            <a:r>
              <a:rPr lang="tr-TR" sz="2200" dirty="0"/>
              <a:t> yazmak yeterlidir. </a:t>
            </a:r>
            <a:r>
              <a:rPr lang="tr-TR" sz="2200" dirty="0" smtClean="0"/>
              <a:t>Aşağıda kullanıcı hesap bilgilerinin </a:t>
            </a:r>
            <a:r>
              <a:rPr lang="tr-TR" sz="2200" dirty="0"/>
              <a:t>tutulduğu “</a:t>
            </a:r>
            <a:r>
              <a:rPr lang="tr-TR" sz="2200" dirty="0" err="1"/>
              <a:t>passwd</a:t>
            </a:r>
            <a:r>
              <a:rPr lang="tr-TR" sz="2200" dirty="0"/>
              <a:t>” dosyası ve özellikleri listelenmektedir</a:t>
            </a:r>
            <a:r>
              <a:rPr lang="tr-TR" sz="2200" dirty="0" smtClean="0"/>
              <a:t>.</a:t>
            </a:r>
          </a:p>
          <a:p>
            <a:endParaRPr lang="tr-TR" sz="2200" dirty="0"/>
          </a:p>
          <a:p>
            <a:endParaRPr lang="tr-TR" sz="2200" dirty="0" smtClean="0"/>
          </a:p>
          <a:p>
            <a:r>
              <a:rPr lang="tr-TR" dirty="0" smtClean="0"/>
              <a:t>Görüldüğü </a:t>
            </a:r>
            <a:r>
              <a:rPr lang="tr-TR" dirty="0"/>
              <a:t>üzere, “</a:t>
            </a:r>
            <a:r>
              <a:rPr lang="tr-TR" b="1" dirty="0" err="1"/>
              <a:t>passwd</a:t>
            </a:r>
            <a:r>
              <a:rPr lang="tr-TR" dirty="0"/>
              <a:t>” dosyası için sistem yöneticisinin hem okuma </a:t>
            </a:r>
            <a:r>
              <a:rPr lang="tr-TR" dirty="0" smtClean="0"/>
              <a:t>hem de </a:t>
            </a:r>
            <a:r>
              <a:rPr lang="tr-TR" dirty="0"/>
              <a:t>yazma yetkisi, grup kullanıcılarının ve diğer kullanıcıların ise sadece okuma </a:t>
            </a:r>
            <a:r>
              <a:rPr lang="tr-TR" dirty="0" smtClean="0"/>
              <a:t>yetkisi bulunmaktadır</a:t>
            </a:r>
            <a:r>
              <a:rPr lang="tr-TR" dirty="0"/>
              <a:t>.</a:t>
            </a:r>
            <a:endParaRPr lang="tr-TR" sz="2200" dirty="0" smtClean="0"/>
          </a:p>
          <a:p>
            <a:endParaRPr lang="tr-TR" sz="2200" dirty="0"/>
          </a:p>
        </p:txBody>
      </p:sp>
      <p:sp>
        <p:nvSpPr>
          <p:cNvPr id="6" name="Dikdörtgen 5"/>
          <p:cNvSpPr/>
          <p:nvPr/>
        </p:nvSpPr>
        <p:spPr>
          <a:xfrm>
            <a:off x="1097280" y="3682405"/>
            <a:ext cx="9262778" cy="646331"/>
          </a:xfrm>
          <a:prstGeom prst="rect">
            <a:avLst/>
          </a:prstGeom>
        </p:spPr>
        <p:txBody>
          <a:bodyPr wrap="square">
            <a:spAutoFit/>
          </a:bodyPr>
          <a:lstStyle/>
          <a:p>
            <a:r>
              <a:rPr lang="tr-TR" dirty="0">
                <a:solidFill>
                  <a:srgbClr val="000000"/>
                </a:solidFill>
                <a:latin typeface="Courier New" panose="02070309020205020404" pitchFamily="49" charset="0"/>
              </a:rPr>
              <a:t>bil3@pardus ~ $ </a:t>
            </a:r>
            <a:r>
              <a:rPr lang="tr-TR" b="1" dirty="0" err="1">
                <a:solidFill>
                  <a:srgbClr val="000000"/>
                </a:solidFill>
                <a:latin typeface="Courier New" panose="02070309020205020404" pitchFamily="49" charset="0"/>
              </a:rPr>
              <a:t>ls</a:t>
            </a:r>
            <a:r>
              <a:rPr lang="tr-TR" b="1" dirty="0">
                <a:solidFill>
                  <a:srgbClr val="000000"/>
                </a:solidFill>
                <a:latin typeface="Courier New" panose="02070309020205020404" pitchFamily="49" charset="0"/>
              </a:rPr>
              <a:t> -l /</a:t>
            </a:r>
            <a:r>
              <a:rPr lang="tr-TR" b="1" dirty="0" err="1">
                <a:solidFill>
                  <a:srgbClr val="000000"/>
                </a:solidFill>
                <a:latin typeface="Courier New" panose="02070309020205020404" pitchFamily="49" charset="0"/>
              </a:rPr>
              <a:t>etc</a:t>
            </a:r>
            <a:r>
              <a:rPr lang="tr-TR" b="1" dirty="0">
                <a:solidFill>
                  <a:srgbClr val="000000"/>
                </a:solidFill>
                <a:latin typeface="Courier New" panose="02070309020205020404" pitchFamily="49" charset="0"/>
              </a:rPr>
              <a:t>/</a:t>
            </a:r>
            <a:r>
              <a:rPr lang="tr-TR" b="1" dirty="0" err="1">
                <a:solidFill>
                  <a:srgbClr val="000000"/>
                </a:solidFill>
                <a:latin typeface="Courier New" panose="02070309020205020404" pitchFamily="49" charset="0"/>
              </a:rPr>
              <a:t>passwd</a:t>
            </a:r>
            <a:endParaRPr lang="tr-TR" b="1" dirty="0">
              <a:solidFill>
                <a:srgbClr val="000000"/>
              </a:solidFill>
              <a:latin typeface="Courier New" panose="02070309020205020404" pitchFamily="49" charset="0"/>
            </a:endParaRPr>
          </a:p>
          <a:p>
            <a:r>
              <a:rPr lang="pt-BR" dirty="0">
                <a:solidFill>
                  <a:srgbClr val="000080"/>
                </a:solidFill>
                <a:latin typeface="Courier New" panose="02070309020205020404" pitchFamily="49" charset="0"/>
              </a:rPr>
              <a:t>-rw-r--r-- </a:t>
            </a:r>
            <a:r>
              <a:rPr lang="pt-BR" dirty="0">
                <a:solidFill>
                  <a:srgbClr val="000000"/>
                </a:solidFill>
                <a:latin typeface="Courier New" panose="02070309020205020404" pitchFamily="49" charset="0"/>
              </a:rPr>
              <a:t>1 root root 1776 Oca 20 14:49 /etc/passwd</a:t>
            </a:r>
            <a:endParaRPr lang="tr-TR" dirty="0"/>
          </a:p>
        </p:txBody>
      </p:sp>
    </p:spTree>
    <p:extLst>
      <p:ext uri="{BB962C8B-B14F-4D97-AF65-F5344CB8AC3E}">
        <p14:creationId xmlns:p14="http://schemas.microsoft.com/office/powerpoint/2010/main" val="352973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Kullanıcı Hesapları Nerede Tutulur?</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13</a:t>
            </a:fld>
            <a:endParaRPr lang="tr-TR"/>
          </a:p>
        </p:txBody>
      </p:sp>
      <p:sp>
        <p:nvSpPr>
          <p:cNvPr id="5" name="İçerik Yer Tutucusu 4"/>
          <p:cNvSpPr>
            <a:spLocks noGrp="1"/>
          </p:cNvSpPr>
          <p:nvPr>
            <p:ph idx="1"/>
          </p:nvPr>
        </p:nvSpPr>
        <p:spPr/>
        <p:txBody>
          <a:bodyPr>
            <a:normAutofit lnSpcReduction="10000"/>
          </a:bodyPr>
          <a:lstStyle/>
          <a:p>
            <a:r>
              <a:rPr lang="tr-TR" dirty="0"/>
              <a:t>Gölge parola kullanılmadığı durumlarda şifreler de bu dosyada tutulacağı </a:t>
            </a:r>
            <a:r>
              <a:rPr lang="tr-TR" dirty="0" smtClean="0"/>
              <a:t>için kodlanmış </a:t>
            </a:r>
            <a:r>
              <a:rPr lang="tr-TR" dirty="0"/>
              <a:t>da olsa şifreler herkes tarafından görülecek ve güvenlik açısından sorun olacaktır</a:t>
            </a:r>
            <a:r>
              <a:rPr lang="tr-TR" dirty="0" smtClean="0"/>
              <a:t>. </a:t>
            </a:r>
            <a:endParaRPr lang="tr-TR" dirty="0"/>
          </a:p>
          <a:p>
            <a:r>
              <a:rPr lang="tr-TR" dirty="0"/>
              <a:t>Gölge parola kullanıldığı durumlarda “</a:t>
            </a:r>
            <a:r>
              <a:rPr lang="tr-TR" b="1" dirty="0" err="1"/>
              <a:t>shadow</a:t>
            </a:r>
            <a:r>
              <a:rPr lang="tr-TR" dirty="0"/>
              <a:t>” dosyası, girilen şifrelerin kontrolü </a:t>
            </a:r>
            <a:r>
              <a:rPr lang="tr-TR" dirty="0" smtClean="0"/>
              <a:t>için sadece </a:t>
            </a:r>
            <a:r>
              <a:rPr lang="tr-TR" dirty="0" err="1"/>
              <a:t>root</a:t>
            </a:r>
            <a:r>
              <a:rPr lang="tr-TR" dirty="0"/>
              <a:t> kullanıcısı tarafından erişilebilir (</a:t>
            </a:r>
            <a:r>
              <a:rPr lang="tr-TR" i="1" dirty="0" err="1"/>
              <a:t>chmod</a:t>
            </a:r>
            <a:r>
              <a:rPr lang="tr-TR" i="1" dirty="0"/>
              <a:t> 600</a:t>
            </a:r>
            <a:r>
              <a:rPr lang="tr-TR" dirty="0"/>
              <a:t>) durumda olur. Örnek </a:t>
            </a:r>
            <a:r>
              <a:rPr lang="tr-TR" dirty="0" smtClean="0"/>
              <a:t>1.2’de, gölgelenmiş </a:t>
            </a:r>
            <a:r>
              <a:rPr lang="tr-TR" dirty="0"/>
              <a:t>parolaların tutulduğu “</a:t>
            </a:r>
            <a:r>
              <a:rPr lang="tr-TR" dirty="0" err="1"/>
              <a:t>shadow</a:t>
            </a:r>
            <a:r>
              <a:rPr lang="tr-TR" dirty="0"/>
              <a:t>” dosyası ve özellikleri listelenmektedir</a:t>
            </a:r>
            <a:r>
              <a:rPr lang="tr-TR" dirty="0" smtClean="0"/>
              <a:t>.</a:t>
            </a:r>
          </a:p>
          <a:p>
            <a:endParaRPr lang="tr-TR" dirty="0"/>
          </a:p>
          <a:p>
            <a:endParaRPr lang="tr-TR" dirty="0" smtClean="0"/>
          </a:p>
          <a:p>
            <a:endParaRPr lang="tr-TR" dirty="0"/>
          </a:p>
          <a:p>
            <a:r>
              <a:rPr lang="tr-TR" dirty="0"/>
              <a:t>Linux çekirdeği, kullanıcıları sadece basit sayılar olarak algılar. Her kullanıcı için </a:t>
            </a:r>
            <a:r>
              <a:rPr lang="tr-TR" dirty="0" smtClean="0"/>
              <a:t>tam sayılardan </a:t>
            </a:r>
            <a:r>
              <a:rPr lang="tr-TR" dirty="0"/>
              <a:t>oluşan benzersiz bir tanımlama yapılmıştır, çünkü bir bilgisayar için </a:t>
            </a:r>
            <a:r>
              <a:rPr lang="tr-TR" dirty="0" smtClean="0"/>
              <a:t>sayılarla uğraşmak </a:t>
            </a:r>
            <a:r>
              <a:rPr lang="tr-TR" dirty="0"/>
              <a:t>harflerden oluşan isimler ile uğraşmaktan daha kolaydır. Bunlara </a:t>
            </a:r>
            <a:r>
              <a:rPr lang="tr-TR" i="1" dirty="0"/>
              <a:t>kullanıcı </a:t>
            </a:r>
            <a:r>
              <a:rPr lang="tr-TR" i="1" dirty="0" smtClean="0"/>
              <a:t>kimliği </a:t>
            </a:r>
            <a:r>
              <a:rPr lang="tr-TR" dirty="0" smtClean="0"/>
              <a:t>(</a:t>
            </a:r>
            <a:r>
              <a:rPr lang="tr-TR" dirty="0" err="1"/>
              <a:t>uid</a:t>
            </a:r>
            <a:r>
              <a:rPr lang="tr-TR" dirty="0"/>
              <a:t>) ve </a:t>
            </a:r>
            <a:r>
              <a:rPr lang="tr-TR" i="1" dirty="0"/>
              <a:t>grup kimliği </a:t>
            </a:r>
            <a:r>
              <a:rPr lang="tr-TR" dirty="0"/>
              <a:t>(</a:t>
            </a:r>
            <a:r>
              <a:rPr lang="tr-TR" dirty="0" err="1"/>
              <a:t>gid</a:t>
            </a:r>
            <a:r>
              <a:rPr lang="tr-TR" dirty="0"/>
              <a:t>) denir. Çekirdek dışında ayrı oluşturulmuş “</a:t>
            </a:r>
            <a:r>
              <a:rPr lang="tr-TR" dirty="0" err="1"/>
              <a:t>passwd</a:t>
            </a:r>
            <a:r>
              <a:rPr lang="tr-TR" dirty="0"/>
              <a:t>” dosyası </a:t>
            </a:r>
            <a:r>
              <a:rPr lang="tr-TR" dirty="0" smtClean="0"/>
              <a:t>gibi </a:t>
            </a:r>
            <a:r>
              <a:rPr lang="tr-TR" dirty="0" err="1" smtClean="0"/>
              <a:t>veritabanlarında</a:t>
            </a:r>
            <a:r>
              <a:rPr lang="tr-TR" dirty="0" smtClean="0"/>
              <a:t> </a:t>
            </a:r>
            <a:r>
              <a:rPr lang="tr-TR" dirty="0"/>
              <a:t>her bir kimlik için </a:t>
            </a:r>
            <a:r>
              <a:rPr lang="tr-TR" i="1" dirty="0"/>
              <a:t>kullanıcı ismi </a:t>
            </a:r>
            <a:r>
              <a:rPr lang="tr-TR" dirty="0"/>
              <a:t>olarak tanımlanan </a:t>
            </a:r>
            <a:r>
              <a:rPr lang="tr-TR" dirty="0" err="1"/>
              <a:t>metinsel</a:t>
            </a:r>
            <a:r>
              <a:rPr lang="tr-TR" dirty="0"/>
              <a:t> adlar tutulur.</a:t>
            </a:r>
          </a:p>
          <a:p>
            <a:r>
              <a:rPr lang="tr-TR" dirty="0"/>
              <a:t>Ve tabii ki bu </a:t>
            </a:r>
            <a:r>
              <a:rPr lang="tr-TR" dirty="0" err="1"/>
              <a:t>veritabanı</a:t>
            </a:r>
            <a:r>
              <a:rPr lang="tr-TR" dirty="0"/>
              <a:t> bazı ek bilgileri de içerir. </a:t>
            </a:r>
            <a:r>
              <a:rPr lang="tr-TR" b="1" i="1" dirty="0" err="1"/>
              <a:t>root</a:t>
            </a:r>
            <a:r>
              <a:rPr lang="tr-TR" b="1" i="1" dirty="0"/>
              <a:t> </a:t>
            </a:r>
            <a:r>
              <a:rPr lang="tr-TR" dirty="0"/>
              <a:t>hesabının kimlik numarası her zaman</a:t>
            </a:r>
          </a:p>
          <a:p>
            <a:r>
              <a:rPr lang="tr-TR" b="1" dirty="0" smtClean="0"/>
              <a:t>0 (sıfır</a:t>
            </a:r>
            <a:r>
              <a:rPr lang="tr-TR" b="1" dirty="0"/>
              <a:t>)</a:t>
            </a:r>
            <a:r>
              <a:rPr lang="tr-TR" dirty="0"/>
              <a:t>’</a:t>
            </a:r>
            <a:r>
              <a:rPr lang="tr-TR" dirty="0" err="1"/>
              <a:t>dır</a:t>
            </a:r>
            <a:endParaRPr lang="tr-TR" dirty="0"/>
          </a:p>
        </p:txBody>
      </p:sp>
      <p:sp>
        <p:nvSpPr>
          <p:cNvPr id="6" name="Dikdörtgen 5"/>
          <p:cNvSpPr/>
          <p:nvPr/>
        </p:nvSpPr>
        <p:spPr>
          <a:xfrm>
            <a:off x="1097280" y="2750519"/>
            <a:ext cx="8998827" cy="646331"/>
          </a:xfrm>
          <a:prstGeom prst="rect">
            <a:avLst/>
          </a:prstGeom>
        </p:spPr>
        <p:txBody>
          <a:bodyPr wrap="square">
            <a:spAutoFit/>
          </a:bodyPr>
          <a:lstStyle/>
          <a:p>
            <a:r>
              <a:rPr lang="tr-TR" dirty="0">
                <a:solidFill>
                  <a:srgbClr val="000000"/>
                </a:solidFill>
                <a:latin typeface="Courier New" panose="02070309020205020404" pitchFamily="49" charset="0"/>
              </a:rPr>
              <a:t>bil3@pardus ~ $ </a:t>
            </a:r>
            <a:r>
              <a:rPr lang="tr-TR" b="1" dirty="0" err="1">
                <a:solidFill>
                  <a:srgbClr val="000000"/>
                </a:solidFill>
                <a:latin typeface="Courier New" panose="02070309020205020404" pitchFamily="49" charset="0"/>
              </a:rPr>
              <a:t>ls</a:t>
            </a:r>
            <a:r>
              <a:rPr lang="tr-TR" b="1" dirty="0">
                <a:solidFill>
                  <a:srgbClr val="000000"/>
                </a:solidFill>
                <a:latin typeface="Courier New" panose="02070309020205020404" pitchFamily="49" charset="0"/>
              </a:rPr>
              <a:t> -l /</a:t>
            </a:r>
            <a:r>
              <a:rPr lang="tr-TR" b="1" dirty="0" err="1">
                <a:solidFill>
                  <a:srgbClr val="000000"/>
                </a:solidFill>
                <a:latin typeface="Courier New" panose="02070309020205020404" pitchFamily="49" charset="0"/>
              </a:rPr>
              <a:t>etc</a:t>
            </a:r>
            <a:r>
              <a:rPr lang="tr-TR" b="1" dirty="0">
                <a:solidFill>
                  <a:srgbClr val="000000"/>
                </a:solidFill>
                <a:latin typeface="Courier New" panose="02070309020205020404" pitchFamily="49" charset="0"/>
              </a:rPr>
              <a:t>/</a:t>
            </a:r>
            <a:r>
              <a:rPr lang="tr-TR" b="1" dirty="0" err="1">
                <a:solidFill>
                  <a:srgbClr val="000000"/>
                </a:solidFill>
                <a:latin typeface="Courier New" panose="02070309020205020404" pitchFamily="49" charset="0"/>
              </a:rPr>
              <a:t>shadow</a:t>
            </a:r>
            <a:endParaRPr lang="tr-TR" b="1" dirty="0">
              <a:solidFill>
                <a:srgbClr val="000000"/>
              </a:solidFill>
              <a:latin typeface="Courier New" panose="02070309020205020404" pitchFamily="49" charset="0"/>
            </a:endParaRPr>
          </a:p>
          <a:p>
            <a:r>
              <a:rPr lang="tr-TR" dirty="0">
                <a:solidFill>
                  <a:srgbClr val="000080"/>
                </a:solidFill>
                <a:latin typeface="Courier New" panose="02070309020205020404" pitchFamily="49" charset="0"/>
              </a:rPr>
              <a:t>-</a:t>
            </a:r>
            <a:r>
              <a:rPr lang="tr-TR" dirty="0" err="1">
                <a:solidFill>
                  <a:srgbClr val="000080"/>
                </a:solidFill>
                <a:latin typeface="Courier New" panose="02070309020205020404" pitchFamily="49" charset="0"/>
              </a:rPr>
              <a:t>rw</a:t>
            </a:r>
            <a:r>
              <a:rPr lang="tr-TR" dirty="0">
                <a:solidFill>
                  <a:srgbClr val="000080"/>
                </a:solidFill>
                <a:latin typeface="Courier New" panose="02070309020205020404" pitchFamily="49" charset="0"/>
              </a:rPr>
              <a:t>------- </a:t>
            </a:r>
            <a:r>
              <a:rPr lang="tr-TR" dirty="0">
                <a:solidFill>
                  <a:srgbClr val="000000"/>
                </a:solidFill>
                <a:latin typeface="Courier New" panose="02070309020205020404" pitchFamily="49" charset="0"/>
              </a:rPr>
              <a:t>1 </a:t>
            </a:r>
            <a:r>
              <a:rPr lang="tr-TR" dirty="0" err="1">
                <a:solidFill>
                  <a:srgbClr val="000000"/>
                </a:solidFill>
                <a:latin typeface="Courier New" panose="02070309020205020404" pitchFamily="49" charset="0"/>
              </a:rPr>
              <a:t>root</a:t>
            </a:r>
            <a:r>
              <a:rPr lang="tr-TR" dirty="0">
                <a:solidFill>
                  <a:srgbClr val="000000"/>
                </a:solidFill>
                <a:latin typeface="Courier New" panose="02070309020205020404" pitchFamily="49" charset="0"/>
              </a:rPr>
              <a:t> </a:t>
            </a:r>
            <a:r>
              <a:rPr lang="tr-TR" dirty="0" err="1">
                <a:solidFill>
                  <a:srgbClr val="000000"/>
                </a:solidFill>
                <a:latin typeface="Courier New" panose="02070309020205020404" pitchFamily="49" charset="0"/>
              </a:rPr>
              <a:t>root</a:t>
            </a:r>
            <a:r>
              <a:rPr lang="tr-TR" dirty="0">
                <a:solidFill>
                  <a:srgbClr val="000000"/>
                </a:solidFill>
                <a:latin typeface="Courier New" panose="02070309020205020404" pitchFamily="49" charset="0"/>
              </a:rPr>
              <a:t> 1002 Oca 20 14:49 /</a:t>
            </a:r>
            <a:r>
              <a:rPr lang="tr-TR" dirty="0" err="1">
                <a:solidFill>
                  <a:srgbClr val="000000"/>
                </a:solidFill>
                <a:latin typeface="Courier New" panose="02070309020205020404" pitchFamily="49" charset="0"/>
              </a:rPr>
              <a:t>etc</a:t>
            </a:r>
            <a:r>
              <a:rPr lang="tr-TR" dirty="0">
                <a:solidFill>
                  <a:srgbClr val="000000"/>
                </a:solidFill>
                <a:latin typeface="Courier New" panose="02070309020205020404" pitchFamily="49" charset="0"/>
              </a:rPr>
              <a:t>/</a:t>
            </a:r>
            <a:r>
              <a:rPr lang="tr-TR" dirty="0" err="1">
                <a:solidFill>
                  <a:srgbClr val="000000"/>
                </a:solidFill>
                <a:latin typeface="Courier New" panose="02070309020205020404" pitchFamily="49" charset="0"/>
              </a:rPr>
              <a:t>shadow</a:t>
            </a:r>
            <a:endParaRPr lang="tr-TR" dirty="0"/>
          </a:p>
        </p:txBody>
      </p:sp>
    </p:spTree>
    <p:extLst>
      <p:ext uri="{BB962C8B-B14F-4D97-AF65-F5344CB8AC3E}">
        <p14:creationId xmlns:p14="http://schemas.microsoft.com/office/powerpoint/2010/main" val="23854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14</a:t>
            </a:fld>
            <a:endParaRPr lang="tr-TR"/>
          </a:p>
        </p:txBody>
      </p:sp>
      <p:sp>
        <p:nvSpPr>
          <p:cNvPr id="5" name="İçerik Yer Tutucusu 4"/>
          <p:cNvSpPr>
            <a:spLocks noGrp="1"/>
          </p:cNvSpPr>
          <p:nvPr>
            <p:ph idx="1"/>
          </p:nvPr>
        </p:nvSpPr>
        <p:spPr/>
        <p:txBody>
          <a:bodyPr/>
          <a:lstStyle/>
          <a:p>
            <a:r>
              <a:rPr lang="tr-TR" dirty="0"/>
              <a:t>Bir Linux işletim sistemindeki en basit veri tabanı; </a:t>
            </a:r>
            <a:r>
              <a:rPr lang="tr-TR" dirty="0" smtClean="0"/>
              <a:t>geçerli kullanıcıların </a:t>
            </a:r>
            <a:r>
              <a:rPr lang="tr-TR" dirty="0"/>
              <a:t>ve onların birleştirilmiş bilgilerinin listelendiği </a:t>
            </a:r>
            <a:r>
              <a:rPr lang="tr-TR" b="1" dirty="0"/>
              <a:t>/</a:t>
            </a:r>
            <a:r>
              <a:rPr lang="tr-TR" b="1" dirty="0" err="1"/>
              <a:t>etc</a:t>
            </a:r>
            <a:r>
              <a:rPr lang="tr-TR" b="1" dirty="0"/>
              <a:t>/</a:t>
            </a:r>
            <a:r>
              <a:rPr lang="tr-TR" b="1" dirty="0" err="1"/>
              <a:t>passwd</a:t>
            </a:r>
            <a:r>
              <a:rPr lang="tr-TR" b="1" dirty="0"/>
              <a:t> </a:t>
            </a:r>
            <a:r>
              <a:rPr lang="tr-TR" dirty="0"/>
              <a:t>adlı </a:t>
            </a:r>
            <a:r>
              <a:rPr lang="tr-TR" dirty="0" smtClean="0"/>
              <a:t>metin dosyasıdır</a:t>
            </a:r>
            <a:r>
              <a:rPr lang="tr-TR" dirty="0"/>
              <a:t>. Bu dosya parola dosyası olarak anılır. Bu dosyada her kullanıcı için bir satır </a:t>
            </a:r>
            <a:r>
              <a:rPr lang="tr-TR" dirty="0" smtClean="0"/>
              <a:t>ve her </a:t>
            </a:r>
            <a:r>
              <a:rPr lang="tr-TR" dirty="0"/>
              <a:t>satırda iki nokta üst üste (</a:t>
            </a:r>
            <a:r>
              <a:rPr lang="tr-TR" b="1" dirty="0"/>
              <a:t>:</a:t>
            </a:r>
            <a:r>
              <a:rPr lang="tr-TR" dirty="0"/>
              <a:t>) işaretleri ile ayrılmış 7 sütun bulunur. Bu </a:t>
            </a:r>
            <a:r>
              <a:rPr lang="tr-TR" dirty="0" smtClean="0"/>
              <a:t>sütunların anlamları </a:t>
            </a:r>
            <a:r>
              <a:rPr lang="tr-TR" dirty="0"/>
              <a:t>şöyledir:</a:t>
            </a:r>
          </a:p>
          <a:p>
            <a:pPr>
              <a:buFont typeface="Wingdings" panose="05000000000000000000" pitchFamily="2" charset="2"/>
              <a:buChar char="Ø"/>
            </a:pPr>
            <a:r>
              <a:rPr lang="tr-TR" dirty="0" smtClean="0"/>
              <a:t>Kullanıcı </a:t>
            </a:r>
            <a:r>
              <a:rPr lang="tr-TR" dirty="0"/>
              <a:t>ismi,</a:t>
            </a:r>
          </a:p>
          <a:p>
            <a:pPr>
              <a:buFont typeface="Wingdings" panose="05000000000000000000" pitchFamily="2" charset="2"/>
              <a:buChar char="Ø"/>
            </a:pPr>
            <a:r>
              <a:rPr lang="tr-TR" dirty="0" smtClean="0"/>
              <a:t>Şifrelenmiş </a:t>
            </a:r>
            <a:r>
              <a:rPr lang="tr-TR" dirty="0"/>
              <a:t>olarak parola,</a:t>
            </a:r>
          </a:p>
          <a:p>
            <a:pPr>
              <a:buFont typeface="Wingdings" panose="05000000000000000000" pitchFamily="2" charset="2"/>
              <a:buChar char="Ø"/>
            </a:pPr>
            <a:r>
              <a:rPr lang="tr-TR" dirty="0" smtClean="0"/>
              <a:t>Kullanıcı </a:t>
            </a:r>
            <a:r>
              <a:rPr lang="tr-TR" dirty="0"/>
              <a:t>kimliği (bir numara),</a:t>
            </a:r>
          </a:p>
          <a:p>
            <a:pPr>
              <a:buFont typeface="Wingdings" panose="05000000000000000000" pitchFamily="2" charset="2"/>
              <a:buChar char="Ø"/>
            </a:pPr>
            <a:r>
              <a:rPr lang="tr-TR" dirty="0" smtClean="0"/>
              <a:t>Grup </a:t>
            </a:r>
            <a:r>
              <a:rPr lang="tr-TR" dirty="0"/>
              <a:t>kimliği (bir numara),</a:t>
            </a:r>
          </a:p>
          <a:p>
            <a:pPr>
              <a:buFont typeface="Wingdings" panose="05000000000000000000" pitchFamily="2" charset="2"/>
              <a:buChar char="Ø"/>
            </a:pPr>
            <a:r>
              <a:rPr lang="tr-TR" dirty="0" smtClean="0"/>
              <a:t>Kullanıcının </a:t>
            </a:r>
            <a:r>
              <a:rPr lang="tr-TR" dirty="0"/>
              <a:t>gerçek ismi ve hesapla ilgili diğer açıklamalar,</a:t>
            </a:r>
          </a:p>
          <a:p>
            <a:pPr>
              <a:buFont typeface="Wingdings" panose="05000000000000000000" pitchFamily="2" charset="2"/>
              <a:buChar char="Ø"/>
            </a:pPr>
            <a:r>
              <a:rPr lang="tr-TR" dirty="0" smtClean="0"/>
              <a:t>Kullanıcının </a:t>
            </a:r>
            <a:r>
              <a:rPr lang="tr-TR" dirty="0"/>
              <a:t>ev dizini,</a:t>
            </a:r>
          </a:p>
          <a:p>
            <a:pPr>
              <a:buFont typeface="Wingdings" panose="05000000000000000000" pitchFamily="2" charset="2"/>
              <a:buChar char="Ø"/>
            </a:pPr>
            <a:r>
              <a:rPr lang="tr-TR" dirty="0" smtClean="0"/>
              <a:t>Bağlantı </a:t>
            </a:r>
            <a:r>
              <a:rPr lang="tr-TR" dirty="0"/>
              <a:t>kabuğu (başlangıçta çalışacak kabuk).</a:t>
            </a:r>
          </a:p>
        </p:txBody>
      </p:sp>
    </p:spTree>
    <p:extLst>
      <p:ext uri="{BB962C8B-B14F-4D97-AF65-F5344CB8AC3E}">
        <p14:creationId xmlns:p14="http://schemas.microsoft.com/office/powerpoint/2010/main" val="24752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Grup Hesabı Nedir</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15</a:t>
            </a:fld>
            <a:endParaRPr lang="tr-TR"/>
          </a:p>
        </p:txBody>
      </p:sp>
      <p:sp>
        <p:nvSpPr>
          <p:cNvPr id="5" name="İçerik Yer Tutucusu 4"/>
          <p:cNvSpPr>
            <a:spLocks noGrp="1"/>
          </p:cNvSpPr>
          <p:nvPr>
            <p:ph idx="1"/>
          </p:nvPr>
        </p:nvSpPr>
        <p:spPr/>
        <p:txBody>
          <a:bodyPr/>
          <a:lstStyle/>
          <a:p>
            <a:r>
              <a:rPr lang="tr-TR" dirty="0"/>
              <a:t>Birçok kullanıcının yetkilerinin topluca belirlenmesi gerektiğinde grup </a:t>
            </a:r>
            <a:r>
              <a:rPr lang="tr-TR" dirty="0" smtClean="0"/>
              <a:t>hesapları kullanılmaktadır</a:t>
            </a:r>
            <a:r>
              <a:rPr lang="tr-TR" dirty="0"/>
              <a:t>. Gruplar, kendisine dâhil olan kullanıcıların gruba verilen </a:t>
            </a:r>
            <a:r>
              <a:rPr lang="tr-TR" dirty="0" smtClean="0"/>
              <a:t>haklardan yararlanmasını </a:t>
            </a:r>
            <a:r>
              <a:rPr lang="tr-TR" dirty="0"/>
              <a:t>sağlar. Örneğin, </a:t>
            </a:r>
            <a:r>
              <a:rPr lang="tr-TR" b="1" dirty="0" err="1"/>
              <a:t>wheel</a:t>
            </a:r>
            <a:r>
              <a:rPr lang="tr-TR" b="1" dirty="0"/>
              <a:t> </a:t>
            </a:r>
            <a:r>
              <a:rPr lang="tr-TR" dirty="0"/>
              <a:t>adlı sistem grubuna üye olan kullanıcılar, </a:t>
            </a:r>
            <a:r>
              <a:rPr lang="tr-TR" dirty="0" smtClean="0"/>
              <a:t>bazı yönetici </a:t>
            </a:r>
            <a:r>
              <a:rPr lang="tr-TR" dirty="0"/>
              <a:t>haklarına sahip olurlar. Grup hesapları da aynen kullanıcı hesapları gibi dosya </a:t>
            </a:r>
            <a:r>
              <a:rPr lang="tr-TR" dirty="0" smtClean="0"/>
              <a:t>ve dizinlere </a:t>
            </a:r>
            <a:r>
              <a:rPr lang="tr-TR" dirty="0"/>
              <a:t>erişim ve sistem ayarlarının yapılabilmesi için gerekli tanımlamalara olanak sağlar</a:t>
            </a:r>
            <a:r>
              <a:rPr lang="tr-TR" dirty="0" smtClean="0"/>
              <a:t>.</a:t>
            </a:r>
          </a:p>
          <a:p>
            <a:r>
              <a:rPr lang="tr-TR" dirty="0" smtClean="0"/>
              <a:t>Kullanıcıların birden fazla gruba üye olmaları mümkündür. Böylelikle birkaç grubun haklarından yararlanabilirler. </a:t>
            </a:r>
            <a:r>
              <a:rPr lang="tr-TR" b="1" dirty="0" err="1" smtClean="0"/>
              <a:t>groups</a:t>
            </a:r>
            <a:r>
              <a:rPr lang="tr-TR" b="1" dirty="0" smtClean="0"/>
              <a:t> </a:t>
            </a:r>
            <a:r>
              <a:rPr lang="tr-TR" dirty="0" smtClean="0"/>
              <a:t>komutu kullanılarak, etkin kullanıcının hangi gruplara üye olduğu görülebilir.</a:t>
            </a:r>
          </a:p>
          <a:p>
            <a:endParaRPr lang="tr-TR" dirty="0"/>
          </a:p>
          <a:p>
            <a:endParaRPr lang="tr-TR" dirty="0" smtClean="0"/>
          </a:p>
          <a:p>
            <a:r>
              <a:rPr lang="tr-TR" dirty="0" smtClean="0"/>
              <a:t>Örnekte </a:t>
            </a:r>
            <a:r>
              <a:rPr lang="tr-TR" dirty="0"/>
              <a:t>bil3 kullanıcısının üyesi olduğu gruplar görüntülenmiştir. Bu kullanıcı</a:t>
            </a:r>
            <a:r>
              <a:rPr lang="tr-TR" dirty="0" smtClean="0"/>
              <a:t>, </a:t>
            </a:r>
            <a:r>
              <a:rPr lang="tr-TR" dirty="0" err="1" smtClean="0"/>
              <a:t>wheel</a:t>
            </a:r>
            <a:r>
              <a:rPr lang="tr-TR" dirty="0" smtClean="0"/>
              <a:t> </a:t>
            </a:r>
            <a:r>
              <a:rPr lang="tr-TR" dirty="0"/>
              <a:t>grubunun bir üyesi olduğundan aynı zamanda sistem yönetimi ile ilgili bazı </a:t>
            </a:r>
            <a:r>
              <a:rPr lang="tr-TR" dirty="0" smtClean="0"/>
              <a:t>yetkilere sahiptir</a:t>
            </a:r>
            <a:r>
              <a:rPr lang="tr-TR" dirty="0"/>
              <a:t>. Üyesi olduğu her bir grup kullanıcıya değişik haklar sağlamaktadır.</a:t>
            </a:r>
          </a:p>
        </p:txBody>
      </p:sp>
      <p:sp>
        <p:nvSpPr>
          <p:cNvPr id="6" name="Dikdörtgen 5"/>
          <p:cNvSpPr/>
          <p:nvPr/>
        </p:nvSpPr>
        <p:spPr>
          <a:xfrm>
            <a:off x="1097280" y="3438675"/>
            <a:ext cx="9558780" cy="646331"/>
          </a:xfrm>
          <a:prstGeom prst="rect">
            <a:avLst/>
          </a:prstGeom>
        </p:spPr>
        <p:txBody>
          <a:bodyPr wrap="square">
            <a:spAutoFit/>
          </a:bodyPr>
          <a:lstStyle/>
          <a:p>
            <a:r>
              <a:rPr lang="tr-TR" dirty="0">
                <a:latin typeface="Courier New" panose="02070309020205020404" pitchFamily="49" charset="0"/>
              </a:rPr>
              <a:t>bil3@pardus ~ $ </a:t>
            </a:r>
            <a:r>
              <a:rPr lang="tr-TR" b="1" dirty="0" err="1">
                <a:latin typeface="Courier New" panose="02070309020205020404" pitchFamily="49" charset="0"/>
              </a:rPr>
              <a:t>groups</a:t>
            </a:r>
            <a:endParaRPr lang="tr-TR" b="1" dirty="0">
              <a:latin typeface="Courier New" panose="02070309020205020404" pitchFamily="49" charset="0"/>
            </a:endParaRPr>
          </a:p>
          <a:p>
            <a:r>
              <a:rPr lang="tr-TR" dirty="0" err="1">
                <a:latin typeface="Courier New" panose="02070309020205020404" pitchFamily="49" charset="0"/>
              </a:rPr>
              <a:t>users</a:t>
            </a:r>
            <a:r>
              <a:rPr lang="tr-TR" dirty="0">
                <a:latin typeface="Courier New" panose="02070309020205020404" pitchFamily="49" charset="0"/>
              </a:rPr>
              <a:t> disk </a:t>
            </a:r>
            <a:r>
              <a:rPr lang="tr-TR" dirty="0" err="1">
                <a:solidFill>
                  <a:srgbClr val="FF0000"/>
                </a:solidFill>
                <a:latin typeface="Courier New" panose="02070309020205020404" pitchFamily="49" charset="0"/>
              </a:rPr>
              <a:t>wheel</a:t>
            </a:r>
            <a:r>
              <a:rPr lang="tr-TR" dirty="0">
                <a:latin typeface="Courier New" panose="02070309020205020404" pitchFamily="49" charset="0"/>
              </a:rPr>
              <a:t> </a:t>
            </a:r>
            <a:r>
              <a:rPr lang="tr-TR" dirty="0" err="1">
                <a:latin typeface="Courier New" panose="02070309020205020404" pitchFamily="49" charset="0"/>
              </a:rPr>
              <a:t>audio</a:t>
            </a:r>
            <a:r>
              <a:rPr lang="tr-TR" dirty="0">
                <a:latin typeface="Courier New" panose="02070309020205020404" pitchFamily="49" charset="0"/>
              </a:rPr>
              <a:t> </a:t>
            </a:r>
            <a:r>
              <a:rPr lang="tr-TR" dirty="0" err="1">
                <a:latin typeface="Courier New" panose="02070309020205020404" pitchFamily="49" charset="0"/>
              </a:rPr>
              <a:t>dialout</a:t>
            </a:r>
            <a:r>
              <a:rPr lang="tr-TR" dirty="0">
                <a:latin typeface="Courier New" panose="02070309020205020404" pitchFamily="49" charset="0"/>
              </a:rPr>
              <a:t> video </a:t>
            </a:r>
            <a:r>
              <a:rPr lang="tr-TR" dirty="0" err="1">
                <a:latin typeface="Courier New" panose="02070309020205020404" pitchFamily="49" charset="0"/>
              </a:rPr>
              <a:t>pnp</a:t>
            </a:r>
            <a:r>
              <a:rPr lang="tr-TR" dirty="0">
                <a:latin typeface="Courier New" panose="02070309020205020404" pitchFamily="49" charset="0"/>
              </a:rPr>
              <a:t> </a:t>
            </a:r>
            <a:r>
              <a:rPr lang="tr-TR" dirty="0" err="1">
                <a:latin typeface="Courier New" panose="02070309020205020404" pitchFamily="49" charset="0"/>
              </a:rPr>
              <a:t>removable</a:t>
            </a:r>
            <a:r>
              <a:rPr lang="tr-TR" dirty="0">
                <a:latin typeface="Courier New" panose="02070309020205020404" pitchFamily="49" charset="0"/>
              </a:rPr>
              <a:t> </a:t>
            </a:r>
            <a:r>
              <a:rPr lang="tr-TR" dirty="0" err="1">
                <a:latin typeface="Courier New" panose="02070309020205020404" pitchFamily="49" charset="0"/>
              </a:rPr>
              <a:t>power</a:t>
            </a:r>
            <a:r>
              <a:rPr lang="tr-TR" dirty="0">
                <a:latin typeface="Courier New" panose="02070309020205020404" pitchFamily="49" charset="0"/>
              </a:rPr>
              <a:t> </a:t>
            </a:r>
            <a:r>
              <a:rPr lang="tr-TR" dirty="0" err="1">
                <a:latin typeface="Courier New" panose="02070309020205020404" pitchFamily="49" charset="0"/>
              </a:rPr>
              <a:t>pnpadmin</a:t>
            </a:r>
            <a:endParaRPr lang="tr-TR" dirty="0"/>
          </a:p>
        </p:txBody>
      </p:sp>
    </p:spTree>
    <p:extLst>
      <p:ext uri="{BB962C8B-B14F-4D97-AF65-F5344CB8AC3E}">
        <p14:creationId xmlns:p14="http://schemas.microsoft.com/office/powerpoint/2010/main" val="22301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Kullanıcı Oluşturma</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16</a:t>
            </a:fld>
            <a:endParaRPr lang="tr-TR"/>
          </a:p>
        </p:txBody>
      </p:sp>
      <p:sp>
        <p:nvSpPr>
          <p:cNvPr id="5" name="İçerik Yer Tutucusu 4"/>
          <p:cNvSpPr>
            <a:spLocks noGrp="1"/>
          </p:cNvSpPr>
          <p:nvPr>
            <p:ph idx="1"/>
          </p:nvPr>
        </p:nvSpPr>
        <p:spPr/>
        <p:txBody>
          <a:bodyPr/>
          <a:lstStyle/>
          <a:p>
            <a:r>
              <a:rPr lang="tr-TR" dirty="0"/>
              <a:t>Sistemdeki erişim yetkilerine göre kullanıcılar oluşturulup bu kullanıcıların </a:t>
            </a:r>
            <a:r>
              <a:rPr lang="tr-TR" dirty="0" smtClean="0"/>
              <a:t>hakları belirlenebilir</a:t>
            </a:r>
            <a:r>
              <a:rPr lang="tr-TR" dirty="0"/>
              <a:t>. Bu işlem, </a:t>
            </a:r>
            <a:r>
              <a:rPr lang="tr-TR" dirty="0" err="1"/>
              <a:t>Pardus'ta</a:t>
            </a:r>
            <a:r>
              <a:rPr lang="tr-TR" dirty="0"/>
              <a:t> </a:t>
            </a:r>
            <a:r>
              <a:rPr lang="tr-TR" b="1" dirty="0" err="1"/>
              <a:t>useradd</a:t>
            </a:r>
            <a:r>
              <a:rPr lang="tr-TR" b="1" dirty="0"/>
              <a:t> </a:t>
            </a:r>
            <a:r>
              <a:rPr lang="tr-TR" dirty="0"/>
              <a:t>komutu ile ya da grafik </a:t>
            </a:r>
            <a:r>
              <a:rPr lang="tr-TR" dirty="0" smtClean="0"/>
              <a:t>ortamdan gerçekleştirilebilmektedir.</a:t>
            </a:r>
          </a:p>
          <a:p>
            <a:r>
              <a:rPr lang="tr-TR" dirty="0"/>
              <a:t>Kullanıcı ve grup işlemleri (ekleme, silme veya değiştirme), yalnızca </a:t>
            </a:r>
            <a:r>
              <a:rPr lang="tr-TR" dirty="0" smtClean="0"/>
              <a:t>sistem yöneticisi </a:t>
            </a:r>
            <a:r>
              <a:rPr lang="tr-TR" dirty="0"/>
              <a:t>(</a:t>
            </a:r>
            <a:r>
              <a:rPr lang="tr-TR" dirty="0" err="1"/>
              <a:t>root</a:t>
            </a:r>
            <a:r>
              <a:rPr lang="tr-TR" dirty="0"/>
              <a:t>) haklarıyla gerçekleştirilebilir. Bu nedenle, kullanıcı </a:t>
            </a:r>
            <a:r>
              <a:rPr lang="tr-TR" dirty="0" smtClean="0"/>
              <a:t>işlemlerine başlamadan </a:t>
            </a:r>
            <a:r>
              <a:rPr lang="tr-TR" dirty="0"/>
              <a:t>önce, komut satırında </a:t>
            </a:r>
            <a:r>
              <a:rPr lang="tr-TR" dirty="0" err="1"/>
              <a:t>root</a:t>
            </a:r>
            <a:r>
              <a:rPr lang="tr-TR" dirty="0"/>
              <a:t> parolasıyla oturum açılması gereklidir</a:t>
            </a:r>
            <a:r>
              <a:rPr lang="tr-TR" dirty="0" smtClean="0"/>
              <a:t>.</a:t>
            </a:r>
          </a:p>
          <a:p>
            <a:r>
              <a:rPr lang="tr-TR" b="1" dirty="0"/>
              <a:t>Sistem Yöneticisi veya Başka Bir Kullanıcı Adıyla Oturum </a:t>
            </a:r>
            <a:r>
              <a:rPr lang="tr-TR" b="1" dirty="0" smtClean="0"/>
              <a:t>Açma</a:t>
            </a:r>
          </a:p>
          <a:p>
            <a:r>
              <a:rPr lang="tr-TR" dirty="0" smtClean="0"/>
              <a:t>Sistem </a:t>
            </a:r>
            <a:r>
              <a:rPr lang="tr-TR" dirty="0"/>
              <a:t>yöneticisi olarak </a:t>
            </a:r>
            <a:r>
              <a:rPr lang="tr-TR" dirty="0" err="1"/>
              <a:t>konsole</a:t>
            </a:r>
            <a:r>
              <a:rPr lang="tr-TR" dirty="0"/>
              <a:t> uygulamasında oturum açabilmek için su </a:t>
            </a:r>
            <a:r>
              <a:rPr lang="tr-TR" dirty="0" smtClean="0"/>
              <a:t>– komutu kullanılır</a:t>
            </a:r>
            <a:r>
              <a:rPr lang="tr-TR" dirty="0"/>
              <a:t>. Bu komut, başka bir kullanıcı ve grup kimliği ile bir kabuk çalıştırır. </a:t>
            </a:r>
            <a:r>
              <a:rPr lang="tr-TR" dirty="0" err="1" smtClean="0"/>
              <a:t>Parametresiz</a:t>
            </a:r>
            <a:r>
              <a:rPr lang="tr-TR" dirty="0" smtClean="0"/>
              <a:t> olarak </a:t>
            </a:r>
            <a:r>
              <a:rPr lang="tr-TR" dirty="0"/>
              <a:t>girildiğinde ise kullanıcı hesabını </a:t>
            </a:r>
            <a:r>
              <a:rPr lang="tr-TR" dirty="0" err="1"/>
              <a:t>root</a:t>
            </a:r>
            <a:r>
              <a:rPr lang="tr-TR" dirty="0"/>
              <a:t> olarak kabul eder. Örnek 1.5’teki gibi su </a:t>
            </a:r>
            <a:r>
              <a:rPr lang="tr-TR" dirty="0" smtClean="0"/>
              <a:t>- komutu </a:t>
            </a:r>
            <a:r>
              <a:rPr lang="tr-TR" dirty="0"/>
              <a:t>girildikten sonra &lt;</a:t>
            </a:r>
            <a:r>
              <a:rPr lang="tr-TR" dirty="0" err="1"/>
              <a:t>Enter</a:t>
            </a:r>
            <a:r>
              <a:rPr lang="tr-TR" dirty="0"/>
              <a:t>&gt; tuşuna basılır ve yönetici parolası girilerek oturum </a:t>
            </a:r>
            <a:r>
              <a:rPr lang="tr-TR" dirty="0" smtClean="0"/>
              <a:t>açılır. Parola </a:t>
            </a:r>
            <a:r>
              <a:rPr lang="tr-TR" dirty="0"/>
              <a:t>girişi sırasında ekranda herhangi bir karakter görünmez.</a:t>
            </a:r>
          </a:p>
        </p:txBody>
      </p:sp>
      <p:sp>
        <p:nvSpPr>
          <p:cNvPr id="6" name="Dikdörtgen 5"/>
          <p:cNvSpPr/>
          <p:nvPr/>
        </p:nvSpPr>
        <p:spPr>
          <a:xfrm>
            <a:off x="1135292" y="4604697"/>
            <a:ext cx="6096000" cy="646331"/>
          </a:xfrm>
          <a:prstGeom prst="rect">
            <a:avLst/>
          </a:prstGeom>
        </p:spPr>
        <p:txBody>
          <a:bodyPr>
            <a:spAutoFit/>
          </a:bodyPr>
          <a:lstStyle/>
          <a:p>
            <a:r>
              <a:rPr lang="tr-TR" dirty="0">
                <a:latin typeface="Courier New" panose="02070309020205020404" pitchFamily="49" charset="0"/>
              </a:rPr>
              <a:t>bil3@pardus ~ $ </a:t>
            </a:r>
            <a:r>
              <a:rPr lang="tr-TR" b="1" dirty="0">
                <a:latin typeface="Courier New" panose="02070309020205020404" pitchFamily="49" charset="0"/>
              </a:rPr>
              <a:t>su -</a:t>
            </a:r>
          </a:p>
          <a:p>
            <a:r>
              <a:rPr lang="tr-TR" dirty="0">
                <a:latin typeface="Courier New" panose="02070309020205020404" pitchFamily="49" charset="0"/>
              </a:rPr>
              <a:t>Parola:</a:t>
            </a:r>
            <a:endParaRPr lang="tr-TR" dirty="0"/>
          </a:p>
        </p:txBody>
      </p:sp>
    </p:spTree>
    <p:extLst>
      <p:ext uri="{BB962C8B-B14F-4D97-AF65-F5344CB8AC3E}">
        <p14:creationId xmlns:p14="http://schemas.microsoft.com/office/powerpoint/2010/main" val="9255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17</a:t>
            </a:fld>
            <a:endParaRPr lang="tr-TR"/>
          </a:p>
        </p:txBody>
      </p:sp>
      <p:sp>
        <p:nvSpPr>
          <p:cNvPr id="5" name="İçerik Yer Tutucusu 4"/>
          <p:cNvSpPr>
            <a:spLocks noGrp="1"/>
          </p:cNvSpPr>
          <p:nvPr>
            <p:ph idx="1"/>
          </p:nvPr>
        </p:nvSpPr>
        <p:spPr/>
        <p:txBody>
          <a:bodyPr/>
          <a:lstStyle/>
          <a:p>
            <a:r>
              <a:rPr lang="tr-TR" dirty="0"/>
              <a:t>Başka bir kullanıcı adıyla oturum açmak için ise </a:t>
            </a:r>
            <a:r>
              <a:rPr lang="tr-TR" dirty="0" smtClean="0"/>
              <a:t>Örnekte </a:t>
            </a:r>
            <a:r>
              <a:rPr lang="tr-TR" dirty="0"/>
              <a:t>görüldüğü gibi </a:t>
            </a:r>
            <a:r>
              <a:rPr lang="tr-TR" dirty="0" smtClean="0"/>
              <a:t>su komutundan </a:t>
            </a:r>
            <a:r>
              <a:rPr lang="tr-TR" dirty="0"/>
              <a:t>sonra istediğiniz kullanıcı adını yazabilirsiniz</a:t>
            </a:r>
            <a:r>
              <a:rPr lang="tr-TR" dirty="0" smtClean="0"/>
              <a:t>.</a:t>
            </a:r>
          </a:p>
          <a:p>
            <a:endParaRPr lang="tr-TR" dirty="0"/>
          </a:p>
          <a:p>
            <a:endParaRPr lang="tr-TR" dirty="0" smtClean="0"/>
          </a:p>
          <a:p>
            <a:r>
              <a:rPr lang="tr-TR" dirty="0"/>
              <a:t>Bu komut hakkında yardım almak veya diğer parametrelerini görüntülemek için </a:t>
            </a:r>
            <a:r>
              <a:rPr lang="tr-TR" b="1" dirty="0"/>
              <a:t>su </a:t>
            </a:r>
            <a:r>
              <a:rPr lang="tr-TR" b="1" dirty="0" smtClean="0"/>
              <a:t>--</a:t>
            </a:r>
            <a:r>
              <a:rPr lang="tr-TR" b="1" dirty="0" err="1"/>
              <a:t>help</a:t>
            </a:r>
            <a:r>
              <a:rPr lang="tr-TR" b="1" dirty="0"/>
              <a:t> </a:t>
            </a:r>
            <a:r>
              <a:rPr lang="tr-TR" dirty="0"/>
              <a:t>veya </a:t>
            </a:r>
            <a:r>
              <a:rPr lang="tr-TR" b="1" dirty="0" err="1"/>
              <a:t>man</a:t>
            </a:r>
            <a:r>
              <a:rPr lang="tr-TR" b="1" dirty="0"/>
              <a:t> su </a:t>
            </a:r>
            <a:r>
              <a:rPr lang="tr-TR" dirty="0"/>
              <a:t>komutlarını kullanabilirsiniz. </a:t>
            </a:r>
            <a:r>
              <a:rPr lang="tr-TR" b="1" dirty="0" err="1"/>
              <a:t>man</a:t>
            </a:r>
            <a:r>
              <a:rPr lang="tr-TR" b="1" dirty="0"/>
              <a:t> su </a:t>
            </a:r>
            <a:r>
              <a:rPr lang="tr-TR" dirty="0"/>
              <a:t>komutunu </a:t>
            </a:r>
            <a:r>
              <a:rPr lang="tr-TR" dirty="0" smtClean="0"/>
              <a:t>kullandığınızda gelen </a:t>
            </a:r>
            <a:r>
              <a:rPr lang="tr-TR" dirty="0"/>
              <a:t>yardım ekranından çıkmak için </a:t>
            </a:r>
            <a:r>
              <a:rPr lang="tr-TR" b="1" dirty="0"/>
              <a:t>:q </a:t>
            </a:r>
            <a:r>
              <a:rPr lang="tr-TR" dirty="0"/>
              <a:t>kullanın. İşiniz bittikten sonra yönetici </a:t>
            </a:r>
            <a:r>
              <a:rPr lang="tr-TR" dirty="0" smtClean="0"/>
              <a:t>oturumunu kapatmak </a:t>
            </a:r>
            <a:r>
              <a:rPr lang="tr-TR" dirty="0"/>
              <a:t>ve tekrar kendi oturumunuza dönmek için ise </a:t>
            </a:r>
            <a:r>
              <a:rPr lang="tr-TR" b="1" dirty="0" err="1"/>
              <a:t>exit</a:t>
            </a:r>
            <a:r>
              <a:rPr lang="tr-TR" b="1" dirty="0"/>
              <a:t> </a:t>
            </a:r>
            <a:r>
              <a:rPr lang="tr-TR" dirty="0"/>
              <a:t>komutunu kullanabilirsiniz.</a:t>
            </a:r>
            <a:endParaRPr lang="tr-TR" dirty="0" smtClean="0"/>
          </a:p>
          <a:p>
            <a:endParaRPr lang="tr-TR" dirty="0"/>
          </a:p>
        </p:txBody>
      </p:sp>
      <p:sp>
        <p:nvSpPr>
          <p:cNvPr id="6" name="Dikdörtgen 5"/>
          <p:cNvSpPr/>
          <p:nvPr/>
        </p:nvSpPr>
        <p:spPr>
          <a:xfrm>
            <a:off x="1190918" y="1550412"/>
            <a:ext cx="6784157" cy="646331"/>
          </a:xfrm>
          <a:prstGeom prst="rect">
            <a:avLst/>
          </a:prstGeom>
        </p:spPr>
        <p:txBody>
          <a:bodyPr wrap="square">
            <a:spAutoFit/>
          </a:bodyPr>
          <a:lstStyle/>
          <a:p>
            <a:r>
              <a:rPr lang="tr-TR" dirty="0">
                <a:latin typeface="Courier New" panose="02070309020205020404" pitchFamily="49" charset="0"/>
              </a:rPr>
              <a:t>bil3@pardus ~ $ </a:t>
            </a:r>
            <a:r>
              <a:rPr lang="tr-TR" b="1" dirty="0">
                <a:latin typeface="Courier New" panose="02070309020205020404" pitchFamily="49" charset="0"/>
              </a:rPr>
              <a:t>su </a:t>
            </a:r>
            <a:r>
              <a:rPr lang="tr-TR" b="1" dirty="0" err="1">
                <a:latin typeface="Courier New" panose="02070309020205020404" pitchFamily="49" charset="0"/>
              </a:rPr>
              <a:t>fyucel</a:t>
            </a:r>
            <a:endParaRPr lang="tr-TR" b="1" dirty="0">
              <a:latin typeface="Courier New" panose="02070309020205020404" pitchFamily="49" charset="0"/>
            </a:endParaRPr>
          </a:p>
          <a:p>
            <a:r>
              <a:rPr lang="tr-TR" dirty="0">
                <a:latin typeface="Courier New" panose="02070309020205020404" pitchFamily="49" charset="0"/>
              </a:rPr>
              <a:t>Parola:</a:t>
            </a:r>
            <a:endParaRPr lang="tr-TR" dirty="0"/>
          </a:p>
        </p:txBody>
      </p:sp>
    </p:spTree>
    <p:extLst>
      <p:ext uri="{BB962C8B-B14F-4D97-AF65-F5344CB8AC3E}">
        <p14:creationId xmlns:p14="http://schemas.microsoft.com/office/powerpoint/2010/main" val="151566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useradd</a:t>
            </a:r>
            <a:r>
              <a:rPr lang="tr-TR" b="1" dirty="0"/>
              <a:t> Komutu ile Kullanıcı Ekleme</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18</a:t>
            </a:fld>
            <a:endParaRPr lang="tr-TR"/>
          </a:p>
        </p:txBody>
      </p:sp>
      <p:sp>
        <p:nvSpPr>
          <p:cNvPr id="5" name="İçerik Yer Tutucusu 4"/>
          <p:cNvSpPr>
            <a:spLocks noGrp="1"/>
          </p:cNvSpPr>
          <p:nvPr>
            <p:ph idx="1"/>
          </p:nvPr>
        </p:nvSpPr>
        <p:spPr/>
        <p:txBody>
          <a:bodyPr/>
          <a:lstStyle/>
          <a:p>
            <a:r>
              <a:rPr lang="tr-TR" dirty="0" err="1"/>
              <a:t>useradd</a:t>
            </a:r>
            <a:r>
              <a:rPr lang="tr-TR" dirty="0"/>
              <a:t> komutu ile yeni bir kullanıcı hesabı açılabilir. Yönetici yetkileriyle </a:t>
            </a:r>
            <a:r>
              <a:rPr lang="tr-TR" dirty="0" smtClean="0"/>
              <a:t>oturum açıldıktan </a:t>
            </a:r>
            <a:r>
              <a:rPr lang="tr-TR" dirty="0"/>
              <a:t>sonra </a:t>
            </a:r>
            <a:r>
              <a:rPr lang="tr-TR" dirty="0" smtClean="0"/>
              <a:t>Örnekteki </a:t>
            </a:r>
            <a:r>
              <a:rPr lang="tr-TR" dirty="0"/>
              <a:t>gibi kullanıcı hesabı oluşturulur</a:t>
            </a:r>
            <a:r>
              <a:rPr lang="tr-TR" dirty="0" smtClean="0"/>
              <a:t>:</a:t>
            </a:r>
          </a:p>
          <a:p>
            <a:endParaRPr lang="tr-TR" dirty="0"/>
          </a:p>
          <a:p>
            <a:endParaRPr lang="tr-TR" dirty="0" smtClean="0"/>
          </a:p>
          <a:p>
            <a:r>
              <a:rPr lang="tr-TR" dirty="0"/>
              <a:t>Yukarıdaki komut ile “</a:t>
            </a:r>
            <a:r>
              <a:rPr lang="tr-TR" dirty="0" err="1"/>
              <a:t>users</a:t>
            </a:r>
            <a:r>
              <a:rPr lang="tr-TR" dirty="0"/>
              <a:t>” grubunda, 1005 numaralı, /</a:t>
            </a:r>
            <a:r>
              <a:rPr lang="tr-TR" dirty="0" err="1"/>
              <a:t>home</a:t>
            </a:r>
            <a:r>
              <a:rPr lang="tr-TR" dirty="0"/>
              <a:t>/</a:t>
            </a:r>
            <a:r>
              <a:rPr lang="tr-TR" dirty="0" err="1"/>
              <a:t>labuser</a:t>
            </a:r>
            <a:r>
              <a:rPr lang="tr-TR" dirty="0"/>
              <a:t> </a:t>
            </a:r>
            <a:r>
              <a:rPr lang="tr-TR" dirty="0" smtClean="0"/>
              <a:t>ev 	dizinini </a:t>
            </a:r>
            <a:r>
              <a:rPr lang="tr-TR" dirty="0"/>
              <a:t>ve </a:t>
            </a:r>
            <a:r>
              <a:rPr lang="tr-TR" b="1" dirty="0"/>
              <a:t>/bin/</a:t>
            </a:r>
            <a:r>
              <a:rPr lang="tr-TR" b="1" dirty="0" err="1"/>
              <a:t>bash</a:t>
            </a:r>
            <a:r>
              <a:rPr lang="tr-TR" b="1" dirty="0"/>
              <a:t> </a:t>
            </a:r>
            <a:r>
              <a:rPr lang="tr-TR" dirty="0"/>
              <a:t>kabuk programını kullanan, “</a:t>
            </a:r>
            <a:r>
              <a:rPr lang="tr-TR" b="1" dirty="0" err="1"/>
              <a:t>labuser</a:t>
            </a:r>
            <a:r>
              <a:rPr lang="tr-TR" dirty="0"/>
              <a:t>” kullanıcı adlı bir </a:t>
            </a:r>
            <a:r>
              <a:rPr lang="tr-TR" dirty="0" smtClean="0"/>
              <a:t>'</a:t>
            </a:r>
            <a:r>
              <a:rPr lang="tr-TR" dirty="0" err="1" smtClean="0"/>
              <a:t>Lab</a:t>
            </a:r>
            <a:r>
              <a:rPr lang="tr-TR" dirty="0" smtClean="0"/>
              <a:t> kullanıcısı</a:t>
            </a:r>
            <a:r>
              <a:rPr lang="tr-TR" dirty="0"/>
              <a:t>' oluşturulur.</a:t>
            </a:r>
            <a:endParaRPr lang="tr-TR" dirty="0" smtClean="0"/>
          </a:p>
          <a:p>
            <a:r>
              <a:rPr lang="tr-TR" dirty="0"/>
              <a:t>Bu komut, </a:t>
            </a:r>
            <a:r>
              <a:rPr lang="tr-TR" b="1" dirty="0" err="1"/>
              <a:t>useradd</a:t>
            </a:r>
            <a:r>
              <a:rPr lang="tr-TR" b="1" dirty="0"/>
              <a:t> </a:t>
            </a:r>
            <a:r>
              <a:rPr lang="tr-TR" b="1" dirty="0" err="1"/>
              <a:t>labuser</a:t>
            </a:r>
            <a:r>
              <a:rPr lang="tr-TR" b="1" dirty="0"/>
              <a:t> </a:t>
            </a:r>
            <a:r>
              <a:rPr lang="tr-TR" dirty="0"/>
              <a:t>şeklinde </a:t>
            </a:r>
            <a:r>
              <a:rPr lang="tr-TR" dirty="0" err="1"/>
              <a:t>parametresiz</a:t>
            </a:r>
            <a:r>
              <a:rPr lang="tr-TR" dirty="0"/>
              <a:t> olarak kullanıldığında</a:t>
            </a:r>
            <a:r>
              <a:rPr lang="tr-TR" dirty="0" smtClean="0"/>
              <a:t>, varsayılan </a:t>
            </a:r>
            <a:r>
              <a:rPr lang="tr-TR" dirty="0"/>
              <a:t>değerlerle bir kullanıcı oluşturur. </a:t>
            </a:r>
            <a:r>
              <a:rPr lang="tr-TR" b="1" dirty="0"/>
              <a:t>Kullanıcı kimliği numarası</a:t>
            </a:r>
            <a:r>
              <a:rPr lang="tr-TR" dirty="0"/>
              <a:t>, </a:t>
            </a:r>
            <a:r>
              <a:rPr lang="tr-TR" dirty="0" smtClean="0"/>
              <a:t>kullanıcı kimliğinin </a:t>
            </a:r>
            <a:r>
              <a:rPr lang="tr-TR" dirty="0"/>
              <a:t>sayısal değeridir. Bu değer, diğer kullanıcı kimlik numaralarından farklı bir </a:t>
            </a:r>
            <a:r>
              <a:rPr lang="tr-TR" dirty="0" smtClean="0"/>
              <a:t>değer olmalıdır</a:t>
            </a:r>
            <a:r>
              <a:rPr lang="tr-TR" dirty="0"/>
              <a:t>. Genellikle 0 ile 999 arasındaki değerler, sistem hesapları için ayrılmıştır.</a:t>
            </a:r>
          </a:p>
        </p:txBody>
      </p:sp>
      <p:sp>
        <p:nvSpPr>
          <p:cNvPr id="6" name="Dikdörtgen 5"/>
          <p:cNvSpPr/>
          <p:nvPr/>
        </p:nvSpPr>
        <p:spPr>
          <a:xfrm>
            <a:off x="1097280" y="1572168"/>
            <a:ext cx="9379670" cy="646331"/>
          </a:xfrm>
          <a:prstGeom prst="rect">
            <a:avLst/>
          </a:prstGeom>
        </p:spPr>
        <p:txBody>
          <a:bodyPr wrap="square">
            <a:spAutoFit/>
          </a:bodyPr>
          <a:lstStyle/>
          <a:p>
            <a:r>
              <a:rPr lang="tr-TR" dirty="0" err="1">
                <a:solidFill>
                  <a:srgbClr val="000000"/>
                </a:solidFill>
                <a:latin typeface="Courier New" panose="02070309020205020404" pitchFamily="49" charset="0"/>
              </a:rPr>
              <a:t>pardus</a:t>
            </a:r>
            <a:r>
              <a:rPr lang="tr-TR" dirty="0">
                <a:solidFill>
                  <a:srgbClr val="000000"/>
                </a:solidFill>
                <a:latin typeface="Courier New" panose="02070309020205020404" pitchFamily="49" charset="0"/>
              </a:rPr>
              <a:t> bil3 # </a:t>
            </a:r>
            <a:r>
              <a:rPr lang="tr-TR" b="1" dirty="0" err="1">
                <a:solidFill>
                  <a:srgbClr val="000000"/>
                </a:solidFill>
                <a:latin typeface="Courier New" panose="02070309020205020404" pitchFamily="49" charset="0"/>
              </a:rPr>
              <a:t>useradd</a:t>
            </a:r>
            <a:r>
              <a:rPr lang="tr-TR" b="1" dirty="0">
                <a:solidFill>
                  <a:srgbClr val="000000"/>
                </a:solidFill>
                <a:latin typeface="Courier New" panose="02070309020205020404" pitchFamily="49" charset="0"/>
              </a:rPr>
              <a:t> -u 1005 -g </a:t>
            </a:r>
            <a:r>
              <a:rPr lang="tr-TR" b="1" dirty="0" err="1">
                <a:solidFill>
                  <a:srgbClr val="000000"/>
                </a:solidFill>
                <a:latin typeface="Courier New" panose="02070309020205020404" pitchFamily="49" charset="0"/>
              </a:rPr>
              <a:t>users</a:t>
            </a:r>
            <a:r>
              <a:rPr lang="tr-TR" b="1" dirty="0">
                <a:solidFill>
                  <a:srgbClr val="000000"/>
                </a:solidFill>
                <a:latin typeface="Courier New" panose="02070309020205020404" pitchFamily="49" charset="0"/>
              </a:rPr>
              <a:t> -d /</a:t>
            </a:r>
            <a:r>
              <a:rPr lang="tr-TR" b="1" dirty="0" err="1">
                <a:solidFill>
                  <a:srgbClr val="000000"/>
                </a:solidFill>
                <a:latin typeface="Courier New" panose="02070309020205020404" pitchFamily="49" charset="0"/>
              </a:rPr>
              <a:t>home</a:t>
            </a:r>
            <a:r>
              <a:rPr lang="tr-TR" b="1" dirty="0">
                <a:solidFill>
                  <a:srgbClr val="000000"/>
                </a:solidFill>
                <a:latin typeface="Courier New" panose="02070309020205020404" pitchFamily="49" charset="0"/>
              </a:rPr>
              <a:t>/</a:t>
            </a:r>
            <a:r>
              <a:rPr lang="tr-TR" b="1" dirty="0" err="1">
                <a:solidFill>
                  <a:srgbClr val="000000"/>
                </a:solidFill>
                <a:latin typeface="Courier New" panose="02070309020205020404" pitchFamily="49" charset="0"/>
              </a:rPr>
              <a:t>labuser</a:t>
            </a:r>
            <a:endParaRPr lang="tr-TR" b="1" dirty="0">
              <a:solidFill>
                <a:srgbClr val="000000"/>
              </a:solidFill>
              <a:latin typeface="Courier New" panose="02070309020205020404" pitchFamily="49" charset="0"/>
            </a:endParaRPr>
          </a:p>
          <a:p>
            <a:r>
              <a:rPr lang="tr-TR" b="1" dirty="0">
                <a:solidFill>
                  <a:srgbClr val="000000"/>
                </a:solidFill>
                <a:latin typeface="Courier New" panose="02070309020205020404" pitchFamily="49" charset="0"/>
              </a:rPr>
              <a:t>-s /bin/</a:t>
            </a:r>
            <a:r>
              <a:rPr lang="tr-TR" b="1" dirty="0" err="1">
                <a:solidFill>
                  <a:srgbClr val="000000"/>
                </a:solidFill>
                <a:latin typeface="Courier New" panose="02070309020205020404" pitchFamily="49" charset="0"/>
              </a:rPr>
              <a:t>bash</a:t>
            </a:r>
            <a:r>
              <a:rPr lang="tr-TR" b="1" dirty="0">
                <a:solidFill>
                  <a:srgbClr val="000000"/>
                </a:solidFill>
                <a:latin typeface="Courier New" panose="02070309020205020404" pitchFamily="49" charset="0"/>
              </a:rPr>
              <a:t> -c '</a:t>
            </a:r>
            <a:r>
              <a:rPr lang="tr-TR" b="1" dirty="0" err="1">
                <a:solidFill>
                  <a:srgbClr val="000000"/>
                </a:solidFill>
                <a:latin typeface="Courier New" panose="02070309020205020404" pitchFamily="49" charset="0"/>
              </a:rPr>
              <a:t>Lab</a:t>
            </a:r>
            <a:r>
              <a:rPr lang="tr-TR" b="1" dirty="0">
                <a:solidFill>
                  <a:srgbClr val="000000"/>
                </a:solidFill>
                <a:latin typeface="Courier New" panose="02070309020205020404" pitchFamily="49" charset="0"/>
              </a:rPr>
              <a:t> kullan</a:t>
            </a:r>
            <a:r>
              <a:rPr lang="tr-TR" b="1" dirty="0">
                <a:solidFill>
                  <a:srgbClr val="000000"/>
                </a:solidFill>
                <a:latin typeface="CourierNew,Bold"/>
              </a:rPr>
              <a:t>ı</a:t>
            </a:r>
            <a:r>
              <a:rPr lang="tr-TR" b="1" dirty="0">
                <a:solidFill>
                  <a:srgbClr val="000000"/>
                </a:solidFill>
                <a:latin typeface="Courier New" panose="02070309020205020404" pitchFamily="49" charset="0"/>
              </a:rPr>
              <a:t>c</a:t>
            </a:r>
            <a:r>
              <a:rPr lang="tr-TR" b="1" dirty="0">
                <a:solidFill>
                  <a:srgbClr val="000000"/>
                </a:solidFill>
                <a:latin typeface="CourierNew,Bold"/>
              </a:rPr>
              <a:t>ı</a:t>
            </a:r>
            <a:r>
              <a:rPr lang="tr-TR" b="1" dirty="0">
                <a:solidFill>
                  <a:srgbClr val="000000"/>
                </a:solidFill>
                <a:latin typeface="Courier New" panose="02070309020205020404" pitchFamily="49" charset="0"/>
              </a:rPr>
              <a:t>s</a:t>
            </a:r>
            <a:r>
              <a:rPr lang="tr-TR" b="1" dirty="0">
                <a:solidFill>
                  <a:srgbClr val="000000"/>
                </a:solidFill>
                <a:latin typeface="CourierNew,Bold"/>
              </a:rPr>
              <a:t>ı</a:t>
            </a:r>
            <a:r>
              <a:rPr lang="tr-TR" b="1" dirty="0">
                <a:solidFill>
                  <a:srgbClr val="000000"/>
                </a:solidFill>
                <a:latin typeface="Courier New" panose="02070309020205020404" pitchFamily="49" charset="0"/>
              </a:rPr>
              <a:t>' </a:t>
            </a:r>
            <a:r>
              <a:rPr lang="tr-TR" b="1" dirty="0" err="1">
                <a:solidFill>
                  <a:srgbClr val="000080"/>
                </a:solidFill>
                <a:latin typeface="Courier New" panose="02070309020205020404" pitchFamily="49" charset="0"/>
              </a:rPr>
              <a:t>labuser</a:t>
            </a:r>
            <a:endParaRPr lang="tr-TR" dirty="0"/>
          </a:p>
        </p:txBody>
      </p:sp>
    </p:spTree>
    <p:extLst>
      <p:ext uri="{BB962C8B-B14F-4D97-AF65-F5344CB8AC3E}">
        <p14:creationId xmlns:p14="http://schemas.microsoft.com/office/powerpoint/2010/main" val="233803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19</a:t>
            </a:fld>
            <a:endParaRPr lang="tr-TR"/>
          </a:p>
        </p:txBody>
      </p:sp>
      <p:sp>
        <p:nvSpPr>
          <p:cNvPr id="5" name="İçerik Yer Tutucusu 4"/>
          <p:cNvSpPr>
            <a:spLocks noGrp="1"/>
          </p:cNvSpPr>
          <p:nvPr>
            <p:ph idx="1"/>
          </p:nvPr>
        </p:nvSpPr>
        <p:spPr/>
        <p:txBody>
          <a:bodyPr/>
          <a:lstStyle/>
          <a:p>
            <a:r>
              <a:rPr lang="tr-TR" b="1" dirty="0" err="1"/>
              <a:t>useradd</a:t>
            </a:r>
            <a:r>
              <a:rPr lang="tr-TR" b="1" dirty="0"/>
              <a:t> </a:t>
            </a:r>
            <a:r>
              <a:rPr lang="tr-TR" dirty="0"/>
              <a:t>komutu kullanılarak yeni bir kullanıcı eklendiğinde, kullanıcının ev </a:t>
            </a:r>
            <a:r>
              <a:rPr lang="tr-TR" dirty="0" smtClean="0"/>
              <a:t>dizini (</a:t>
            </a:r>
            <a:r>
              <a:rPr lang="tr-TR" dirty="0"/>
              <a:t>örneğin /</a:t>
            </a:r>
            <a:r>
              <a:rPr lang="tr-TR" dirty="0" err="1"/>
              <a:t>home</a:t>
            </a:r>
            <a:r>
              <a:rPr lang="tr-TR" dirty="0"/>
              <a:t>/</a:t>
            </a:r>
            <a:r>
              <a:rPr lang="tr-TR" dirty="0" err="1"/>
              <a:t>labuser</a:t>
            </a:r>
            <a:r>
              <a:rPr lang="tr-TR" dirty="0"/>
              <a:t>) otomatik olarak oluşturulmaz. Bu dizinin yeni </a:t>
            </a:r>
            <a:r>
              <a:rPr lang="tr-TR" dirty="0" smtClean="0"/>
              <a:t>kullanıcı tarafından </a:t>
            </a:r>
            <a:r>
              <a:rPr lang="tr-TR" dirty="0"/>
              <a:t>oluşturulması gereklidir. Grafik ortamda kullanıcı eklendiğinde ise bu </a:t>
            </a:r>
            <a:r>
              <a:rPr lang="tr-TR" dirty="0" smtClean="0"/>
              <a:t>dizin otomatik </a:t>
            </a:r>
            <a:r>
              <a:rPr lang="tr-TR" dirty="0"/>
              <a:t>olarak oluşturulur</a:t>
            </a:r>
            <a:r>
              <a:rPr lang="tr-TR" dirty="0" smtClean="0"/>
              <a:t>.</a:t>
            </a:r>
            <a:endParaRPr lang="tr-TR" dirty="0"/>
          </a:p>
          <a:p>
            <a:endParaRPr lang="tr-TR" dirty="0" smtClean="0"/>
          </a:p>
          <a:p>
            <a:endParaRPr lang="tr-TR" dirty="0"/>
          </a:p>
          <a:p>
            <a:endParaRPr lang="tr-TR" dirty="0" smtClean="0"/>
          </a:p>
          <a:p>
            <a:r>
              <a:rPr lang="tr-TR" dirty="0"/>
              <a:t>Oluşturulan “</a:t>
            </a:r>
            <a:r>
              <a:rPr lang="tr-TR" b="1" dirty="0" err="1"/>
              <a:t>labuser</a:t>
            </a:r>
            <a:r>
              <a:rPr lang="tr-TR" dirty="0"/>
              <a:t>” kullanıcısının şifresinin </a:t>
            </a:r>
            <a:endParaRPr lang="tr-TR" dirty="0" smtClean="0"/>
          </a:p>
          <a:p>
            <a:r>
              <a:rPr lang="tr-TR" dirty="0" smtClean="0"/>
              <a:t>güncellenebilmesi </a:t>
            </a:r>
            <a:r>
              <a:rPr lang="tr-TR" dirty="0"/>
              <a:t>için, </a:t>
            </a:r>
            <a:r>
              <a:rPr lang="tr-TR" dirty="0" smtClean="0"/>
              <a:t>Örnekteki gibi </a:t>
            </a:r>
            <a:r>
              <a:rPr lang="tr-TR" dirty="0" err="1"/>
              <a:t>passwd</a:t>
            </a:r>
            <a:r>
              <a:rPr lang="tr-TR" dirty="0"/>
              <a:t> </a:t>
            </a:r>
            <a:endParaRPr lang="tr-TR" dirty="0" smtClean="0"/>
          </a:p>
          <a:p>
            <a:r>
              <a:rPr lang="tr-TR" dirty="0" smtClean="0"/>
              <a:t>komutu </a:t>
            </a:r>
            <a:r>
              <a:rPr lang="tr-TR" dirty="0"/>
              <a:t>kullanılır.</a:t>
            </a:r>
          </a:p>
        </p:txBody>
      </p:sp>
      <p:pic>
        <p:nvPicPr>
          <p:cNvPr id="7" name="Resim 6"/>
          <p:cNvPicPr>
            <a:picLocks noChangeAspect="1"/>
          </p:cNvPicPr>
          <p:nvPr/>
        </p:nvPicPr>
        <p:blipFill>
          <a:blip r:embed="rId2"/>
          <a:stretch>
            <a:fillRect/>
          </a:stretch>
        </p:blipFill>
        <p:spPr>
          <a:xfrm>
            <a:off x="6296267" y="2062064"/>
            <a:ext cx="5265008" cy="2971850"/>
          </a:xfrm>
          <a:prstGeom prst="rect">
            <a:avLst/>
          </a:prstGeom>
        </p:spPr>
      </p:pic>
      <p:sp>
        <p:nvSpPr>
          <p:cNvPr id="8" name="Dikdörtgen 7"/>
          <p:cNvSpPr/>
          <p:nvPr/>
        </p:nvSpPr>
        <p:spPr>
          <a:xfrm>
            <a:off x="1040477" y="4645106"/>
            <a:ext cx="6096000" cy="1200329"/>
          </a:xfrm>
          <a:prstGeom prst="rect">
            <a:avLst/>
          </a:prstGeom>
        </p:spPr>
        <p:txBody>
          <a:bodyPr>
            <a:spAutoFit/>
          </a:bodyPr>
          <a:lstStyle/>
          <a:p>
            <a:r>
              <a:rPr lang="tr-TR" dirty="0" err="1">
                <a:latin typeface="Courier New" panose="02070309020205020404" pitchFamily="49" charset="0"/>
              </a:rPr>
              <a:t>pardus</a:t>
            </a:r>
            <a:r>
              <a:rPr lang="tr-TR" dirty="0">
                <a:latin typeface="Courier New" panose="02070309020205020404" pitchFamily="49" charset="0"/>
              </a:rPr>
              <a:t> bil3 # </a:t>
            </a:r>
            <a:r>
              <a:rPr lang="tr-TR" b="1" dirty="0" err="1">
                <a:latin typeface="Courier New" panose="02070309020205020404" pitchFamily="49" charset="0"/>
              </a:rPr>
              <a:t>passwd</a:t>
            </a:r>
            <a:r>
              <a:rPr lang="tr-TR" b="1" dirty="0">
                <a:latin typeface="Courier New" panose="02070309020205020404" pitchFamily="49" charset="0"/>
              </a:rPr>
              <a:t> </a:t>
            </a:r>
            <a:r>
              <a:rPr lang="tr-TR" b="1" dirty="0" err="1">
                <a:latin typeface="Courier New" panose="02070309020205020404" pitchFamily="49" charset="0"/>
              </a:rPr>
              <a:t>labuser</a:t>
            </a:r>
            <a:endParaRPr lang="tr-TR" b="1" dirty="0">
              <a:latin typeface="Courier New" panose="02070309020205020404" pitchFamily="49" charset="0"/>
            </a:endParaRPr>
          </a:p>
          <a:p>
            <a:r>
              <a:rPr lang="tr-TR" dirty="0">
                <a:latin typeface="Courier New" panose="02070309020205020404" pitchFamily="49" charset="0"/>
              </a:rPr>
              <a:t>Yeni UNIX parolas</a:t>
            </a:r>
            <a:r>
              <a:rPr lang="tr-TR" dirty="0">
                <a:latin typeface="CourierNew"/>
              </a:rPr>
              <a:t>ı</a:t>
            </a:r>
            <a:r>
              <a:rPr lang="tr-TR" dirty="0">
                <a:latin typeface="Courier New" panose="02070309020205020404" pitchFamily="49" charset="0"/>
              </a:rPr>
              <a:t>:</a:t>
            </a:r>
          </a:p>
          <a:p>
            <a:r>
              <a:rPr lang="tr-TR" dirty="0">
                <a:latin typeface="Courier New" panose="02070309020205020404" pitchFamily="49" charset="0"/>
              </a:rPr>
              <a:t>Yeni UNIX parolas</a:t>
            </a:r>
            <a:r>
              <a:rPr lang="tr-TR" dirty="0">
                <a:latin typeface="CourierNew"/>
              </a:rPr>
              <a:t>ı</a:t>
            </a:r>
            <a:r>
              <a:rPr lang="tr-TR" dirty="0">
                <a:latin typeface="Courier New" panose="02070309020205020404" pitchFamily="49" charset="0"/>
              </a:rPr>
              <a:t>n</a:t>
            </a:r>
            <a:r>
              <a:rPr lang="tr-TR" dirty="0">
                <a:latin typeface="CourierNew"/>
              </a:rPr>
              <a:t>ı </a:t>
            </a:r>
            <a:r>
              <a:rPr lang="tr-TR" dirty="0">
                <a:latin typeface="Courier New" panose="02070309020205020404" pitchFamily="49" charset="0"/>
              </a:rPr>
              <a:t>tekrar girin:</a:t>
            </a:r>
          </a:p>
          <a:p>
            <a:r>
              <a:rPr lang="tr-TR" dirty="0" err="1">
                <a:latin typeface="Courier New" panose="02070309020205020404" pitchFamily="49" charset="0"/>
              </a:rPr>
              <a:t>passwd</a:t>
            </a:r>
            <a:r>
              <a:rPr lang="tr-TR" dirty="0">
                <a:latin typeface="Courier New" panose="02070309020205020404" pitchFamily="49" charset="0"/>
              </a:rPr>
              <a:t>: </a:t>
            </a:r>
            <a:r>
              <a:rPr lang="tr-TR" dirty="0">
                <a:latin typeface="CourierNew"/>
              </a:rPr>
              <a:t>ş</a:t>
            </a:r>
            <a:r>
              <a:rPr lang="tr-TR" dirty="0">
                <a:latin typeface="Courier New" panose="02070309020205020404" pitchFamily="49" charset="0"/>
              </a:rPr>
              <a:t>ifre ba</a:t>
            </a:r>
            <a:r>
              <a:rPr lang="tr-TR" dirty="0">
                <a:latin typeface="CourierNew"/>
              </a:rPr>
              <a:t>ş</a:t>
            </a:r>
            <a:r>
              <a:rPr lang="tr-TR" dirty="0">
                <a:latin typeface="Courier New" panose="02070309020205020404" pitchFamily="49" charset="0"/>
              </a:rPr>
              <a:t>ar</a:t>
            </a:r>
            <a:r>
              <a:rPr lang="tr-TR" dirty="0">
                <a:latin typeface="CourierNew"/>
              </a:rPr>
              <a:t>ı</a:t>
            </a:r>
            <a:r>
              <a:rPr lang="tr-TR" dirty="0">
                <a:latin typeface="Courier New" panose="02070309020205020404" pitchFamily="49" charset="0"/>
              </a:rPr>
              <a:t>yla güncellendi</a:t>
            </a:r>
            <a:endParaRPr lang="tr-TR" dirty="0"/>
          </a:p>
        </p:txBody>
      </p:sp>
    </p:spTree>
    <p:extLst>
      <p:ext uri="{BB962C8B-B14F-4D97-AF65-F5344CB8AC3E}">
        <p14:creationId xmlns:p14="http://schemas.microsoft.com/office/powerpoint/2010/main" val="26555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Modem Ayarları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a:t>
            </a:fld>
            <a:endParaRPr lang="tr-TR"/>
          </a:p>
        </p:txBody>
      </p:sp>
      <p:sp>
        <p:nvSpPr>
          <p:cNvPr id="5" name="İçerik Yer Tutucusu 4"/>
          <p:cNvSpPr>
            <a:spLocks noGrp="1"/>
          </p:cNvSpPr>
          <p:nvPr>
            <p:ph idx="1"/>
          </p:nvPr>
        </p:nvSpPr>
        <p:spPr/>
        <p:txBody>
          <a:bodyPr/>
          <a:lstStyle/>
          <a:p>
            <a:r>
              <a:rPr lang="tr-TR" dirty="0" err="1">
                <a:solidFill>
                  <a:srgbClr val="002060"/>
                </a:solidFill>
              </a:rPr>
              <a:t>Pardus</a:t>
            </a:r>
            <a:r>
              <a:rPr lang="tr-TR" dirty="0">
                <a:solidFill>
                  <a:srgbClr val="002060"/>
                </a:solidFill>
              </a:rPr>
              <a:t> işletim sisteminde masaüstü işlemleri konularında şimdiye kadar öğrendiklerinizle birlikte bir </a:t>
            </a:r>
            <a:r>
              <a:rPr lang="tr-TR" dirty="0" err="1">
                <a:solidFill>
                  <a:srgbClr val="002060"/>
                </a:solidFill>
              </a:rPr>
              <a:t>Pardus</a:t>
            </a:r>
            <a:r>
              <a:rPr lang="tr-TR" dirty="0">
                <a:solidFill>
                  <a:srgbClr val="002060"/>
                </a:solidFill>
              </a:rPr>
              <a:t> kullanıcısı olarak internete bağlanmaya hazırsınız. </a:t>
            </a:r>
          </a:p>
          <a:p>
            <a:r>
              <a:rPr lang="tr-TR" dirty="0" err="1">
                <a:solidFill>
                  <a:srgbClr val="002060"/>
                </a:solidFill>
              </a:rPr>
              <a:t>Pardusla</a:t>
            </a:r>
            <a:r>
              <a:rPr lang="tr-TR" dirty="0">
                <a:solidFill>
                  <a:srgbClr val="002060"/>
                </a:solidFill>
              </a:rPr>
              <a:t> internete bağlanmak oldukça basit işlem adımlarından oluşur. </a:t>
            </a:r>
            <a:r>
              <a:rPr lang="tr-TR" dirty="0" err="1">
                <a:solidFill>
                  <a:srgbClr val="002060"/>
                </a:solidFill>
              </a:rPr>
              <a:t>Pardus'da</a:t>
            </a:r>
            <a:r>
              <a:rPr lang="tr-TR" dirty="0">
                <a:solidFill>
                  <a:srgbClr val="002060"/>
                </a:solidFill>
              </a:rPr>
              <a:t> internete bağlanmanın farklı yolları mevcuttur. Kablolu ya da kablosuz modemler ile birkaç basit ayarla internete bağlanabilirsiniz. </a:t>
            </a:r>
            <a:endParaRPr lang="tr-TR" dirty="0" smtClean="0">
              <a:solidFill>
                <a:srgbClr val="002060"/>
              </a:solidFill>
            </a:endParaRPr>
          </a:p>
          <a:p>
            <a:r>
              <a:rPr lang="tr-TR" b="1" dirty="0">
                <a:solidFill>
                  <a:srgbClr val="002060"/>
                </a:solidFill>
              </a:rPr>
              <a:t>Kablolu Modem Bağlantısı </a:t>
            </a:r>
            <a:endParaRPr lang="tr-TR" b="1" dirty="0" smtClean="0">
              <a:solidFill>
                <a:srgbClr val="002060"/>
              </a:solidFill>
            </a:endParaRPr>
          </a:p>
          <a:p>
            <a:r>
              <a:rPr lang="tr-TR" dirty="0">
                <a:solidFill>
                  <a:srgbClr val="002060"/>
                </a:solidFill>
              </a:rPr>
              <a:t>Ethernet kablosu ile yapılan ADSL bağlantısı, kullanımlı en kolay kablolu bağlantı çeşididir. Bağlantının ayarları (kullanıcı adı, şifresi, protokol türü, VPI / VCI değerleri) bilgisayarda değil modemin hafızasında tutulur, dolayısıyla bilgisayara yeni bir işletim sistemi kurulması gibi durumlarda bu ayarların tekrar girilmesi gerekmez. İstenirse hiçbir ek program kullanılmadan </a:t>
            </a:r>
            <a:r>
              <a:rPr lang="tr-TR" dirty="0" err="1">
                <a:solidFill>
                  <a:srgbClr val="002060"/>
                </a:solidFill>
              </a:rPr>
              <a:t>Mozilla</a:t>
            </a:r>
            <a:r>
              <a:rPr lang="tr-TR" dirty="0">
                <a:solidFill>
                  <a:srgbClr val="002060"/>
                </a:solidFill>
              </a:rPr>
              <a:t> </a:t>
            </a:r>
            <a:r>
              <a:rPr lang="tr-TR" dirty="0" err="1">
                <a:solidFill>
                  <a:srgbClr val="002060"/>
                </a:solidFill>
              </a:rPr>
              <a:t>Firefox</a:t>
            </a:r>
            <a:r>
              <a:rPr lang="tr-TR" dirty="0">
                <a:solidFill>
                  <a:srgbClr val="002060"/>
                </a:solidFill>
              </a:rPr>
              <a:t> ya da </a:t>
            </a:r>
            <a:r>
              <a:rPr lang="tr-TR" dirty="0" err="1">
                <a:solidFill>
                  <a:srgbClr val="002060"/>
                </a:solidFill>
              </a:rPr>
              <a:t>Konqueror</a:t>
            </a:r>
            <a:r>
              <a:rPr lang="tr-TR" dirty="0">
                <a:solidFill>
                  <a:srgbClr val="002060"/>
                </a:solidFill>
              </a:rPr>
              <a:t> gibi bir tarayıcı üzerinden modemin ayarları değiştirilebilirsiniz. </a:t>
            </a:r>
          </a:p>
        </p:txBody>
      </p:sp>
    </p:spTree>
    <p:extLst>
      <p:ext uri="{BB962C8B-B14F-4D97-AF65-F5344CB8AC3E}">
        <p14:creationId xmlns:p14="http://schemas.microsoft.com/office/powerpoint/2010/main" val="280718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Grafik Ortamda Kullanıcı Oluşturma</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20</a:t>
            </a:fld>
            <a:endParaRPr lang="tr-TR"/>
          </a:p>
        </p:txBody>
      </p:sp>
      <p:sp>
        <p:nvSpPr>
          <p:cNvPr id="5" name="İçerik Yer Tutucusu 4"/>
          <p:cNvSpPr>
            <a:spLocks noGrp="1"/>
          </p:cNvSpPr>
          <p:nvPr>
            <p:ph idx="1"/>
          </p:nvPr>
        </p:nvSpPr>
        <p:spPr/>
        <p:txBody>
          <a:bodyPr>
            <a:normAutofit/>
          </a:bodyPr>
          <a:lstStyle/>
          <a:p>
            <a:r>
              <a:rPr lang="tr-TR" sz="2400" dirty="0" err="1"/>
              <a:t>Pardus'ta</a:t>
            </a:r>
            <a:r>
              <a:rPr lang="tr-TR" sz="2400" dirty="0"/>
              <a:t> kullanıcı oluşturmanın diğer ve kolay bir yolu ise TASMA (</a:t>
            </a:r>
            <a:r>
              <a:rPr lang="tr-TR" sz="2400" dirty="0" err="1" smtClean="0"/>
              <a:t>Pardus</a:t>
            </a:r>
            <a:r>
              <a:rPr lang="tr-TR" sz="2400" dirty="0" smtClean="0"/>
              <a:t> Yapılandırma </a:t>
            </a:r>
            <a:r>
              <a:rPr lang="tr-TR" sz="2400" dirty="0"/>
              <a:t>Merkezi) programından “Sistem Seçenekleri” altında yer alan </a:t>
            </a:r>
            <a:r>
              <a:rPr lang="tr-TR" sz="2400" dirty="0" smtClean="0"/>
              <a:t>Kullanıcı </a:t>
            </a:r>
            <a:r>
              <a:rPr lang="tr-TR" sz="2400" dirty="0" err="1" smtClean="0"/>
              <a:t>Yöneticisi'ni</a:t>
            </a:r>
            <a:r>
              <a:rPr lang="tr-TR" sz="2400" dirty="0" smtClean="0"/>
              <a:t> </a:t>
            </a:r>
            <a:r>
              <a:rPr lang="tr-TR" sz="2400" dirty="0"/>
              <a:t>kullanmaktır. Grafik ortamdan kullanıcı oluşturmak için aşağıdaki </a:t>
            </a:r>
            <a:r>
              <a:rPr lang="tr-TR" sz="2400" dirty="0" smtClean="0"/>
              <a:t>adımların sırasıyla </a:t>
            </a:r>
            <a:r>
              <a:rPr lang="tr-TR" sz="2400" dirty="0"/>
              <a:t>uygulanması yeterlidir:</a:t>
            </a:r>
          </a:p>
          <a:p>
            <a:pPr>
              <a:buFont typeface="Wingdings" panose="05000000000000000000" pitchFamily="2" charset="2"/>
              <a:buChar char="Ø"/>
            </a:pPr>
            <a:r>
              <a:rPr lang="tr-TR" sz="2400" dirty="0" smtClean="0"/>
              <a:t> </a:t>
            </a:r>
            <a:r>
              <a:rPr lang="tr-TR" sz="2400" dirty="0" err="1" smtClean="0"/>
              <a:t>Pardus</a:t>
            </a:r>
            <a:r>
              <a:rPr lang="tr-TR" sz="2400" dirty="0" smtClean="0"/>
              <a:t> </a:t>
            </a:r>
            <a:r>
              <a:rPr lang="tr-TR" sz="2400" dirty="0"/>
              <a:t>ana menüsünden </a:t>
            </a:r>
            <a:r>
              <a:rPr lang="tr-TR" sz="2400" b="1" dirty="0" smtClean="0"/>
              <a:t>TASMA</a:t>
            </a:r>
          </a:p>
          <a:p>
            <a:pPr marL="0" indent="0">
              <a:lnSpc>
                <a:spcPct val="100000"/>
              </a:lnSpc>
              <a:spcBef>
                <a:spcPts val="0"/>
              </a:spcBef>
              <a:spcAft>
                <a:spcPts val="0"/>
              </a:spcAft>
              <a:buNone/>
            </a:pPr>
            <a:r>
              <a:rPr lang="tr-TR" sz="2400" b="1" dirty="0" smtClean="0"/>
              <a:t> </a:t>
            </a:r>
            <a:r>
              <a:rPr lang="tr-TR" sz="2400" dirty="0"/>
              <a:t>(</a:t>
            </a:r>
            <a:r>
              <a:rPr lang="tr-TR" sz="2400" dirty="0" err="1"/>
              <a:t>Pardus</a:t>
            </a:r>
            <a:r>
              <a:rPr lang="tr-TR" sz="2400" dirty="0"/>
              <a:t> Yapılandırma Merkezi) </a:t>
            </a:r>
            <a:endParaRPr lang="tr-TR" sz="2400" dirty="0" smtClean="0"/>
          </a:p>
          <a:p>
            <a:pPr marL="0" indent="0">
              <a:lnSpc>
                <a:spcPct val="100000"/>
              </a:lnSpc>
              <a:spcBef>
                <a:spcPts val="0"/>
              </a:spcBef>
              <a:spcAft>
                <a:spcPts val="0"/>
              </a:spcAft>
              <a:buNone/>
            </a:pPr>
            <a:r>
              <a:rPr lang="tr-TR" sz="2400" dirty="0" smtClean="0"/>
              <a:t>programını çalıştırın</a:t>
            </a:r>
            <a:r>
              <a:rPr lang="tr-TR" sz="2400" dirty="0"/>
              <a:t>.</a:t>
            </a:r>
          </a:p>
          <a:p>
            <a:pPr>
              <a:buFont typeface="Wingdings" panose="05000000000000000000" pitchFamily="2" charset="2"/>
              <a:buChar char="Ø"/>
            </a:pPr>
            <a:r>
              <a:rPr lang="tr-TR" sz="2400" dirty="0" smtClean="0"/>
              <a:t> Sol </a:t>
            </a:r>
            <a:r>
              <a:rPr lang="tr-TR" sz="2400" dirty="0"/>
              <a:t>tarafta yer alan </a:t>
            </a:r>
            <a:r>
              <a:rPr lang="tr-TR" sz="2400" dirty="0" smtClean="0"/>
              <a:t>listeden</a:t>
            </a:r>
          </a:p>
          <a:p>
            <a:pPr marL="0" indent="0">
              <a:lnSpc>
                <a:spcPct val="100000"/>
              </a:lnSpc>
              <a:spcBef>
                <a:spcPts val="0"/>
              </a:spcBef>
              <a:spcAft>
                <a:spcPts val="0"/>
              </a:spcAft>
              <a:buNone/>
            </a:pPr>
            <a:r>
              <a:rPr lang="tr-TR" sz="2400" dirty="0" smtClean="0"/>
              <a:t> </a:t>
            </a:r>
            <a:r>
              <a:rPr lang="tr-TR" sz="2400" dirty="0"/>
              <a:t>“</a:t>
            </a:r>
            <a:r>
              <a:rPr lang="tr-TR" sz="2400" b="1" dirty="0"/>
              <a:t>Sistem </a:t>
            </a:r>
            <a:r>
              <a:rPr lang="tr-TR" sz="2400" b="1" dirty="0" err="1"/>
              <a:t>Seçenekleri</a:t>
            </a:r>
            <a:r>
              <a:rPr lang="tr-TR" sz="2400" dirty="0" err="1"/>
              <a:t>”ni</a:t>
            </a:r>
            <a:r>
              <a:rPr lang="tr-TR" sz="2400" dirty="0"/>
              <a:t> tıklayın.</a:t>
            </a:r>
          </a:p>
        </p:txBody>
      </p:sp>
      <p:pic>
        <p:nvPicPr>
          <p:cNvPr id="6" name="Resim 5"/>
          <p:cNvPicPr>
            <a:picLocks noChangeAspect="1"/>
          </p:cNvPicPr>
          <p:nvPr/>
        </p:nvPicPr>
        <p:blipFill>
          <a:blip r:embed="rId2"/>
          <a:stretch>
            <a:fillRect/>
          </a:stretch>
        </p:blipFill>
        <p:spPr>
          <a:xfrm>
            <a:off x="5895198" y="2394462"/>
            <a:ext cx="5603278" cy="3969392"/>
          </a:xfrm>
          <a:prstGeom prst="rect">
            <a:avLst/>
          </a:prstGeom>
        </p:spPr>
      </p:pic>
    </p:spTree>
    <p:extLst>
      <p:ext uri="{BB962C8B-B14F-4D97-AF65-F5344CB8AC3E}">
        <p14:creationId xmlns:p14="http://schemas.microsoft.com/office/powerpoint/2010/main" val="359224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Grafik Ortamda Kullanıcı Oluşturma</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21</a:t>
            </a:fld>
            <a:endParaRPr lang="tr-TR"/>
          </a:p>
        </p:txBody>
      </p:sp>
      <p:sp>
        <p:nvSpPr>
          <p:cNvPr id="5" name="İçerik Yer Tutucusu 4"/>
          <p:cNvSpPr>
            <a:spLocks noGrp="1"/>
          </p:cNvSpPr>
          <p:nvPr>
            <p:ph idx="1"/>
          </p:nvPr>
        </p:nvSpPr>
        <p:spPr>
          <a:xfrm>
            <a:off x="1097280" y="923637"/>
            <a:ext cx="5576897" cy="5347854"/>
          </a:xfrm>
        </p:spPr>
        <p:txBody>
          <a:bodyPr/>
          <a:lstStyle/>
          <a:p>
            <a:pPr>
              <a:buFont typeface="Wingdings" panose="05000000000000000000" pitchFamily="2" charset="2"/>
              <a:buChar char="Ø"/>
            </a:pPr>
            <a:r>
              <a:rPr lang="tr-TR" dirty="0" smtClean="0"/>
              <a:t>“</a:t>
            </a:r>
            <a:r>
              <a:rPr lang="tr-TR" dirty="0"/>
              <a:t>Ekle” düğmesine tıklayın ve </a:t>
            </a:r>
            <a:r>
              <a:rPr lang="tr-TR" dirty="0" smtClean="0"/>
              <a:t>pencerede </a:t>
            </a:r>
            <a:r>
              <a:rPr lang="tr-TR" dirty="0"/>
              <a:t>yeni </a:t>
            </a:r>
            <a:r>
              <a:rPr lang="tr-TR" dirty="0" smtClean="0"/>
              <a:t>kullanıcının bilgilerini </a:t>
            </a:r>
            <a:r>
              <a:rPr lang="tr-TR" dirty="0"/>
              <a:t>girin.</a:t>
            </a:r>
          </a:p>
        </p:txBody>
      </p:sp>
      <p:pic>
        <p:nvPicPr>
          <p:cNvPr id="6" name="Resim 5"/>
          <p:cNvPicPr>
            <a:picLocks noChangeAspect="1"/>
          </p:cNvPicPr>
          <p:nvPr/>
        </p:nvPicPr>
        <p:blipFill>
          <a:blip r:embed="rId2"/>
          <a:stretch>
            <a:fillRect/>
          </a:stretch>
        </p:blipFill>
        <p:spPr>
          <a:xfrm>
            <a:off x="1097280" y="1792744"/>
            <a:ext cx="5122068" cy="3835058"/>
          </a:xfrm>
          <a:prstGeom prst="rect">
            <a:avLst/>
          </a:prstGeom>
        </p:spPr>
      </p:pic>
      <p:pic>
        <p:nvPicPr>
          <p:cNvPr id="7" name="Resim 6"/>
          <p:cNvPicPr>
            <a:picLocks noChangeAspect="1"/>
          </p:cNvPicPr>
          <p:nvPr/>
        </p:nvPicPr>
        <p:blipFill>
          <a:blip r:embed="rId3"/>
          <a:stretch>
            <a:fillRect/>
          </a:stretch>
        </p:blipFill>
        <p:spPr>
          <a:xfrm>
            <a:off x="6674177" y="2225515"/>
            <a:ext cx="5077724" cy="3810306"/>
          </a:xfrm>
          <a:prstGeom prst="rect">
            <a:avLst/>
          </a:prstGeom>
        </p:spPr>
      </p:pic>
    </p:spTree>
    <p:extLst>
      <p:ext uri="{BB962C8B-B14F-4D97-AF65-F5344CB8AC3E}">
        <p14:creationId xmlns:p14="http://schemas.microsoft.com/office/powerpoint/2010/main" val="81123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Grafik Ortamda Kullanıcı Oluşturma</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22</a:t>
            </a:fld>
            <a:endParaRPr lang="tr-TR"/>
          </a:p>
        </p:txBody>
      </p:sp>
      <p:sp>
        <p:nvSpPr>
          <p:cNvPr id="5" name="İçerik Yer Tutucusu 4"/>
          <p:cNvSpPr>
            <a:spLocks noGrp="1"/>
          </p:cNvSpPr>
          <p:nvPr>
            <p:ph idx="1"/>
          </p:nvPr>
        </p:nvSpPr>
        <p:spPr/>
        <p:txBody>
          <a:bodyPr/>
          <a:lstStyle/>
          <a:p>
            <a:pPr>
              <a:buFont typeface="Wingdings" panose="05000000000000000000" pitchFamily="2" charset="2"/>
              <a:buChar char="Ø"/>
            </a:pPr>
            <a:r>
              <a:rPr lang="tr-TR" dirty="0" smtClean="0"/>
              <a:t>Kullanıcının </a:t>
            </a:r>
            <a:r>
              <a:rPr lang="tr-TR" dirty="0"/>
              <a:t>adı ve soyadı, parolası, kullanıcı adı, ev dizini ve kabuk dosyası</a:t>
            </a:r>
            <a:r>
              <a:rPr lang="tr-TR" dirty="0" smtClean="0"/>
              <a:t>, ana </a:t>
            </a:r>
            <a:r>
              <a:rPr lang="tr-TR" dirty="0"/>
              <a:t>grubu ve üye olmasını istediğiniz diğer grupları Kullanıcı </a:t>
            </a:r>
            <a:r>
              <a:rPr lang="tr-TR" dirty="0" err="1" smtClean="0"/>
              <a:t>Yöneticisi'nden</a:t>
            </a:r>
            <a:r>
              <a:rPr lang="tr-TR" dirty="0" smtClean="0"/>
              <a:t> belirleyebilirsiniz</a:t>
            </a:r>
            <a:r>
              <a:rPr lang="tr-TR" dirty="0"/>
              <a:t>.</a:t>
            </a:r>
          </a:p>
          <a:p>
            <a:pPr>
              <a:buFont typeface="Wingdings" panose="05000000000000000000" pitchFamily="2" charset="2"/>
              <a:buChar char="Ø"/>
            </a:pPr>
            <a:r>
              <a:rPr lang="tr-TR" dirty="0" smtClean="0"/>
              <a:t>Kullanıcı </a:t>
            </a:r>
            <a:r>
              <a:rPr lang="tr-TR" dirty="0"/>
              <a:t>adının 3 karakterden az, 8 karakterden fazla olmamasına </a:t>
            </a:r>
            <a:r>
              <a:rPr lang="tr-TR" dirty="0" smtClean="0"/>
              <a:t>özen gösterin</a:t>
            </a:r>
            <a:r>
              <a:rPr lang="tr-TR" dirty="0"/>
              <a:t>.</a:t>
            </a:r>
          </a:p>
          <a:p>
            <a:pPr>
              <a:buFont typeface="Wingdings" panose="05000000000000000000" pitchFamily="2" charset="2"/>
              <a:buChar char="Ø"/>
            </a:pPr>
            <a:r>
              <a:rPr lang="tr-TR" dirty="0" smtClean="0"/>
              <a:t>Kimsenin </a:t>
            </a:r>
            <a:r>
              <a:rPr lang="tr-TR" dirty="0"/>
              <a:t>tahmin edemeyeceği şekilde uzunluğun en az 4 karakter </a:t>
            </a:r>
            <a:r>
              <a:rPr lang="tr-TR" dirty="0" smtClean="0"/>
              <a:t>olmasına dikkat </a:t>
            </a:r>
            <a:r>
              <a:rPr lang="tr-TR" dirty="0"/>
              <a:t>ederek bir parola belirleyin.</a:t>
            </a:r>
          </a:p>
          <a:p>
            <a:pPr>
              <a:buFont typeface="Wingdings" panose="05000000000000000000" pitchFamily="2" charset="2"/>
              <a:buChar char="Ø"/>
            </a:pPr>
            <a:r>
              <a:rPr lang="tr-TR" dirty="0" smtClean="0"/>
              <a:t>Son </a:t>
            </a:r>
            <a:r>
              <a:rPr lang="tr-TR" dirty="0"/>
              <a:t>olarak “Ekle” düğmesine tıklayın. Hepsi bu kadar...</a:t>
            </a:r>
          </a:p>
          <a:p>
            <a:pPr>
              <a:buFont typeface="Wingdings" panose="05000000000000000000" pitchFamily="2" charset="2"/>
              <a:buChar char="Ø"/>
            </a:pPr>
            <a:r>
              <a:rPr lang="tr-TR" dirty="0" smtClean="0"/>
              <a:t>Gerektiğinde </a:t>
            </a:r>
            <a:r>
              <a:rPr lang="tr-TR" dirty="0"/>
              <a:t>programın alt kısmında yer alan kırmızı renkli yardım </a:t>
            </a:r>
            <a:r>
              <a:rPr lang="tr-TR" dirty="0" smtClean="0"/>
              <a:t>metnindeki yönlendirmelere </a:t>
            </a:r>
            <a:r>
              <a:rPr lang="tr-TR" dirty="0"/>
              <a:t>bakabilirsiniz</a:t>
            </a:r>
            <a:r>
              <a:rPr lang="tr-TR" dirty="0" smtClean="0"/>
              <a:t>.</a:t>
            </a:r>
          </a:p>
          <a:p>
            <a:r>
              <a:rPr lang="tr-TR" dirty="0"/>
              <a:t>Grafik kullanıcı ara yüzünde, kullanıcı ve gruplarla ilgili </a:t>
            </a:r>
            <a:r>
              <a:rPr lang="tr-TR" dirty="0" smtClean="0"/>
              <a:t>işlemleri gerçekleştirebilmek </a:t>
            </a:r>
            <a:r>
              <a:rPr lang="tr-TR" dirty="0"/>
              <a:t>için, bu ayarları yapmaya yetkili bir hesapla oturum </a:t>
            </a:r>
            <a:r>
              <a:rPr lang="tr-TR" dirty="0" smtClean="0"/>
              <a:t>açmanız gereklidir</a:t>
            </a:r>
            <a:endParaRPr lang="tr-TR" dirty="0"/>
          </a:p>
        </p:txBody>
      </p:sp>
    </p:spTree>
    <p:extLst>
      <p:ext uri="{BB962C8B-B14F-4D97-AF65-F5344CB8AC3E}">
        <p14:creationId xmlns:p14="http://schemas.microsoft.com/office/powerpoint/2010/main" val="153064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Kullanıcı Silme</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23</a:t>
            </a:fld>
            <a:endParaRPr lang="tr-TR"/>
          </a:p>
        </p:txBody>
      </p:sp>
      <p:sp>
        <p:nvSpPr>
          <p:cNvPr id="5" name="İçerik Yer Tutucusu 4"/>
          <p:cNvSpPr>
            <a:spLocks noGrp="1"/>
          </p:cNvSpPr>
          <p:nvPr>
            <p:ph idx="1"/>
          </p:nvPr>
        </p:nvSpPr>
        <p:spPr>
          <a:xfrm>
            <a:off x="1097279" y="923637"/>
            <a:ext cx="10375141" cy="5536148"/>
          </a:xfrm>
        </p:spPr>
        <p:txBody>
          <a:bodyPr>
            <a:normAutofit/>
          </a:bodyPr>
          <a:lstStyle/>
          <a:p>
            <a:r>
              <a:rPr lang="tr-TR" dirty="0"/>
              <a:t>Kullanıcı silme işlemi, hem </a:t>
            </a:r>
            <a:r>
              <a:rPr lang="tr-TR" b="1" dirty="0" err="1"/>
              <a:t>Konsole</a:t>
            </a:r>
            <a:r>
              <a:rPr lang="tr-TR" b="1" dirty="0"/>
              <a:t> </a:t>
            </a:r>
            <a:r>
              <a:rPr lang="tr-TR" dirty="0"/>
              <a:t>programından hem de grafik kullanıcı </a:t>
            </a:r>
            <a:r>
              <a:rPr lang="tr-TR" dirty="0" smtClean="0"/>
              <a:t>ara yüzünden </a:t>
            </a:r>
            <a:r>
              <a:rPr lang="tr-TR" dirty="0"/>
              <a:t>gerçekleştirilebilir</a:t>
            </a:r>
            <a:r>
              <a:rPr lang="tr-TR" dirty="0" smtClean="0"/>
              <a:t>.</a:t>
            </a:r>
          </a:p>
          <a:p>
            <a:r>
              <a:rPr lang="fi-FI" b="1" dirty="0"/>
              <a:t>userdel Komutu ile Kullanıcı Silme</a:t>
            </a:r>
          </a:p>
          <a:p>
            <a:r>
              <a:rPr lang="tr-TR" b="1" dirty="0" err="1"/>
              <a:t>userdel</a:t>
            </a:r>
            <a:r>
              <a:rPr lang="tr-TR" b="1" dirty="0"/>
              <a:t> </a:t>
            </a:r>
            <a:r>
              <a:rPr lang="tr-TR" dirty="0"/>
              <a:t>komutu, bir kullanıcı hesabını ve onunla ilgili dosyaları siler. </a:t>
            </a:r>
            <a:r>
              <a:rPr lang="tr-TR" dirty="0" smtClean="0"/>
              <a:t>–r  parametresi </a:t>
            </a:r>
            <a:r>
              <a:rPr lang="tr-TR" dirty="0"/>
              <a:t>kullanıldığında, kullanıcının ev dizinindeki dosyalar, ev dizininin kendisi </a:t>
            </a:r>
            <a:r>
              <a:rPr lang="tr-TR" dirty="0" smtClean="0"/>
              <a:t>ve kullanıcının </a:t>
            </a:r>
            <a:r>
              <a:rPr lang="tr-TR" dirty="0"/>
              <a:t>posta havuzu da silinir. Diğer dosya sistemlerinde bulunan dosyalar silinmez</a:t>
            </a:r>
            <a:r>
              <a:rPr lang="tr-TR" dirty="0" smtClean="0"/>
              <a:t>. </a:t>
            </a:r>
            <a:endParaRPr lang="tr-TR" dirty="0"/>
          </a:p>
          <a:p>
            <a:r>
              <a:rPr lang="tr-TR" dirty="0"/>
              <a:t>Bu nedenle bu dosyaları bulmak ve onları silmek sistem yöneticisinin görevidir. Kullanımı</a:t>
            </a:r>
            <a:r>
              <a:rPr lang="tr-TR" dirty="0" smtClean="0"/>
              <a:t>:</a:t>
            </a:r>
          </a:p>
          <a:p>
            <a:endParaRPr lang="tr-TR" dirty="0"/>
          </a:p>
          <a:p>
            <a:r>
              <a:rPr lang="tr-TR" b="1" dirty="0"/>
              <a:t>Grafik Ortamda Kullanıcı Silme</a:t>
            </a:r>
          </a:p>
          <a:p>
            <a:r>
              <a:rPr lang="tr-TR" dirty="0" err="1"/>
              <a:t>Pardus</a:t>
            </a:r>
            <a:r>
              <a:rPr lang="tr-TR" dirty="0"/>
              <a:t> grafik kullanıcı ara yüzünde kullanıcı silme işlemini gerçekleştirebilmek için</a:t>
            </a:r>
            <a:r>
              <a:rPr lang="tr-TR" dirty="0" smtClean="0"/>
              <a:t>, aşağıdaki </a:t>
            </a:r>
            <a:r>
              <a:rPr lang="tr-TR" dirty="0"/>
              <a:t>adımların takip edilmesi yeterlidir:</a:t>
            </a:r>
          </a:p>
          <a:p>
            <a:pPr>
              <a:buFont typeface="Wingdings" panose="05000000000000000000" pitchFamily="2" charset="2"/>
              <a:buChar char="Ø"/>
            </a:pPr>
            <a:r>
              <a:rPr lang="tr-TR" dirty="0" err="1" smtClean="0"/>
              <a:t>Pardus</a:t>
            </a:r>
            <a:r>
              <a:rPr lang="tr-TR" dirty="0" smtClean="0"/>
              <a:t> </a:t>
            </a:r>
            <a:r>
              <a:rPr lang="tr-TR" dirty="0"/>
              <a:t>ana menüsünden </a:t>
            </a:r>
            <a:r>
              <a:rPr lang="tr-TR" b="1" dirty="0"/>
              <a:t>TASMA </a:t>
            </a:r>
            <a:r>
              <a:rPr lang="tr-TR" dirty="0"/>
              <a:t>– (</a:t>
            </a:r>
            <a:r>
              <a:rPr lang="tr-TR" dirty="0" err="1"/>
              <a:t>Pardus</a:t>
            </a:r>
            <a:r>
              <a:rPr lang="tr-TR" dirty="0"/>
              <a:t> Yapılandırma Merkezi) </a:t>
            </a:r>
            <a:r>
              <a:rPr lang="tr-TR" dirty="0" smtClean="0"/>
              <a:t>programını çalıştırın</a:t>
            </a:r>
            <a:r>
              <a:rPr lang="tr-TR" dirty="0"/>
              <a:t>.</a:t>
            </a:r>
          </a:p>
          <a:p>
            <a:pPr>
              <a:buFont typeface="Wingdings" panose="05000000000000000000" pitchFamily="2" charset="2"/>
              <a:buChar char="Ø"/>
            </a:pPr>
            <a:r>
              <a:rPr lang="tr-TR" dirty="0" smtClean="0"/>
              <a:t>“</a:t>
            </a:r>
            <a:r>
              <a:rPr lang="tr-TR" b="1" dirty="0"/>
              <a:t>Sistem </a:t>
            </a:r>
            <a:r>
              <a:rPr lang="tr-TR" b="1" dirty="0" err="1"/>
              <a:t>Seçenekleri</a:t>
            </a:r>
            <a:r>
              <a:rPr lang="tr-TR" dirty="0" err="1"/>
              <a:t>”ne</a:t>
            </a:r>
            <a:r>
              <a:rPr lang="tr-TR" dirty="0"/>
              <a:t> girilerek ve buradan </a:t>
            </a:r>
            <a:r>
              <a:rPr lang="tr-TR" b="1" dirty="0"/>
              <a:t>Kullanıcı Yöneticisi </a:t>
            </a:r>
            <a:r>
              <a:rPr lang="tr-TR" dirty="0" smtClean="0"/>
              <a:t>programını çalıştırın. Hesabı seçerek Sil komutunu uygulayın.</a:t>
            </a:r>
            <a:endParaRPr lang="tr-TR" dirty="0"/>
          </a:p>
        </p:txBody>
      </p:sp>
      <p:sp>
        <p:nvSpPr>
          <p:cNvPr id="6" name="Dikdörtgen 5"/>
          <p:cNvSpPr/>
          <p:nvPr/>
        </p:nvSpPr>
        <p:spPr>
          <a:xfrm>
            <a:off x="1097279" y="3507045"/>
            <a:ext cx="4044697" cy="369332"/>
          </a:xfrm>
          <a:prstGeom prst="rect">
            <a:avLst/>
          </a:prstGeom>
        </p:spPr>
        <p:txBody>
          <a:bodyPr wrap="none">
            <a:spAutoFit/>
          </a:bodyPr>
          <a:lstStyle/>
          <a:p>
            <a:r>
              <a:rPr lang="tr-TR" dirty="0" err="1">
                <a:latin typeface="Courier New" panose="02070309020205020404" pitchFamily="49" charset="0"/>
              </a:rPr>
              <a:t>pardus</a:t>
            </a:r>
            <a:r>
              <a:rPr lang="tr-TR" dirty="0">
                <a:latin typeface="Courier New" panose="02070309020205020404" pitchFamily="49" charset="0"/>
              </a:rPr>
              <a:t> bil3 # </a:t>
            </a:r>
            <a:r>
              <a:rPr lang="tr-TR" b="1" dirty="0" err="1">
                <a:latin typeface="Courier New" panose="02070309020205020404" pitchFamily="49" charset="0"/>
              </a:rPr>
              <a:t>userdel</a:t>
            </a:r>
            <a:r>
              <a:rPr lang="tr-TR" b="1" dirty="0">
                <a:latin typeface="Courier New" panose="02070309020205020404" pitchFamily="49" charset="0"/>
              </a:rPr>
              <a:t> -r </a:t>
            </a:r>
            <a:r>
              <a:rPr lang="tr-TR" b="1" dirty="0" err="1">
                <a:latin typeface="Courier New" panose="02070309020205020404" pitchFamily="49" charset="0"/>
              </a:rPr>
              <a:t>lab</a:t>
            </a:r>
            <a:endParaRPr lang="tr-TR" dirty="0"/>
          </a:p>
        </p:txBody>
      </p:sp>
    </p:spTree>
    <p:extLst>
      <p:ext uri="{BB962C8B-B14F-4D97-AF65-F5344CB8AC3E}">
        <p14:creationId xmlns:p14="http://schemas.microsoft.com/office/powerpoint/2010/main" val="327724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Grup Oluşturma</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24</a:t>
            </a:fld>
            <a:endParaRPr lang="tr-TR"/>
          </a:p>
        </p:txBody>
      </p:sp>
      <p:sp>
        <p:nvSpPr>
          <p:cNvPr id="5" name="İçerik Yer Tutucusu 4"/>
          <p:cNvSpPr>
            <a:spLocks noGrp="1"/>
          </p:cNvSpPr>
          <p:nvPr>
            <p:ph idx="1"/>
          </p:nvPr>
        </p:nvSpPr>
        <p:spPr/>
        <p:txBody>
          <a:bodyPr/>
          <a:lstStyle/>
          <a:p>
            <a:r>
              <a:rPr lang="tr-TR" dirty="0"/>
              <a:t>Kullanıcıların haklarını grup bazında belirleyebilmek için sistem üzerinde </a:t>
            </a:r>
            <a:r>
              <a:rPr lang="tr-TR" dirty="0" smtClean="0"/>
              <a:t>gruplar oluşturularak</a:t>
            </a:r>
            <a:r>
              <a:rPr lang="tr-TR" dirty="0"/>
              <a:t>; kullanıcılar, gruplar bazında sınıflandırılabilir.</a:t>
            </a:r>
          </a:p>
          <a:p>
            <a:r>
              <a:rPr lang="tr-TR" b="1" dirty="0" err="1" smtClean="0"/>
              <a:t>groupadd</a:t>
            </a:r>
            <a:r>
              <a:rPr lang="tr-TR" b="1" dirty="0" smtClean="0"/>
              <a:t> </a:t>
            </a:r>
            <a:r>
              <a:rPr lang="tr-TR" b="1" dirty="0"/>
              <a:t>Komutu ile Grup Oluşturma</a:t>
            </a:r>
          </a:p>
          <a:p>
            <a:r>
              <a:rPr lang="tr-TR" b="1" dirty="0" err="1"/>
              <a:t>groupadd</a:t>
            </a:r>
            <a:r>
              <a:rPr lang="tr-TR" b="1" dirty="0"/>
              <a:t> </a:t>
            </a:r>
            <a:r>
              <a:rPr lang="tr-TR" dirty="0"/>
              <a:t>komutu, komut satırından tanımlanan bilgiler ve sistemdeki </a:t>
            </a:r>
            <a:r>
              <a:rPr lang="tr-TR" dirty="0" smtClean="0"/>
              <a:t>ön tanımlı </a:t>
            </a:r>
            <a:r>
              <a:rPr lang="tr-TR" dirty="0"/>
              <a:t>bilgiler eşliğinde yeni bir </a:t>
            </a:r>
            <a:r>
              <a:rPr lang="tr-TR" dirty="0" smtClean="0"/>
              <a:t> grup </a:t>
            </a:r>
            <a:r>
              <a:rPr lang="tr-TR" dirty="0"/>
              <a:t>oluşturur</a:t>
            </a:r>
            <a:r>
              <a:rPr lang="tr-TR" dirty="0" smtClean="0"/>
              <a:t>.</a:t>
            </a:r>
          </a:p>
          <a:p>
            <a:endParaRPr lang="tr-TR" dirty="0"/>
          </a:p>
          <a:p>
            <a:r>
              <a:rPr lang="tr-TR" dirty="0" smtClean="0"/>
              <a:t>Örnekteki </a:t>
            </a:r>
            <a:r>
              <a:rPr lang="tr-TR" dirty="0"/>
              <a:t>komut, grup numarası 1005 olan “</a:t>
            </a:r>
            <a:r>
              <a:rPr lang="tr-TR" dirty="0" err="1"/>
              <a:t>admins</a:t>
            </a:r>
            <a:r>
              <a:rPr lang="tr-TR" dirty="0"/>
              <a:t>” adlı bir grup oluşturur</a:t>
            </a:r>
            <a:r>
              <a:rPr lang="tr-TR" dirty="0" smtClean="0"/>
              <a:t>. Grup </a:t>
            </a:r>
            <a:r>
              <a:rPr lang="tr-TR" dirty="0"/>
              <a:t>numarası, grubu tanımlayan bir sayıdır. </a:t>
            </a:r>
            <a:r>
              <a:rPr lang="tr-TR" b="1" dirty="0"/>
              <a:t>-g </a:t>
            </a:r>
            <a:r>
              <a:rPr lang="tr-TR" dirty="0"/>
              <a:t>seçeneği girilmediği durumlarda </a:t>
            </a:r>
            <a:r>
              <a:rPr lang="tr-TR" dirty="0" smtClean="0"/>
              <a:t>sistem tarafından </a:t>
            </a:r>
            <a:r>
              <a:rPr lang="tr-TR" dirty="0"/>
              <a:t>otomatik olarak boş olan bir sonraki grup numarası verilir. </a:t>
            </a:r>
            <a:r>
              <a:rPr lang="tr-TR" b="1" dirty="0"/>
              <a:t>1-499 </a:t>
            </a:r>
            <a:r>
              <a:rPr lang="tr-TR" dirty="0" smtClean="0"/>
              <a:t>arasındaki numaralar</a:t>
            </a:r>
            <a:r>
              <a:rPr lang="tr-TR" dirty="0"/>
              <a:t>, sistem hesapları için ayrılmıştır.</a:t>
            </a:r>
          </a:p>
        </p:txBody>
      </p:sp>
      <p:sp>
        <p:nvSpPr>
          <p:cNvPr id="6" name="Dikdörtgen 5"/>
          <p:cNvSpPr/>
          <p:nvPr/>
        </p:nvSpPr>
        <p:spPr>
          <a:xfrm>
            <a:off x="1097280" y="2801274"/>
            <a:ext cx="5285421" cy="369332"/>
          </a:xfrm>
          <a:prstGeom prst="rect">
            <a:avLst/>
          </a:prstGeom>
        </p:spPr>
        <p:txBody>
          <a:bodyPr wrap="none">
            <a:spAutoFit/>
          </a:bodyPr>
          <a:lstStyle/>
          <a:p>
            <a:r>
              <a:rPr lang="nb-NO" dirty="0">
                <a:latin typeface="Courier New" panose="02070309020205020404" pitchFamily="49" charset="0"/>
              </a:rPr>
              <a:t>pardus bil3 # </a:t>
            </a:r>
            <a:r>
              <a:rPr lang="nb-NO" b="1" dirty="0">
                <a:latin typeface="Courier New" panose="02070309020205020404" pitchFamily="49" charset="0"/>
              </a:rPr>
              <a:t>groupadd -g 1005 admins</a:t>
            </a:r>
            <a:endParaRPr lang="tr-TR" dirty="0"/>
          </a:p>
        </p:txBody>
      </p:sp>
    </p:spTree>
    <p:extLst>
      <p:ext uri="{BB962C8B-B14F-4D97-AF65-F5344CB8AC3E}">
        <p14:creationId xmlns:p14="http://schemas.microsoft.com/office/powerpoint/2010/main" val="364554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a:t>Grafik Ortamda Grup Oluşturma</a:t>
            </a:r>
            <a:endParaRPr lang="tr-TR"/>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25</a:t>
            </a:fld>
            <a:endParaRPr lang="tr-TR"/>
          </a:p>
        </p:txBody>
      </p:sp>
      <p:sp>
        <p:nvSpPr>
          <p:cNvPr id="5" name="İçerik Yer Tutucusu 4"/>
          <p:cNvSpPr>
            <a:spLocks noGrp="1"/>
          </p:cNvSpPr>
          <p:nvPr>
            <p:ph idx="1"/>
          </p:nvPr>
        </p:nvSpPr>
        <p:spPr>
          <a:xfrm>
            <a:off x="593889" y="923637"/>
            <a:ext cx="5854046" cy="5347854"/>
          </a:xfrm>
        </p:spPr>
        <p:txBody>
          <a:bodyPr/>
          <a:lstStyle/>
          <a:p>
            <a:r>
              <a:rPr lang="tr-TR" dirty="0" err="1"/>
              <a:t>Pardus'ta</a:t>
            </a:r>
            <a:r>
              <a:rPr lang="tr-TR" dirty="0"/>
              <a:t> grafik kullanıcı ara yüzünü kullanarak grup oluşturmak için </a:t>
            </a:r>
            <a:r>
              <a:rPr lang="tr-TR" dirty="0" smtClean="0"/>
              <a:t>aşağıdaki adımları </a:t>
            </a:r>
            <a:r>
              <a:rPr lang="tr-TR" dirty="0"/>
              <a:t>takip ediniz:</a:t>
            </a:r>
          </a:p>
          <a:p>
            <a:pPr>
              <a:buFont typeface="Wingdings" panose="05000000000000000000" pitchFamily="2" charset="2"/>
              <a:buChar char="Ø"/>
            </a:pPr>
            <a:r>
              <a:rPr lang="tr-TR" dirty="0" err="1" smtClean="0"/>
              <a:t>Pardus</a:t>
            </a:r>
            <a:r>
              <a:rPr lang="tr-TR" dirty="0" smtClean="0"/>
              <a:t> </a:t>
            </a:r>
            <a:r>
              <a:rPr lang="tr-TR" dirty="0"/>
              <a:t>ana menüsünden TASMA – (</a:t>
            </a:r>
            <a:r>
              <a:rPr lang="tr-TR" dirty="0" err="1"/>
              <a:t>Pardus</a:t>
            </a:r>
            <a:r>
              <a:rPr lang="tr-TR" dirty="0"/>
              <a:t> Yapılandırma Merkezi) </a:t>
            </a:r>
            <a:r>
              <a:rPr lang="tr-TR" dirty="0" smtClean="0"/>
              <a:t>programını çalıştırın</a:t>
            </a:r>
            <a:r>
              <a:rPr lang="tr-TR" dirty="0"/>
              <a:t>.</a:t>
            </a:r>
          </a:p>
          <a:p>
            <a:pPr>
              <a:buFont typeface="Wingdings" panose="05000000000000000000" pitchFamily="2" charset="2"/>
              <a:buChar char="Ø"/>
            </a:pPr>
            <a:r>
              <a:rPr lang="tr-TR" dirty="0" smtClean="0"/>
              <a:t>Karşınıza </a:t>
            </a:r>
            <a:r>
              <a:rPr lang="tr-TR" dirty="0"/>
              <a:t>gelen pencerede “Sistem Seçenekleri” altındaki “Kullanıcı </a:t>
            </a:r>
            <a:r>
              <a:rPr lang="tr-TR" dirty="0" err="1" smtClean="0"/>
              <a:t>Yöneticisi”ni</a:t>
            </a:r>
            <a:r>
              <a:rPr lang="tr-TR" dirty="0" smtClean="0"/>
              <a:t> açın </a:t>
            </a:r>
            <a:r>
              <a:rPr lang="tr-TR" dirty="0"/>
              <a:t>ve “Gruplar” sekmesini seçin. </a:t>
            </a:r>
            <a:endParaRPr lang="tr-TR" dirty="0" smtClean="0"/>
          </a:p>
          <a:p>
            <a:pPr>
              <a:buFont typeface="Wingdings" panose="05000000000000000000" pitchFamily="2" charset="2"/>
              <a:buChar char="Ø"/>
            </a:pPr>
            <a:r>
              <a:rPr lang="tr-TR" dirty="0" smtClean="0"/>
              <a:t>Yeni </a:t>
            </a:r>
            <a:r>
              <a:rPr lang="tr-TR" dirty="0"/>
              <a:t>bir grup oluşturmak için “Ekle” düğmesine basın.</a:t>
            </a:r>
          </a:p>
          <a:p>
            <a:pPr>
              <a:buFont typeface="Wingdings" panose="05000000000000000000" pitchFamily="2" charset="2"/>
              <a:buChar char="Ø"/>
            </a:pPr>
            <a:r>
              <a:rPr lang="tr-TR" dirty="0" smtClean="0"/>
              <a:t>Açılan </a:t>
            </a:r>
            <a:r>
              <a:rPr lang="tr-TR" dirty="0"/>
              <a:t>pencerede “Grup </a:t>
            </a:r>
            <a:r>
              <a:rPr lang="tr-TR" dirty="0" err="1"/>
              <a:t>Adı”nı</a:t>
            </a:r>
            <a:r>
              <a:rPr lang="tr-TR" dirty="0"/>
              <a:t> girin ve Ekle düğmesini tıklayın. Yeni </a:t>
            </a:r>
            <a:r>
              <a:rPr lang="tr-TR" dirty="0" smtClean="0"/>
              <a:t>grup oluşturularak</a:t>
            </a:r>
            <a:r>
              <a:rPr lang="tr-TR" dirty="0"/>
              <a:t>, gruplar listesine eklenecektir. Grup numarasını el ile seçerken</a:t>
            </a:r>
            <a:r>
              <a:rPr lang="tr-TR" dirty="0" smtClean="0"/>
              <a:t>, verdiğiniz </a:t>
            </a:r>
            <a:r>
              <a:rPr lang="tr-TR" dirty="0"/>
              <a:t>sayının 500'den büyük olmasına dikkat edin.</a:t>
            </a:r>
          </a:p>
        </p:txBody>
      </p:sp>
      <p:pic>
        <p:nvPicPr>
          <p:cNvPr id="6" name="Resim 5"/>
          <p:cNvPicPr>
            <a:picLocks noChangeAspect="1"/>
          </p:cNvPicPr>
          <p:nvPr/>
        </p:nvPicPr>
        <p:blipFill rotWithShape="1">
          <a:blip r:embed="rId2"/>
          <a:srcRect b="37185"/>
          <a:stretch/>
        </p:blipFill>
        <p:spPr>
          <a:xfrm>
            <a:off x="6979588" y="923637"/>
            <a:ext cx="4949223" cy="2338037"/>
          </a:xfrm>
          <a:prstGeom prst="rect">
            <a:avLst/>
          </a:prstGeom>
        </p:spPr>
      </p:pic>
      <p:pic>
        <p:nvPicPr>
          <p:cNvPr id="7" name="Resim 6"/>
          <p:cNvPicPr>
            <a:picLocks noChangeAspect="1"/>
          </p:cNvPicPr>
          <p:nvPr/>
        </p:nvPicPr>
        <p:blipFill>
          <a:blip r:embed="rId3"/>
          <a:stretch>
            <a:fillRect/>
          </a:stretch>
        </p:blipFill>
        <p:spPr>
          <a:xfrm>
            <a:off x="7445909" y="3354037"/>
            <a:ext cx="4016580" cy="3007344"/>
          </a:xfrm>
          <a:prstGeom prst="rect">
            <a:avLst/>
          </a:prstGeom>
        </p:spPr>
      </p:pic>
    </p:spTree>
    <p:extLst>
      <p:ext uri="{BB962C8B-B14F-4D97-AF65-F5344CB8AC3E}">
        <p14:creationId xmlns:p14="http://schemas.microsoft.com/office/powerpoint/2010/main" val="27539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groupdel</a:t>
            </a:r>
            <a:r>
              <a:rPr lang="tr-TR" b="1" dirty="0"/>
              <a:t> </a:t>
            </a:r>
            <a:r>
              <a:rPr lang="tr-TR" b="1" dirty="0"/>
              <a:t>Komutu ile Grup Silme</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26</a:t>
            </a:fld>
            <a:endParaRPr lang="tr-TR"/>
          </a:p>
        </p:txBody>
      </p:sp>
      <p:sp>
        <p:nvSpPr>
          <p:cNvPr id="5" name="İçerik Yer Tutucusu 4"/>
          <p:cNvSpPr>
            <a:spLocks noGrp="1"/>
          </p:cNvSpPr>
          <p:nvPr>
            <p:ph idx="1"/>
          </p:nvPr>
        </p:nvSpPr>
        <p:spPr>
          <a:xfrm>
            <a:off x="1097280" y="923637"/>
            <a:ext cx="10058400" cy="1998672"/>
          </a:xfrm>
        </p:spPr>
        <p:txBody>
          <a:bodyPr/>
          <a:lstStyle/>
          <a:p>
            <a:r>
              <a:rPr lang="tr-TR" dirty="0" err="1"/>
              <a:t>groupdel</a:t>
            </a:r>
            <a:r>
              <a:rPr lang="tr-TR" dirty="0"/>
              <a:t> </a:t>
            </a:r>
            <a:r>
              <a:rPr lang="tr-TR" dirty="0"/>
              <a:t>komutu, sistem hesap dosyalar</a:t>
            </a:r>
            <a:r>
              <a:rPr lang="tr-TR" dirty="0"/>
              <a:t>ı</a:t>
            </a:r>
            <a:r>
              <a:rPr lang="tr-TR" dirty="0"/>
              <a:t>n</a:t>
            </a:r>
            <a:r>
              <a:rPr lang="tr-TR" dirty="0"/>
              <a:t>ı </a:t>
            </a:r>
            <a:r>
              <a:rPr lang="tr-TR" dirty="0"/>
              <a:t>düzenler ve grup olarak </a:t>
            </a:r>
            <a:r>
              <a:rPr lang="tr-TR" dirty="0" smtClean="0"/>
              <a:t>belirtilen gruba </a:t>
            </a:r>
            <a:r>
              <a:rPr lang="tr-TR" dirty="0"/>
              <a:t>ait bütün girdileri siler. Silinmek istenen grup, sistemde var olmal</a:t>
            </a:r>
            <a:r>
              <a:rPr lang="tr-TR" dirty="0"/>
              <a:t>ı</a:t>
            </a:r>
            <a:r>
              <a:rPr lang="tr-TR" dirty="0"/>
              <a:t>d</a:t>
            </a:r>
            <a:r>
              <a:rPr lang="tr-TR" dirty="0"/>
              <a:t>ı</a:t>
            </a:r>
            <a:r>
              <a:rPr lang="tr-TR" dirty="0"/>
              <a:t>r. </a:t>
            </a:r>
            <a:r>
              <a:rPr lang="tr-TR" dirty="0" smtClean="0"/>
              <a:t>Silme işleminden </a:t>
            </a:r>
            <a:r>
              <a:rPr lang="tr-TR" dirty="0"/>
              <a:t>sonra, silinen grup numaras</a:t>
            </a:r>
            <a:r>
              <a:rPr lang="tr-TR" dirty="0"/>
              <a:t>ı</a:t>
            </a:r>
            <a:r>
              <a:rPr lang="tr-TR" dirty="0"/>
              <a:t>na ait herhangi bir dosya kalmad</a:t>
            </a:r>
            <a:r>
              <a:rPr lang="tr-TR" dirty="0"/>
              <a:t>ığı</a:t>
            </a:r>
            <a:r>
              <a:rPr lang="tr-TR" dirty="0"/>
              <a:t>ndan </a:t>
            </a:r>
            <a:r>
              <a:rPr lang="tr-TR" dirty="0" smtClean="0"/>
              <a:t>emin olmak </a:t>
            </a:r>
            <a:r>
              <a:rPr lang="tr-TR" dirty="0"/>
              <a:t>için bütün dosya sistemlerini kontrol etmelisiniz</a:t>
            </a:r>
            <a:r>
              <a:rPr lang="tr-TR" dirty="0" smtClean="0"/>
              <a:t>.</a:t>
            </a:r>
          </a:p>
          <a:p>
            <a:endParaRPr lang="tr-TR" dirty="0"/>
          </a:p>
        </p:txBody>
      </p:sp>
      <p:sp>
        <p:nvSpPr>
          <p:cNvPr id="6" name="Dikdörtgen 5"/>
          <p:cNvSpPr/>
          <p:nvPr/>
        </p:nvSpPr>
        <p:spPr>
          <a:xfrm>
            <a:off x="1097280" y="2179105"/>
            <a:ext cx="4182555" cy="369332"/>
          </a:xfrm>
          <a:prstGeom prst="rect">
            <a:avLst/>
          </a:prstGeom>
        </p:spPr>
        <p:txBody>
          <a:bodyPr wrap="none">
            <a:spAutoFit/>
          </a:bodyPr>
          <a:lstStyle/>
          <a:p>
            <a:r>
              <a:rPr lang="tr-TR" dirty="0" err="1">
                <a:latin typeface="Courier New" panose="02070309020205020404" pitchFamily="49" charset="0"/>
              </a:rPr>
              <a:t>pardus</a:t>
            </a:r>
            <a:r>
              <a:rPr lang="tr-TR" dirty="0">
                <a:latin typeface="Courier New" panose="02070309020205020404" pitchFamily="49" charset="0"/>
              </a:rPr>
              <a:t> bil3 # </a:t>
            </a:r>
            <a:r>
              <a:rPr lang="tr-TR" b="1" dirty="0" err="1">
                <a:latin typeface="Courier New" panose="02070309020205020404" pitchFamily="49" charset="0"/>
              </a:rPr>
              <a:t>groupdel</a:t>
            </a:r>
            <a:r>
              <a:rPr lang="tr-TR" b="1" dirty="0">
                <a:latin typeface="Courier New" panose="02070309020205020404" pitchFamily="49" charset="0"/>
              </a:rPr>
              <a:t> </a:t>
            </a:r>
            <a:r>
              <a:rPr lang="tr-TR" b="1" dirty="0" err="1">
                <a:latin typeface="Courier New" panose="02070309020205020404" pitchFamily="49" charset="0"/>
              </a:rPr>
              <a:t>admins</a:t>
            </a:r>
            <a:endParaRPr lang="tr-TR" dirty="0"/>
          </a:p>
        </p:txBody>
      </p:sp>
      <p:pic>
        <p:nvPicPr>
          <p:cNvPr id="7" name="Resim 6"/>
          <p:cNvPicPr>
            <a:picLocks noChangeAspect="1"/>
          </p:cNvPicPr>
          <p:nvPr/>
        </p:nvPicPr>
        <p:blipFill>
          <a:blip r:embed="rId2"/>
          <a:stretch>
            <a:fillRect/>
          </a:stretch>
        </p:blipFill>
        <p:spPr>
          <a:xfrm>
            <a:off x="7255853" y="2824238"/>
            <a:ext cx="4601866" cy="3467653"/>
          </a:xfrm>
          <a:prstGeom prst="rect">
            <a:avLst/>
          </a:prstGeom>
        </p:spPr>
      </p:pic>
      <p:sp>
        <p:nvSpPr>
          <p:cNvPr id="8" name="Dikdörtgen 7"/>
          <p:cNvSpPr/>
          <p:nvPr/>
        </p:nvSpPr>
        <p:spPr>
          <a:xfrm>
            <a:off x="1163268" y="2824238"/>
            <a:ext cx="6096000" cy="2123658"/>
          </a:xfrm>
          <a:prstGeom prst="rect">
            <a:avLst/>
          </a:prstGeom>
        </p:spPr>
        <p:txBody>
          <a:bodyPr>
            <a:spAutoFit/>
          </a:bodyPr>
          <a:lstStyle/>
          <a:p>
            <a:r>
              <a:rPr lang="tr-TR" sz="2200" b="1" dirty="0" err="1">
                <a:solidFill>
                  <a:srgbClr val="002060"/>
                </a:solidFill>
                <a:latin typeface="Times New Roman" panose="02020603050405020304" pitchFamily="18" charset="0"/>
                <a:cs typeface="Times New Roman" panose="02020603050405020304" pitchFamily="18" charset="0"/>
              </a:rPr>
              <a:t>Pardus'ta</a:t>
            </a:r>
            <a:r>
              <a:rPr lang="tr-TR" sz="2200" b="1" dirty="0">
                <a:solidFill>
                  <a:srgbClr val="002060"/>
                </a:solidFill>
                <a:latin typeface="Times New Roman" panose="02020603050405020304" pitchFamily="18" charset="0"/>
                <a:cs typeface="Times New Roman" panose="02020603050405020304" pitchFamily="18" charset="0"/>
              </a:rPr>
              <a:t> Grafik Ortamdan Grup Silme İşlemi</a:t>
            </a:r>
            <a:r>
              <a:rPr lang="tr-TR" sz="2200" dirty="0">
                <a:solidFill>
                  <a:srgbClr val="002060"/>
                </a:solidFill>
                <a:latin typeface="Times New Roman" panose="02020603050405020304" pitchFamily="18" charset="0"/>
                <a:cs typeface="Times New Roman" panose="02020603050405020304" pitchFamily="18" charset="0"/>
              </a:rPr>
              <a:t>, yine </a:t>
            </a:r>
            <a:r>
              <a:rPr lang="tr-TR" sz="2200" dirty="0" err="1">
                <a:solidFill>
                  <a:srgbClr val="002060"/>
                </a:solidFill>
                <a:latin typeface="Times New Roman" panose="02020603050405020304" pitchFamily="18" charset="0"/>
                <a:cs typeface="Times New Roman" panose="02020603050405020304" pitchFamily="18" charset="0"/>
              </a:rPr>
              <a:t>TASMA'dan</a:t>
            </a:r>
            <a:r>
              <a:rPr lang="tr-TR" sz="2200" dirty="0">
                <a:solidFill>
                  <a:srgbClr val="002060"/>
                </a:solidFill>
                <a:latin typeface="Times New Roman" panose="02020603050405020304" pitchFamily="18" charset="0"/>
                <a:cs typeface="Times New Roman" panose="02020603050405020304" pitchFamily="18" charset="0"/>
              </a:rPr>
              <a:t> Kullanıcı </a:t>
            </a:r>
            <a:r>
              <a:rPr lang="tr-TR" sz="2200" dirty="0" err="1">
                <a:solidFill>
                  <a:srgbClr val="002060"/>
                </a:solidFill>
                <a:latin typeface="Times New Roman" panose="02020603050405020304" pitchFamily="18" charset="0"/>
                <a:cs typeface="Times New Roman" panose="02020603050405020304" pitchFamily="18" charset="0"/>
              </a:rPr>
              <a:t>Yöneticisi'ne</a:t>
            </a:r>
            <a:r>
              <a:rPr lang="tr-TR" sz="2200" dirty="0">
                <a:solidFill>
                  <a:srgbClr val="002060"/>
                </a:solidFill>
                <a:latin typeface="Times New Roman" panose="02020603050405020304" pitchFamily="18" charset="0"/>
                <a:cs typeface="Times New Roman" panose="02020603050405020304" pitchFamily="18" charset="0"/>
              </a:rPr>
              <a:t> gelinerek, silinecek grup seçildikten sonra “Sil” düğmesine basılarak gerçekleştirilir. Sisteme ait grupların silinmesi, sistemde hatalara neden olabileceğinden, grup silerken çok dikkatli olunmalıdır</a:t>
            </a:r>
            <a:endParaRPr lang="tr-TR"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25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Grup Yap</a:t>
            </a:r>
            <a:r>
              <a:rPr lang="tr-TR" b="1" dirty="0"/>
              <a:t>ı</a:t>
            </a:r>
            <a:r>
              <a:rPr lang="tr-TR" b="1" dirty="0"/>
              <a:t>land</a:t>
            </a:r>
            <a:r>
              <a:rPr lang="tr-TR" b="1" dirty="0"/>
              <a:t>ı</a:t>
            </a:r>
            <a:r>
              <a:rPr lang="tr-TR" b="1" dirty="0"/>
              <a:t>rma</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27</a:t>
            </a:fld>
            <a:endParaRPr lang="tr-TR"/>
          </a:p>
        </p:txBody>
      </p:sp>
      <p:sp>
        <p:nvSpPr>
          <p:cNvPr id="5" name="İçerik Yer Tutucusu 4"/>
          <p:cNvSpPr>
            <a:spLocks noGrp="1"/>
          </p:cNvSpPr>
          <p:nvPr>
            <p:ph idx="1"/>
          </p:nvPr>
        </p:nvSpPr>
        <p:spPr/>
        <p:txBody>
          <a:bodyPr/>
          <a:lstStyle/>
          <a:p>
            <a:r>
              <a:rPr lang="tr-TR" dirty="0"/>
              <a:t>Grup yapılandırma işlemi için komut satırından </a:t>
            </a:r>
            <a:r>
              <a:rPr lang="tr-TR" dirty="0" err="1"/>
              <a:t>groupmod</a:t>
            </a:r>
            <a:r>
              <a:rPr lang="tr-TR" dirty="0"/>
              <a:t> komutu kullanılır</a:t>
            </a:r>
            <a:r>
              <a:rPr lang="tr-TR" dirty="0" smtClean="0"/>
              <a:t>.</a:t>
            </a:r>
          </a:p>
          <a:p>
            <a:endParaRPr lang="tr-TR" dirty="0"/>
          </a:p>
          <a:p>
            <a:r>
              <a:rPr lang="tr-TR" dirty="0" smtClean="0"/>
              <a:t>Örnekteki </a:t>
            </a:r>
            <a:r>
              <a:rPr lang="tr-TR" dirty="0"/>
              <a:t>komut çal</a:t>
            </a:r>
            <a:r>
              <a:rPr lang="tr-TR" dirty="0"/>
              <a:t>ış</a:t>
            </a:r>
            <a:r>
              <a:rPr lang="tr-TR" dirty="0"/>
              <a:t>t</a:t>
            </a:r>
            <a:r>
              <a:rPr lang="tr-TR" dirty="0"/>
              <a:t>ığı</a:t>
            </a:r>
            <a:r>
              <a:rPr lang="tr-TR" dirty="0"/>
              <a:t>nda, “</a:t>
            </a:r>
            <a:r>
              <a:rPr lang="tr-TR" dirty="0" err="1"/>
              <a:t>admins</a:t>
            </a:r>
            <a:r>
              <a:rPr lang="tr-TR" dirty="0"/>
              <a:t>” grubunun ad</a:t>
            </a:r>
            <a:r>
              <a:rPr lang="tr-TR" dirty="0"/>
              <a:t>ı </a:t>
            </a:r>
            <a:r>
              <a:rPr lang="tr-TR" dirty="0"/>
              <a:t>“</a:t>
            </a:r>
            <a:r>
              <a:rPr lang="tr-TR" dirty="0" err="1"/>
              <a:t>yoneticiler</a:t>
            </a:r>
            <a:r>
              <a:rPr lang="tr-TR" dirty="0"/>
              <a:t>” </a:t>
            </a:r>
            <a:r>
              <a:rPr lang="tr-TR" dirty="0" smtClean="0"/>
              <a:t>grubu olarak </a:t>
            </a:r>
            <a:r>
              <a:rPr lang="tr-TR" dirty="0"/>
              <a:t>de</a:t>
            </a:r>
            <a:r>
              <a:rPr lang="tr-TR" dirty="0"/>
              <a:t>ğ</a:t>
            </a:r>
            <a:r>
              <a:rPr lang="tr-TR" dirty="0"/>
              <a:t>i</a:t>
            </a:r>
            <a:r>
              <a:rPr lang="tr-TR" dirty="0"/>
              <a:t>ş</a:t>
            </a:r>
            <a:r>
              <a:rPr lang="tr-TR" dirty="0"/>
              <a:t>tirilir</a:t>
            </a:r>
            <a:r>
              <a:rPr lang="tr-TR" dirty="0" smtClean="0"/>
              <a:t>.</a:t>
            </a:r>
          </a:p>
          <a:p>
            <a:r>
              <a:rPr lang="tr-TR" b="1" dirty="0"/>
              <a:t>Kullan</a:t>
            </a:r>
            <a:r>
              <a:rPr lang="tr-TR" b="1" dirty="0"/>
              <a:t>ı</a:t>
            </a:r>
            <a:r>
              <a:rPr lang="tr-TR" b="1" dirty="0"/>
              <a:t>c</a:t>
            </a:r>
            <a:r>
              <a:rPr lang="tr-TR" b="1" dirty="0"/>
              <a:t>ı </a:t>
            </a:r>
            <a:r>
              <a:rPr lang="tr-TR" b="1" dirty="0"/>
              <a:t>ve Grup Haklar</a:t>
            </a:r>
            <a:r>
              <a:rPr lang="tr-TR" b="1" dirty="0"/>
              <a:t>ı</a:t>
            </a:r>
            <a:endParaRPr lang="tr-TR" dirty="0"/>
          </a:p>
        </p:txBody>
      </p:sp>
      <p:sp>
        <p:nvSpPr>
          <p:cNvPr id="6" name="Dikdörtgen 5"/>
          <p:cNvSpPr/>
          <p:nvPr/>
        </p:nvSpPr>
        <p:spPr>
          <a:xfrm>
            <a:off x="1097280" y="1324169"/>
            <a:ext cx="7217790" cy="369332"/>
          </a:xfrm>
          <a:prstGeom prst="rect">
            <a:avLst/>
          </a:prstGeom>
        </p:spPr>
        <p:txBody>
          <a:bodyPr wrap="square">
            <a:spAutoFit/>
          </a:bodyPr>
          <a:lstStyle/>
          <a:p>
            <a:r>
              <a:rPr lang="tr-TR" dirty="0" err="1">
                <a:latin typeface="Courier New" panose="02070309020205020404" pitchFamily="49" charset="0"/>
              </a:rPr>
              <a:t>pardus</a:t>
            </a:r>
            <a:r>
              <a:rPr lang="tr-TR" dirty="0">
                <a:latin typeface="Courier New" panose="02070309020205020404" pitchFamily="49" charset="0"/>
              </a:rPr>
              <a:t> bil3 # </a:t>
            </a:r>
            <a:r>
              <a:rPr lang="tr-TR" b="1" dirty="0" err="1">
                <a:latin typeface="Courier New" panose="02070309020205020404" pitchFamily="49" charset="0"/>
              </a:rPr>
              <a:t>groupmod</a:t>
            </a:r>
            <a:r>
              <a:rPr lang="tr-TR" b="1" dirty="0">
                <a:latin typeface="Courier New" panose="02070309020205020404" pitchFamily="49" charset="0"/>
              </a:rPr>
              <a:t> -n </a:t>
            </a:r>
            <a:r>
              <a:rPr lang="tr-TR" b="1" dirty="0" err="1">
                <a:latin typeface="Courier New" panose="02070309020205020404" pitchFamily="49" charset="0"/>
              </a:rPr>
              <a:t>yoneticiler</a:t>
            </a:r>
            <a:r>
              <a:rPr lang="tr-TR" b="1" dirty="0">
                <a:latin typeface="Courier New" panose="02070309020205020404" pitchFamily="49" charset="0"/>
              </a:rPr>
              <a:t> </a:t>
            </a:r>
            <a:r>
              <a:rPr lang="tr-TR" b="1" dirty="0" err="1">
                <a:latin typeface="Courier New" panose="02070309020205020404" pitchFamily="49" charset="0"/>
              </a:rPr>
              <a:t>admins</a:t>
            </a:r>
            <a:endParaRPr lang="tr-TR" dirty="0"/>
          </a:p>
        </p:txBody>
      </p:sp>
      <p:sp>
        <p:nvSpPr>
          <p:cNvPr id="7" name="Dikdörtgen 6"/>
          <p:cNvSpPr/>
          <p:nvPr/>
        </p:nvSpPr>
        <p:spPr>
          <a:xfrm>
            <a:off x="1097280" y="2720401"/>
            <a:ext cx="4285425" cy="2554545"/>
          </a:xfrm>
          <a:prstGeom prst="rect">
            <a:avLst/>
          </a:prstGeom>
        </p:spPr>
        <p:txBody>
          <a:bodyPr wrap="square">
            <a:spAutoFit/>
          </a:bodyPr>
          <a:lstStyle/>
          <a:p>
            <a:r>
              <a:rPr lang="tr-TR" sz="2000" dirty="0">
                <a:solidFill>
                  <a:srgbClr val="002060"/>
                </a:solidFill>
                <a:latin typeface="Times New Roman" panose="02020603050405020304" pitchFamily="18" charset="0"/>
                <a:cs typeface="Times New Roman" panose="02020603050405020304" pitchFamily="18" charset="0"/>
              </a:rPr>
              <a:t>Linux, çok kullanıcılı bir işletim sistemidir. Kullanıcılar ile ilgili haklar ve </a:t>
            </a:r>
            <a:r>
              <a:rPr lang="tr-TR" sz="2000" dirty="0" smtClean="0">
                <a:solidFill>
                  <a:srgbClr val="002060"/>
                </a:solidFill>
                <a:latin typeface="Times New Roman" panose="02020603050405020304" pitchFamily="18" charset="0"/>
                <a:cs typeface="Times New Roman" panose="02020603050405020304" pitchFamily="18" charset="0"/>
              </a:rPr>
              <a:t>güvenlik seçenekleri </a:t>
            </a:r>
            <a:r>
              <a:rPr lang="tr-TR" sz="2000" dirty="0">
                <a:solidFill>
                  <a:srgbClr val="002060"/>
                </a:solidFill>
                <a:latin typeface="Times New Roman" panose="02020603050405020304" pitchFamily="18" charset="0"/>
                <a:cs typeface="Times New Roman" panose="02020603050405020304" pitchFamily="18" charset="0"/>
              </a:rPr>
              <a:t>bu işletim sisteminin en ayırıcı özelliklerinden birisidir. </a:t>
            </a:r>
            <a:endParaRPr lang="tr-TR" sz="2000" dirty="0" smtClean="0">
              <a:solidFill>
                <a:srgbClr val="002060"/>
              </a:solidFill>
              <a:latin typeface="Times New Roman" panose="02020603050405020304" pitchFamily="18" charset="0"/>
              <a:cs typeface="Times New Roman" panose="02020603050405020304" pitchFamily="18" charset="0"/>
            </a:endParaRPr>
          </a:p>
          <a:p>
            <a:r>
              <a:rPr lang="tr-TR" sz="2000" dirty="0" smtClean="0">
                <a:solidFill>
                  <a:srgbClr val="002060"/>
                </a:solidFill>
                <a:latin typeface="Times New Roman" panose="02020603050405020304" pitchFamily="18" charset="0"/>
                <a:cs typeface="Times New Roman" panose="02020603050405020304" pitchFamily="18" charset="0"/>
              </a:rPr>
              <a:t>Linux </a:t>
            </a:r>
            <a:r>
              <a:rPr lang="tr-TR" sz="2000" dirty="0">
                <a:solidFill>
                  <a:srgbClr val="002060"/>
                </a:solidFill>
                <a:latin typeface="Times New Roman" panose="02020603050405020304" pitchFamily="18" charset="0"/>
                <a:cs typeface="Times New Roman" panose="02020603050405020304" pitchFamily="18" charset="0"/>
              </a:rPr>
              <a:t>sistemlerde, </a:t>
            </a:r>
            <a:r>
              <a:rPr lang="tr-TR" sz="2000" dirty="0" smtClean="0">
                <a:solidFill>
                  <a:srgbClr val="002060"/>
                </a:solidFill>
                <a:latin typeface="Times New Roman" panose="02020603050405020304" pitchFamily="18" charset="0"/>
                <a:cs typeface="Times New Roman" panose="02020603050405020304" pitchFamily="18" charset="0"/>
              </a:rPr>
              <a:t>her dosya </a:t>
            </a:r>
            <a:r>
              <a:rPr lang="tr-TR" sz="2000" dirty="0">
                <a:solidFill>
                  <a:srgbClr val="002060"/>
                </a:solidFill>
                <a:latin typeface="Times New Roman" panose="02020603050405020304" pitchFamily="18" charset="0"/>
                <a:cs typeface="Times New Roman" panose="02020603050405020304" pitchFamily="18" charset="0"/>
              </a:rPr>
              <a:t>için sahiplik belirlenebilir; okuma, yazma ve çalıştırma izinleri ayarlanabilir.</a:t>
            </a:r>
          </a:p>
        </p:txBody>
      </p:sp>
      <p:pic>
        <p:nvPicPr>
          <p:cNvPr id="8" name="Resim 7"/>
          <p:cNvPicPr>
            <a:picLocks noChangeAspect="1"/>
          </p:cNvPicPr>
          <p:nvPr/>
        </p:nvPicPr>
        <p:blipFill>
          <a:blip r:embed="rId2"/>
          <a:stretch>
            <a:fillRect/>
          </a:stretch>
        </p:blipFill>
        <p:spPr>
          <a:xfrm>
            <a:off x="5422889" y="2478435"/>
            <a:ext cx="6172200" cy="3038475"/>
          </a:xfrm>
          <a:prstGeom prst="rect">
            <a:avLst/>
          </a:prstGeom>
        </p:spPr>
      </p:pic>
      <p:sp>
        <p:nvSpPr>
          <p:cNvPr id="9" name="Dikdörtgen 8"/>
          <p:cNvSpPr/>
          <p:nvPr/>
        </p:nvSpPr>
        <p:spPr>
          <a:xfrm>
            <a:off x="1097280" y="5609273"/>
            <a:ext cx="8037293" cy="430887"/>
          </a:xfrm>
          <a:prstGeom prst="rect">
            <a:avLst/>
          </a:prstGeom>
        </p:spPr>
        <p:txBody>
          <a:bodyPr wrap="square">
            <a:spAutoFit/>
          </a:bodyPr>
          <a:lstStyle/>
          <a:p>
            <a:r>
              <a:rPr lang="tr-TR" sz="2200" dirty="0">
                <a:solidFill>
                  <a:srgbClr val="002060"/>
                </a:solidFill>
                <a:latin typeface="Times New Roman" panose="02020603050405020304" pitchFamily="18" charset="0"/>
                <a:cs typeface="Times New Roman" panose="02020603050405020304" pitchFamily="18" charset="0"/>
              </a:rPr>
              <a:t>Dosya ve dizin erişim izni işlemlerinde </a:t>
            </a:r>
            <a:r>
              <a:rPr lang="tr-TR" sz="2200" b="1" dirty="0" err="1">
                <a:solidFill>
                  <a:srgbClr val="002060"/>
                </a:solidFill>
                <a:latin typeface="Times New Roman" panose="02020603050405020304" pitchFamily="18" charset="0"/>
                <a:cs typeface="Times New Roman" panose="02020603050405020304" pitchFamily="18" charset="0"/>
              </a:rPr>
              <a:t>root</a:t>
            </a:r>
            <a:r>
              <a:rPr lang="tr-TR" sz="2200" b="1" dirty="0">
                <a:solidFill>
                  <a:srgbClr val="002060"/>
                </a:solidFill>
                <a:latin typeface="Times New Roman" panose="02020603050405020304" pitchFamily="18" charset="0"/>
                <a:cs typeface="Times New Roman" panose="02020603050405020304" pitchFamily="18" charset="0"/>
              </a:rPr>
              <a:t> parolası </a:t>
            </a:r>
            <a:r>
              <a:rPr lang="tr-TR" sz="2200" dirty="0">
                <a:solidFill>
                  <a:srgbClr val="002060"/>
                </a:solidFill>
                <a:latin typeface="Times New Roman" panose="02020603050405020304" pitchFamily="18" charset="0"/>
                <a:cs typeface="Times New Roman" panose="02020603050405020304" pitchFamily="18" charset="0"/>
              </a:rPr>
              <a:t>gereklidir.</a:t>
            </a:r>
          </a:p>
        </p:txBody>
      </p:sp>
    </p:spTree>
    <p:extLst>
      <p:ext uri="{BB962C8B-B14F-4D97-AF65-F5344CB8AC3E}">
        <p14:creationId xmlns:p14="http://schemas.microsoft.com/office/powerpoint/2010/main" val="19880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Kullanıcı – Grup İşlemleri</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28</a:t>
            </a:fld>
            <a:endParaRPr lang="tr-TR"/>
          </a:p>
        </p:txBody>
      </p:sp>
      <p:pic>
        <p:nvPicPr>
          <p:cNvPr id="6" name="İçerik Yer Tutucusu 5"/>
          <p:cNvPicPr>
            <a:picLocks noGrp="1" noChangeAspect="1"/>
          </p:cNvPicPr>
          <p:nvPr>
            <p:ph idx="1"/>
          </p:nvPr>
        </p:nvPicPr>
        <p:blipFill>
          <a:blip r:embed="rId2"/>
          <a:stretch>
            <a:fillRect/>
          </a:stretch>
        </p:blipFill>
        <p:spPr>
          <a:xfrm>
            <a:off x="1677971" y="867141"/>
            <a:ext cx="8222487" cy="5048123"/>
          </a:xfrm>
          <a:prstGeom prst="rect">
            <a:avLst/>
          </a:prstGeom>
        </p:spPr>
      </p:pic>
    </p:spTree>
    <p:extLst>
      <p:ext uri="{BB962C8B-B14F-4D97-AF65-F5344CB8AC3E}">
        <p14:creationId xmlns:p14="http://schemas.microsoft.com/office/powerpoint/2010/main" val="97463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Kaynak</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29</a:t>
            </a:fld>
            <a:endParaRPr lang="tr-TR"/>
          </a:p>
        </p:txBody>
      </p:sp>
      <p:sp>
        <p:nvSpPr>
          <p:cNvPr id="5" name="İçerik Yer Tutucusu 4"/>
          <p:cNvSpPr>
            <a:spLocks noGrp="1"/>
          </p:cNvSpPr>
          <p:nvPr>
            <p:ph idx="1"/>
          </p:nvPr>
        </p:nvSpPr>
        <p:spPr/>
        <p:txBody>
          <a:bodyPr/>
          <a:lstStyle/>
          <a:p>
            <a:r>
              <a:rPr lang="tr-TR" dirty="0" smtClean="0"/>
              <a:t>1- MEB Bilişim Teknolojileri, Açık Kaynak İşletim Sistemi Kullanımı. (Ankara 2013)</a:t>
            </a:r>
          </a:p>
          <a:p>
            <a:r>
              <a:rPr lang="tr-TR" dirty="0" smtClean="0"/>
              <a:t>2- </a:t>
            </a:r>
            <a:r>
              <a:rPr lang="tr-TR" dirty="0">
                <a:hlinkClick r:id="rId2"/>
              </a:rPr>
              <a:t>https://www.pardus.org.tr/pardus-kurulum-kilavuzu</a:t>
            </a:r>
            <a:r>
              <a:rPr lang="tr-TR" dirty="0" smtClean="0">
                <a:hlinkClick r:id="rId2"/>
              </a:rPr>
              <a:t>/</a:t>
            </a:r>
            <a:r>
              <a:rPr lang="tr-TR" dirty="0" smtClean="0"/>
              <a:t> 16.01.2020 22:00</a:t>
            </a:r>
            <a:endParaRPr lang="tr-TR" dirty="0"/>
          </a:p>
        </p:txBody>
      </p:sp>
    </p:spTree>
    <p:extLst>
      <p:ext uri="{BB962C8B-B14F-4D97-AF65-F5344CB8AC3E}">
        <p14:creationId xmlns:p14="http://schemas.microsoft.com/office/powerpoint/2010/main" val="341559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Modem Ayarları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3</a:t>
            </a:fld>
            <a:endParaRPr lang="tr-TR"/>
          </a:p>
        </p:txBody>
      </p:sp>
      <p:sp>
        <p:nvSpPr>
          <p:cNvPr id="5" name="İçerik Yer Tutucusu 4"/>
          <p:cNvSpPr>
            <a:spLocks noGrp="1"/>
          </p:cNvSpPr>
          <p:nvPr>
            <p:ph idx="1"/>
          </p:nvPr>
        </p:nvSpPr>
        <p:spPr>
          <a:xfrm>
            <a:off x="1097280" y="923637"/>
            <a:ext cx="5680592" cy="5347854"/>
          </a:xfrm>
        </p:spPr>
        <p:txBody>
          <a:bodyPr/>
          <a:lstStyle/>
          <a:p>
            <a:r>
              <a:rPr lang="tr-TR" dirty="0" err="1">
                <a:solidFill>
                  <a:srgbClr val="002060"/>
                </a:solidFill>
              </a:rPr>
              <a:t>Pardus</a:t>
            </a:r>
            <a:r>
              <a:rPr lang="tr-TR" dirty="0">
                <a:solidFill>
                  <a:srgbClr val="002060"/>
                </a:solidFill>
              </a:rPr>
              <a:t> 2011 ile birlikte kablolu </a:t>
            </a:r>
            <a:r>
              <a:rPr lang="tr-TR" dirty="0" err="1">
                <a:solidFill>
                  <a:srgbClr val="002060"/>
                </a:solidFill>
              </a:rPr>
              <a:t>ethernet</a:t>
            </a:r>
            <a:r>
              <a:rPr lang="tr-TR" dirty="0">
                <a:solidFill>
                  <a:srgbClr val="002060"/>
                </a:solidFill>
              </a:rPr>
              <a:t> ağlarına bağlanma işlemi otomatik olarak yapılmaktadır. Yani, eğer İnternet'e bir </a:t>
            </a:r>
            <a:r>
              <a:rPr lang="tr-TR" dirty="0" err="1">
                <a:solidFill>
                  <a:srgbClr val="002060"/>
                </a:solidFill>
              </a:rPr>
              <a:t>ethernet</a:t>
            </a:r>
            <a:r>
              <a:rPr lang="tr-TR" dirty="0">
                <a:solidFill>
                  <a:srgbClr val="002060"/>
                </a:solidFill>
              </a:rPr>
              <a:t> kablosu aracılığıyla bağlanıyorsanız </a:t>
            </a:r>
            <a:r>
              <a:rPr lang="tr-TR" dirty="0" err="1">
                <a:solidFill>
                  <a:srgbClr val="002060"/>
                </a:solidFill>
              </a:rPr>
              <a:t>Pardus'u</a:t>
            </a:r>
            <a:r>
              <a:rPr lang="tr-TR" dirty="0">
                <a:solidFill>
                  <a:srgbClr val="002060"/>
                </a:solidFill>
              </a:rPr>
              <a:t> kuruduktan sonra İnternet bağlantınız muhtemelen otomatik olarak tanımlanarak kullanıma hazır hale gelecektir. </a:t>
            </a:r>
          </a:p>
          <a:p>
            <a:r>
              <a:rPr lang="tr-TR" dirty="0">
                <a:solidFill>
                  <a:srgbClr val="002060"/>
                </a:solidFill>
                <a:latin typeface="Wingdings" panose="05000000000000000000" pitchFamily="2" charset="2"/>
              </a:rPr>
              <a:t> </a:t>
            </a:r>
            <a:r>
              <a:rPr lang="tr-TR" b="1" dirty="0">
                <a:solidFill>
                  <a:srgbClr val="002060"/>
                </a:solidFill>
              </a:rPr>
              <a:t>Yeni bağlantı kurmak; </a:t>
            </a:r>
            <a:endParaRPr lang="tr-TR" dirty="0">
              <a:solidFill>
                <a:srgbClr val="002060"/>
              </a:solidFill>
            </a:endParaRPr>
          </a:p>
          <a:p>
            <a:pPr>
              <a:buFont typeface="Wingdings" panose="05000000000000000000" pitchFamily="2" charset="2"/>
              <a:buChar char="§"/>
            </a:pPr>
            <a:r>
              <a:rPr lang="tr-TR" dirty="0" smtClean="0">
                <a:solidFill>
                  <a:srgbClr val="002060"/>
                </a:solidFill>
              </a:rPr>
              <a:t>Sistem </a:t>
            </a:r>
            <a:r>
              <a:rPr lang="tr-TR" dirty="0" err="1">
                <a:solidFill>
                  <a:srgbClr val="002060"/>
                </a:solidFill>
              </a:rPr>
              <a:t>Ayarları'nı</a:t>
            </a:r>
            <a:r>
              <a:rPr lang="tr-TR" dirty="0">
                <a:solidFill>
                  <a:srgbClr val="002060"/>
                </a:solidFill>
              </a:rPr>
              <a:t> açın (bunun için (Alt+F2) tuşlarına birlikte bastıktan sonra açılan kutucuğa </a:t>
            </a:r>
            <a:r>
              <a:rPr lang="tr-TR" b="1" dirty="0">
                <a:solidFill>
                  <a:srgbClr val="002060"/>
                </a:solidFill>
              </a:rPr>
              <a:t>sistem ayarları </a:t>
            </a:r>
            <a:r>
              <a:rPr lang="tr-TR" dirty="0">
                <a:solidFill>
                  <a:srgbClr val="002060"/>
                </a:solidFill>
              </a:rPr>
              <a:t>yazarak açabilirsiniz). Sistem </a:t>
            </a:r>
            <a:r>
              <a:rPr lang="tr-TR" dirty="0" err="1">
                <a:solidFill>
                  <a:srgbClr val="002060"/>
                </a:solidFill>
              </a:rPr>
              <a:t>Ayarları'ndaki</a:t>
            </a:r>
            <a:r>
              <a:rPr lang="tr-TR" dirty="0">
                <a:solidFill>
                  <a:srgbClr val="002060"/>
                </a:solidFill>
              </a:rPr>
              <a:t> "</a:t>
            </a:r>
            <a:r>
              <a:rPr lang="tr-TR" b="1" dirty="0">
                <a:solidFill>
                  <a:srgbClr val="002060"/>
                </a:solidFill>
              </a:rPr>
              <a:t>Ağ Ayarları</a:t>
            </a:r>
            <a:r>
              <a:rPr lang="tr-TR" dirty="0">
                <a:solidFill>
                  <a:srgbClr val="002060"/>
                </a:solidFill>
              </a:rPr>
              <a:t>" seçeneğine tıklayın. Alttaki Ağ Ayarları penceresi karşınıza gelecektir. </a:t>
            </a:r>
            <a:endParaRPr lang="tr-TR" dirty="0" smtClean="0">
              <a:solidFill>
                <a:srgbClr val="002060"/>
              </a:solidFill>
            </a:endParaRPr>
          </a:p>
          <a:p>
            <a:pPr>
              <a:buFont typeface="Wingdings" panose="05000000000000000000" pitchFamily="2" charset="2"/>
              <a:buChar char="§"/>
            </a:pPr>
            <a:r>
              <a:rPr lang="tr-TR" dirty="0"/>
              <a:t>Burada </a:t>
            </a:r>
            <a:r>
              <a:rPr lang="tr-TR" b="1" dirty="0"/>
              <a:t>Ekle </a:t>
            </a:r>
            <a:r>
              <a:rPr lang="tr-TR" dirty="0"/>
              <a:t>seçeneğine tıklayın.</a:t>
            </a:r>
          </a:p>
          <a:p>
            <a:pPr>
              <a:buFont typeface="Wingdings" panose="05000000000000000000" pitchFamily="2" charset="2"/>
              <a:buChar char="§"/>
            </a:pPr>
            <a:endParaRPr lang="tr-TR" dirty="0">
              <a:solidFill>
                <a:srgbClr val="002060"/>
              </a:solidFill>
            </a:endParaRPr>
          </a:p>
        </p:txBody>
      </p:sp>
      <p:pic>
        <p:nvPicPr>
          <p:cNvPr id="6" name="Resim 5"/>
          <p:cNvPicPr>
            <a:picLocks noChangeAspect="1"/>
          </p:cNvPicPr>
          <p:nvPr/>
        </p:nvPicPr>
        <p:blipFill>
          <a:blip r:embed="rId2"/>
          <a:stretch>
            <a:fillRect/>
          </a:stretch>
        </p:blipFill>
        <p:spPr>
          <a:xfrm>
            <a:off x="7208533" y="1019568"/>
            <a:ext cx="4437583" cy="3608993"/>
          </a:xfrm>
          <a:prstGeom prst="rect">
            <a:avLst/>
          </a:prstGeom>
        </p:spPr>
      </p:pic>
    </p:spTree>
    <p:extLst>
      <p:ext uri="{BB962C8B-B14F-4D97-AF65-F5344CB8AC3E}">
        <p14:creationId xmlns:p14="http://schemas.microsoft.com/office/powerpoint/2010/main" val="99486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Modem Ayarları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4</a:t>
            </a:fld>
            <a:endParaRPr lang="tr-TR"/>
          </a:p>
        </p:txBody>
      </p:sp>
      <p:sp>
        <p:nvSpPr>
          <p:cNvPr id="5" name="İçerik Yer Tutucusu 4"/>
          <p:cNvSpPr>
            <a:spLocks noGrp="1"/>
          </p:cNvSpPr>
          <p:nvPr>
            <p:ph idx="1"/>
          </p:nvPr>
        </p:nvSpPr>
        <p:spPr>
          <a:xfrm>
            <a:off x="488841" y="933254"/>
            <a:ext cx="7099735" cy="5245874"/>
          </a:xfrm>
        </p:spPr>
        <p:txBody>
          <a:bodyPr>
            <a:noAutofit/>
          </a:bodyPr>
          <a:lstStyle/>
          <a:p>
            <a:r>
              <a:rPr lang="tr-TR" sz="2100" dirty="0" smtClean="0">
                <a:solidFill>
                  <a:srgbClr val="002060"/>
                </a:solidFill>
              </a:rPr>
              <a:t> </a:t>
            </a:r>
            <a:r>
              <a:rPr lang="tr-TR" sz="2100" dirty="0" smtClean="0">
                <a:solidFill>
                  <a:srgbClr val="002060"/>
                </a:solidFill>
                <a:latin typeface="Symbol" panose="05050102010706020507" pitchFamily="18" charset="2"/>
              </a:rPr>
              <a:t> </a:t>
            </a:r>
            <a:r>
              <a:rPr lang="tr-TR" sz="2100" dirty="0" smtClean="0">
                <a:solidFill>
                  <a:srgbClr val="002060"/>
                </a:solidFill>
              </a:rPr>
              <a:t>Yandaki </a:t>
            </a:r>
            <a:r>
              <a:rPr lang="tr-TR" sz="2100" dirty="0">
                <a:solidFill>
                  <a:srgbClr val="002060"/>
                </a:solidFill>
              </a:rPr>
              <a:t>ekranda herhangi bir </a:t>
            </a:r>
            <a:r>
              <a:rPr lang="tr-TR" sz="2100" i="1" dirty="0">
                <a:solidFill>
                  <a:srgbClr val="002060"/>
                </a:solidFill>
              </a:rPr>
              <a:t>bağlantı adı </a:t>
            </a:r>
            <a:r>
              <a:rPr lang="tr-TR" sz="2100" dirty="0">
                <a:solidFill>
                  <a:srgbClr val="002060"/>
                </a:solidFill>
              </a:rPr>
              <a:t>tanımladıktan sonra isterseniz başka hiçbir değişiklik yapmadan "Tamam" tuşuna basarak devam edebilirsiniz. Eğer tanımlamakta olduğunuz o ağa bundan sonra </a:t>
            </a:r>
            <a:r>
              <a:rPr lang="tr-TR" sz="2100" dirty="0" smtClean="0">
                <a:solidFill>
                  <a:srgbClr val="002060"/>
                </a:solidFill>
              </a:rPr>
              <a:t>bilgisayarı </a:t>
            </a:r>
            <a:r>
              <a:rPr lang="tr-TR" sz="2100" dirty="0">
                <a:solidFill>
                  <a:srgbClr val="002060"/>
                </a:solidFill>
              </a:rPr>
              <a:t>her açtığınızda otomatik olarak bağlanmak istiyorsanız </a:t>
            </a:r>
            <a:r>
              <a:rPr lang="tr-TR" sz="2100" b="1" dirty="0">
                <a:solidFill>
                  <a:srgbClr val="002060"/>
                </a:solidFill>
              </a:rPr>
              <a:t>Otomatik bağlan </a:t>
            </a:r>
            <a:r>
              <a:rPr lang="tr-TR" sz="2100" dirty="0">
                <a:solidFill>
                  <a:srgbClr val="002060"/>
                </a:solidFill>
              </a:rPr>
              <a:t>seçeneğini işaretleyiniz. </a:t>
            </a:r>
          </a:p>
          <a:p>
            <a:pPr marL="0" indent="0">
              <a:buNone/>
            </a:pPr>
            <a:r>
              <a:rPr lang="tr-TR" sz="2100" dirty="0">
                <a:solidFill>
                  <a:srgbClr val="002060"/>
                </a:solidFill>
              </a:rPr>
              <a:t> </a:t>
            </a:r>
            <a:r>
              <a:rPr lang="tr-TR" sz="2100" dirty="0" smtClean="0">
                <a:solidFill>
                  <a:srgbClr val="002060"/>
                </a:solidFill>
              </a:rPr>
              <a:t> </a:t>
            </a:r>
            <a:r>
              <a:rPr lang="tr-TR" sz="2100" dirty="0" smtClean="0">
                <a:solidFill>
                  <a:srgbClr val="002060"/>
                </a:solidFill>
                <a:latin typeface="Symbol" panose="05050102010706020507" pitchFamily="18" charset="2"/>
              </a:rPr>
              <a:t> </a:t>
            </a:r>
            <a:r>
              <a:rPr lang="tr-TR" sz="2100" dirty="0" smtClean="0">
                <a:solidFill>
                  <a:srgbClr val="002060"/>
                </a:solidFill>
              </a:rPr>
              <a:t>Eğer </a:t>
            </a:r>
            <a:r>
              <a:rPr lang="tr-TR" sz="2100" dirty="0">
                <a:solidFill>
                  <a:srgbClr val="002060"/>
                </a:solidFill>
              </a:rPr>
              <a:t>büyük bir yerel ağa bağlanıyorsanız IP adresini elle ayarlamak isteyebilirsiniz, bu ayarları da pencere üzerinden gerçekleştirebilirsiniz. </a:t>
            </a:r>
          </a:p>
          <a:p>
            <a:pPr marL="0" indent="0">
              <a:buNone/>
            </a:pPr>
            <a:r>
              <a:rPr lang="tr-TR" sz="2100" dirty="0">
                <a:solidFill>
                  <a:srgbClr val="002060"/>
                </a:solidFill>
              </a:rPr>
              <a:t> </a:t>
            </a:r>
            <a:r>
              <a:rPr lang="tr-TR" sz="2100" dirty="0" smtClean="0">
                <a:solidFill>
                  <a:srgbClr val="002060"/>
                </a:solidFill>
              </a:rPr>
              <a:t> </a:t>
            </a:r>
            <a:r>
              <a:rPr lang="tr-TR" sz="2100" dirty="0" smtClean="0">
                <a:solidFill>
                  <a:srgbClr val="002060"/>
                </a:solidFill>
                <a:latin typeface="Symbol" panose="05050102010706020507" pitchFamily="18" charset="2"/>
              </a:rPr>
              <a:t> </a:t>
            </a:r>
            <a:r>
              <a:rPr lang="tr-TR" sz="2100" dirty="0" smtClean="0">
                <a:solidFill>
                  <a:srgbClr val="002060"/>
                </a:solidFill>
              </a:rPr>
              <a:t>"</a:t>
            </a:r>
            <a:r>
              <a:rPr lang="tr-TR" sz="2100" dirty="0">
                <a:solidFill>
                  <a:srgbClr val="002060"/>
                </a:solidFill>
              </a:rPr>
              <a:t>Tamam" tuşuna basarak devam ediyor, ardından Sistem Ayarları ara yüzündeki "Tamam" düğmesine de tıklayarak kablolu ağ bağlantısını tanımlamış oluyorsunuz. Son bir işleminiz kaldı, tanımladığınız bu bağlantıyı aktif hale getiriniz. </a:t>
            </a:r>
          </a:p>
          <a:p>
            <a:r>
              <a:rPr lang="tr-TR" sz="2100" dirty="0" smtClean="0">
                <a:solidFill>
                  <a:srgbClr val="002060"/>
                </a:solidFill>
              </a:rPr>
              <a:t> </a:t>
            </a:r>
            <a:endParaRPr lang="tr-TR" sz="2100" dirty="0"/>
          </a:p>
        </p:txBody>
      </p:sp>
      <p:pic>
        <p:nvPicPr>
          <p:cNvPr id="6" name="Resim 5"/>
          <p:cNvPicPr>
            <a:picLocks noChangeAspect="1"/>
          </p:cNvPicPr>
          <p:nvPr/>
        </p:nvPicPr>
        <p:blipFill>
          <a:blip r:embed="rId2"/>
          <a:stretch>
            <a:fillRect/>
          </a:stretch>
        </p:blipFill>
        <p:spPr>
          <a:xfrm>
            <a:off x="7854143" y="1111931"/>
            <a:ext cx="3947682" cy="4201627"/>
          </a:xfrm>
          <a:prstGeom prst="rect">
            <a:avLst/>
          </a:prstGeom>
        </p:spPr>
      </p:pic>
    </p:spTree>
    <p:extLst>
      <p:ext uri="{BB962C8B-B14F-4D97-AF65-F5344CB8AC3E}">
        <p14:creationId xmlns:p14="http://schemas.microsoft.com/office/powerpoint/2010/main" val="16611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Modem Ayarları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5</a:t>
            </a:fld>
            <a:endParaRPr lang="tr-TR"/>
          </a:p>
        </p:txBody>
      </p:sp>
      <p:sp>
        <p:nvSpPr>
          <p:cNvPr id="5" name="İçerik Yer Tutucusu 4"/>
          <p:cNvSpPr>
            <a:spLocks noGrp="1"/>
          </p:cNvSpPr>
          <p:nvPr>
            <p:ph idx="1"/>
          </p:nvPr>
        </p:nvSpPr>
        <p:spPr>
          <a:xfrm>
            <a:off x="1097279" y="1376313"/>
            <a:ext cx="9630423" cy="1904215"/>
          </a:xfrm>
        </p:spPr>
        <p:txBody>
          <a:bodyPr>
            <a:noAutofit/>
          </a:bodyPr>
          <a:lstStyle/>
          <a:p>
            <a:r>
              <a:rPr lang="tr-TR" sz="2100" dirty="0" smtClean="0">
                <a:solidFill>
                  <a:srgbClr val="002060"/>
                </a:solidFill>
                <a:latin typeface="Symbol" panose="05050102010706020507" pitchFamily="18" charset="2"/>
              </a:rPr>
              <a:t> </a:t>
            </a:r>
            <a:r>
              <a:rPr lang="tr-TR" sz="2100" dirty="0" smtClean="0"/>
              <a:t>Sağ </a:t>
            </a:r>
            <a:r>
              <a:rPr lang="tr-TR" sz="2100" dirty="0"/>
              <a:t>tarafta bulunan listede, tanımladığınız bağlantının adına tıklayınız. Birkaç saniye sonra söz konusu ağa bağlanıldığına dair (sol üst kısımda görüldüğü gibi) bir bildirim alacaksınız. Kablolu bağlantınız kullanılmaya hazır. </a:t>
            </a:r>
          </a:p>
        </p:txBody>
      </p:sp>
      <p:pic>
        <p:nvPicPr>
          <p:cNvPr id="7" name="Resim 6"/>
          <p:cNvPicPr>
            <a:picLocks noChangeAspect="1"/>
          </p:cNvPicPr>
          <p:nvPr/>
        </p:nvPicPr>
        <p:blipFill>
          <a:blip r:embed="rId2"/>
          <a:stretch>
            <a:fillRect/>
          </a:stretch>
        </p:blipFill>
        <p:spPr>
          <a:xfrm>
            <a:off x="3072195" y="2521928"/>
            <a:ext cx="6400797" cy="3388678"/>
          </a:xfrm>
          <a:prstGeom prst="rect">
            <a:avLst/>
          </a:prstGeom>
        </p:spPr>
      </p:pic>
    </p:spTree>
    <p:extLst>
      <p:ext uri="{BB962C8B-B14F-4D97-AF65-F5344CB8AC3E}">
        <p14:creationId xmlns:p14="http://schemas.microsoft.com/office/powerpoint/2010/main" val="33840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Kablosuz Modem Bağlantısı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6</a:t>
            </a:fld>
            <a:endParaRPr lang="tr-TR"/>
          </a:p>
        </p:txBody>
      </p:sp>
      <p:sp>
        <p:nvSpPr>
          <p:cNvPr id="5" name="İçerik Yer Tutucusu 4"/>
          <p:cNvSpPr>
            <a:spLocks noGrp="1"/>
          </p:cNvSpPr>
          <p:nvPr>
            <p:ph idx="1"/>
          </p:nvPr>
        </p:nvSpPr>
        <p:spPr/>
        <p:txBody>
          <a:bodyPr>
            <a:normAutofit lnSpcReduction="10000"/>
          </a:bodyPr>
          <a:lstStyle/>
          <a:p>
            <a:r>
              <a:rPr lang="tr-TR" dirty="0" smtClean="0">
                <a:solidFill>
                  <a:srgbClr val="002060"/>
                </a:solidFill>
                <a:latin typeface="Wingdings" panose="05000000000000000000" pitchFamily="2" charset="2"/>
              </a:rPr>
              <a:t> </a:t>
            </a:r>
            <a:r>
              <a:rPr lang="tr-TR" dirty="0" err="1">
                <a:solidFill>
                  <a:srgbClr val="002060"/>
                </a:solidFill>
              </a:rPr>
              <a:t>Pardus'ta</a:t>
            </a:r>
            <a:r>
              <a:rPr lang="tr-TR" dirty="0">
                <a:solidFill>
                  <a:srgbClr val="002060"/>
                </a:solidFill>
              </a:rPr>
              <a:t> kablosuz ağ bağlantısı kurmak için Sistem </a:t>
            </a:r>
            <a:r>
              <a:rPr lang="tr-TR" dirty="0" err="1">
                <a:solidFill>
                  <a:srgbClr val="002060"/>
                </a:solidFill>
              </a:rPr>
              <a:t>Ayarları'nı</a:t>
            </a:r>
            <a:r>
              <a:rPr lang="tr-TR" dirty="0">
                <a:solidFill>
                  <a:srgbClr val="002060"/>
                </a:solidFill>
              </a:rPr>
              <a:t> açın (bunun için (Alt+F2) tuşlarına birlikte bastıktan sonra açılan kutucuğa sistem ayarları yazarak açabilirsiniz). Sistem Ayarlarındaki "Ağ Ayarları" seçeneğine tıklayın. </a:t>
            </a:r>
          </a:p>
          <a:p>
            <a:r>
              <a:rPr lang="tr-TR" dirty="0" smtClean="0">
                <a:solidFill>
                  <a:srgbClr val="002060"/>
                </a:solidFill>
                <a:latin typeface="Wingdings" panose="05000000000000000000" pitchFamily="2" charset="2"/>
              </a:rPr>
              <a:t> </a:t>
            </a:r>
            <a:r>
              <a:rPr lang="tr-TR" dirty="0">
                <a:solidFill>
                  <a:srgbClr val="002060"/>
                </a:solidFill>
              </a:rPr>
              <a:t>Ağ Ayarları menüsünde "kablosuz" sekmesini seçiyoruz ve sağ taraftaki "Ekle" tuşuna tıklıyoruz. Açılan yeni pencerede "Tara" tuşuna tıklayarak kablosuz bağlantıları arıyoruz. </a:t>
            </a:r>
          </a:p>
          <a:p>
            <a:r>
              <a:rPr lang="tr-TR" dirty="0" smtClean="0">
                <a:solidFill>
                  <a:srgbClr val="002060"/>
                </a:solidFill>
                <a:latin typeface="Wingdings" panose="05000000000000000000" pitchFamily="2" charset="2"/>
              </a:rPr>
              <a:t> </a:t>
            </a:r>
            <a:r>
              <a:rPr lang="tr-TR" dirty="0" err="1">
                <a:solidFill>
                  <a:srgbClr val="002060"/>
                </a:solidFill>
              </a:rPr>
              <a:t>Pardus</a:t>
            </a:r>
            <a:r>
              <a:rPr lang="tr-TR" dirty="0">
                <a:solidFill>
                  <a:srgbClr val="002060"/>
                </a:solidFill>
              </a:rPr>
              <a:t>, bulduğu kablosuz bağlantıları harita üzerinde gösteriyor. Güvendiğimiz ve uygun olan bir bağlantıyı seçiyoruz. </a:t>
            </a:r>
          </a:p>
          <a:p>
            <a:r>
              <a:rPr lang="tr-TR" dirty="0" smtClean="0">
                <a:solidFill>
                  <a:srgbClr val="002060"/>
                </a:solidFill>
                <a:latin typeface="Wingdings" panose="05000000000000000000" pitchFamily="2" charset="2"/>
              </a:rPr>
              <a:t> </a:t>
            </a:r>
            <a:r>
              <a:rPr lang="tr-TR" dirty="0">
                <a:solidFill>
                  <a:srgbClr val="002060"/>
                </a:solidFill>
              </a:rPr>
              <a:t>Bağlantıyı seçtikten sonra "Kablosuz Güvenliği" sekmesine gelerek güvenlik türünü seçiyoruz, bağlantı şifresini yazıyoruz ardından Tamam 'a basıp pencereyi kapatıyoruz. </a:t>
            </a:r>
          </a:p>
          <a:p>
            <a:r>
              <a:rPr lang="tr-TR" dirty="0" smtClean="0">
                <a:solidFill>
                  <a:srgbClr val="002060"/>
                </a:solidFill>
                <a:latin typeface="Wingdings" panose="05000000000000000000" pitchFamily="2" charset="2"/>
              </a:rPr>
              <a:t> </a:t>
            </a:r>
            <a:r>
              <a:rPr lang="tr-TR" dirty="0">
                <a:solidFill>
                  <a:srgbClr val="002060"/>
                </a:solidFill>
              </a:rPr>
              <a:t>Bir kablosuz bağlantı profili tanımladık. Tanımladığımız bu bağlantıyı aktif hale getirmek için aşağıdaki işlemi yapmamız gerekiyor. </a:t>
            </a:r>
            <a:endParaRPr lang="tr-TR" dirty="0" smtClean="0">
              <a:solidFill>
                <a:srgbClr val="002060"/>
              </a:solidFill>
            </a:endParaRPr>
          </a:p>
          <a:p>
            <a:r>
              <a:rPr lang="tr-TR" dirty="0" smtClean="0">
                <a:solidFill>
                  <a:srgbClr val="002060"/>
                </a:solidFill>
                <a:latin typeface="Wingdings" panose="05000000000000000000" pitchFamily="2" charset="2"/>
              </a:rPr>
              <a:t> </a:t>
            </a:r>
            <a:r>
              <a:rPr lang="tr-TR" dirty="0">
                <a:solidFill>
                  <a:srgbClr val="002060"/>
                </a:solidFill>
              </a:rPr>
              <a:t>Artık tanımladığımız bağlantıyı aktif hale getirerek kullanabiliriz. Bunun için masaüstünde sistem çekmecesinde ağ bağlantıları ile ilgili düğmeye tıklıyoruz. </a:t>
            </a:r>
          </a:p>
          <a:p>
            <a:r>
              <a:rPr lang="tr-TR" dirty="0" smtClean="0">
                <a:solidFill>
                  <a:srgbClr val="002060"/>
                </a:solidFill>
                <a:latin typeface="Wingdings" panose="05000000000000000000" pitchFamily="2" charset="2"/>
              </a:rPr>
              <a:t> </a:t>
            </a:r>
            <a:r>
              <a:rPr lang="tr-TR" dirty="0">
                <a:solidFill>
                  <a:srgbClr val="002060"/>
                </a:solidFill>
              </a:rPr>
              <a:t>Sağ tarafta bulunan listede, tanımladığımız bağlantının adına tıklıyoruz. Birkaç saniye sonra sol tarafta bağlantı adının altında, söz konusu ağa bağlanıldığına dair bir bildirim alacağız. Kablosuz bağlantımız kullanılmaya hazır. </a:t>
            </a:r>
          </a:p>
        </p:txBody>
      </p:sp>
    </p:spTree>
    <p:extLst>
      <p:ext uri="{BB962C8B-B14F-4D97-AF65-F5344CB8AC3E}">
        <p14:creationId xmlns:p14="http://schemas.microsoft.com/office/powerpoint/2010/main" val="318417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Kablosuz Modem Bağlantısı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7</a:t>
            </a:fld>
            <a:endParaRPr lang="tr-TR"/>
          </a:p>
        </p:txBody>
      </p:sp>
      <p:pic>
        <p:nvPicPr>
          <p:cNvPr id="7" name="İçerik Yer Tutucusu 6"/>
          <p:cNvPicPr>
            <a:picLocks noGrp="1" noChangeAspect="1"/>
          </p:cNvPicPr>
          <p:nvPr>
            <p:ph idx="1"/>
          </p:nvPr>
        </p:nvPicPr>
        <p:blipFill>
          <a:blip r:embed="rId2"/>
          <a:stretch>
            <a:fillRect/>
          </a:stretch>
        </p:blipFill>
        <p:spPr>
          <a:xfrm>
            <a:off x="861610" y="952749"/>
            <a:ext cx="4032001" cy="1689600"/>
          </a:xfrm>
          <a:prstGeom prst="rect">
            <a:avLst/>
          </a:prstGeom>
        </p:spPr>
      </p:pic>
      <p:pic>
        <p:nvPicPr>
          <p:cNvPr id="8" name="Resim 7"/>
          <p:cNvPicPr>
            <a:picLocks noChangeAspect="1"/>
          </p:cNvPicPr>
          <p:nvPr/>
        </p:nvPicPr>
        <p:blipFill>
          <a:blip r:embed="rId3"/>
          <a:stretch>
            <a:fillRect/>
          </a:stretch>
        </p:blipFill>
        <p:spPr>
          <a:xfrm>
            <a:off x="780634" y="2812969"/>
            <a:ext cx="5025335" cy="3476196"/>
          </a:xfrm>
          <a:prstGeom prst="rect">
            <a:avLst/>
          </a:prstGeom>
        </p:spPr>
      </p:pic>
      <p:pic>
        <p:nvPicPr>
          <p:cNvPr id="9" name="Resim 8"/>
          <p:cNvPicPr>
            <a:picLocks noChangeAspect="1"/>
          </p:cNvPicPr>
          <p:nvPr/>
        </p:nvPicPr>
        <p:blipFill>
          <a:blip r:embed="rId4"/>
          <a:stretch>
            <a:fillRect/>
          </a:stretch>
        </p:blipFill>
        <p:spPr>
          <a:xfrm>
            <a:off x="6754667" y="1001894"/>
            <a:ext cx="5200486" cy="1670948"/>
          </a:xfrm>
          <a:prstGeom prst="rect">
            <a:avLst/>
          </a:prstGeom>
        </p:spPr>
      </p:pic>
      <p:pic>
        <p:nvPicPr>
          <p:cNvPr id="17" name="Resim 16"/>
          <p:cNvPicPr>
            <a:picLocks noChangeAspect="1"/>
          </p:cNvPicPr>
          <p:nvPr/>
        </p:nvPicPr>
        <p:blipFill>
          <a:blip r:embed="rId5"/>
          <a:stretch>
            <a:fillRect/>
          </a:stretch>
        </p:blipFill>
        <p:spPr>
          <a:xfrm>
            <a:off x="6325386" y="3098091"/>
            <a:ext cx="5731658" cy="2905952"/>
          </a:xfrm>
          <a:prstGeom prst="rect">
            <a:avLst/>
          </a:prstGeom>
        </p:spPr>
      </p:pic>
      <p:sp>
        <p:nvSpPr>
          <p:cNvPr id="18" name="Metin kutusu 17"/>
          <p:cNvSpPr txBox="1"/>
          <p:nvPr/>
        </p:nvSpPr>
        <p:spPr>
          <a:xfrm>
            <a:off x="453300" y="952749"/>
            <a:ext cx="327334" cy="430887"/>
          </a:xfrm>
          <a:prstGeom prst="rect">
            <a:avLst/>
          </a:prstGeom>
          <a:noFill/>
        </p:spPr>
        <p:txBody>
          <a:bodyPr wrap="none" rtlCol="0">
            <a:spAutoFit/>
          </a:bodyPr>
          <a:lstStyle/>
          <a:p>
            <a:r>
              <a:rPr lang="tr-TR" sz="2200" b="1" dirty="0" smtClean="0">
                <a:solidFill>
                  <a:srgbClr val="FF0000"/>
                </a:solidFill>
                <a:latin typeface="Times New Roman" panose="02020603050405020304" pitchFamily="18" charset="0"/>
                <a:cs typeface="Times New Roman" panose="02020603050405020304" pitchFamily="18" charset="0"/>
              </a:rPr>
              <a:t>1</a:t>
            </a:r>
            <a:endParaRPr lang="tr-TR" sz="2200" b="1" dirty="0">
              <a:solidFill>
                <a:srgbClr val="FF0000"/>
              </a:solidFill>
              <a:latin typeface="Times New Roman" panose="02020603050405020304" pitchFamily="18" charset="0"/>
              <a:cs typeface="Times New Roman" panose="02020603050405020304" pitchFamily="18" charset="0"/>
            </a:endParaRPr>
          </a:p>
        </p:txBody>
      </p:sp>
      <p:sp>
        <p:nvSpPr>
          <p:cNvPr id="19" name="Metin kutusu 18"/>
          <p:cNvSpPr txBox="1"/>
          <p:nvPr/>
        </p:nvSpPr>
        <p:spPr>
          <a:xfrm>
            <a:off x="461784" y="2882647"/>
            <a:ext cx="327334" cy="430887"/>
          </a:xfrm>
          <a:prstGeom prst="rect">
            <a:avLst/>
          </a:prstGeom>
          <a:noFill/>
        </p:spPr>
        <p:txBody>
          <a:bodyPr wrap="none" rtlCol="0">
            <a:spAutoFit/>
          </a:bodyPr>
          <a:lstStyle/>
          <a:p>
            <a:r>
              <a:rPr lang="tr-TR" sz="2200" b="1" dirty="0" smtClean="0">
                <a:solidFill>
                  <a:srgbClr val="FF0000"/>
                </a:solidFill>
                <a:latin typeface="Times New Roman" panose="02020603050405020304" pitchFamily="18" charset="0"/>
                <a:cs typeface="Times New Roman" panose="02020603050405020304" pitchFamily="18" charset="0"/>
              </a:rPr>
              <a:t>2</a:t>
            </a:r>
            <a:endParaRPr lang="tr-TR" sz="2200" b="1" dirty="0">
              <a:solidFill>
                <a:srgbClr val="FF0000"/>
              </a:solidFill>
              <a:latin typeface="Times New Roman" panose="02020603050405020304" pitchFamily="18" charset="0"/>
              <a:cs typeface="Times New Roman" panose="02020603050405020304" pitchFamily="18" charset="0"/>
            </a:endParaRPr>
          </a:p>
        </p:txBody>
      </p:sp>
      <p:sp>
        <p:nvSpPr>
          <p:cNvPr id="20" name="Metin kutusu 19"/>
          <p:cNvSpPr txBox="1"/>
          <p:nvPr/>
        </p:nvSpPr>
        <p:spPr>
          <a:xfrm>
            <a:off x="6342449" y="1001894"/>
            <a:ext cx="327334" cy="430887"/>
          </a:xfrm>
          <a:prstGeom prst="rect">
            <a:avLst/>
          </a:prstGeom>
          <a:noFill/>
        </p:spPr>
        <p:txBody>
          <a:bodyPr wrap="none" rtlCol="0">
            <a:spAutoFit/>
          </a:bodyPr>
          <a:lstStyle/>
          <a:p>
            <a:r>
              <a:rPr lang="tr-TR" sz="2200" b="1" dirty="0" smtClean="0">
                <a:solidFill>
                  <a:srgbClr val="FF0000"/>
                </a:solidFill>
                <a:latin typeface="Times New Roman" panose="02020603050405020304" pitchFamily="18" charset="0"/>
                <a:cs typeface="Times New Roman" panose="02020603050405020304" pitchFamily="18" charset="0"/>
              </a:rPr>
              <a:t>3</a:t>
            </a:r>
            <a:endParaRPr lang="tr-TR" sz="2200" b="1" dirty="0">
              <a:solidFill>
                <a:srgbClr val="FF0000"/>
              </a:solidFill>
              <a:latin typeface="Times New Roman" panose="02020603050405020304" pitchFamily="18" charset="0"/>
              <a:cs typeface="Times New Roman" panose="02020603050405020304" pitchFamily="18" charset="0"/>
            </a:endParaRPr>
          </a:p>
        </p:txBody>
      </p:sp>
      <p:sp>
        <p:nvSpPr>
          <p:cNvPr id="21" name="Metin kutusu 20"/>
          <p:cNvSpPr txBox="1"/>
          <p:nvPr/>
        </p:nvSpPr>
        <p:spPr>
          <a:xfrm>
            <a:off x="6235683" y="2656140"/>
            <a:ext cx="327334" cy="430887"/>
          </a:xfrm>
          <a:prstGeom prst="rect">
            <a:avLst/>
          </a:prstGeom>
          <a:noFill/>
        </p:spPr>
        <p:txBody>
          <a:bodyPr wrap="none" rtlCol="0">
            <a:spAutoFit/>
          </a:bodyPr>
          <a:lstStyle/>
          <a:p>
            <a:r>
              <a:rPr lang="tr-TR" sz="2200" b="1" dirty="0" smtClean="0">
                <a:solidFill>
                  <a:srgbClr val="FF0000"/>
                </a:solidFill>
                <a:latin typeface="Times New Roman" panose="02020603050405020304" pitchFamily="18" charset="0"/>
                <a:cs typeface="Times New Roman" panose="02020603050405020304" pitchFamily="18" charset="0"/>
              </a:rPr>
              <a:t>4</a:t>
            </a:r>
            <a:endParaRPr lang="tr-TR"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83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Ağ Tarayıcısı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8</a:t>
            </a:fld>
            <a:endParaRPr lang="tr-TR"/>
          </a:p>
        </p:txBody>
      </p:sp>
      <p:sp>
        <p:nvSpPr>
          <p:cNvPr id="5" name="İçerik Yer Tutucusu 4"/>
          <p:cNvSpPr>
            <a:spLocks noGrp="1"/>
          </p:cNvSpPr>
          <p:nvPr>
            <p:ph idx="1"/>
          </p:nvPr>
        </p:nvSpPr>
        <p:spPr>
          <a:xfrm>
            <a:off x="754145" y="923638"/>
            <a:ext cx="10982226" cy="2227550"/>
          </a:xfrm>
        </p:spPr>
        <p:txBody>
          <a:bodyPr>
            <a:normAutofit/>
          </a:bodyPr>
          <a:lstStyle/>
          <a:p>
            <a:r>
              <a:rPr lang="tr-TR" dirty="0" err="1">
                <a:solidFill>
                  <a:srgbClr val="002060"/>
                </a:solidFill>
              </a:rPr>
              <a:t>Pardus</a:t>
            </a:r>
            <a:r>
              <a:rPr lang="tr-TR" dirty="0">
                <a:solidFill>
                  <a:srgbClr val="002060"/>
                </a:solidFill>
              </a:rPr>
              <a:t> ile birlikte </a:t>
            </a:r>
            <a:r>
              <a:rPr lang="tr-TR" dirty="0" err="1">
                <a:solidFill>
                  <a:srgbClr val="002060"/>
                </a:solidFill>
              </a:rPr>
              <a:t>Mozilla</a:t>
            </a:r>
            <a:r>
              <a:rPr lang="tr-TR" dirty="0">
                <a:solidFill>
                  <a:srgbClr val="002060"/>
                </a:solidFill>
              </a:rPr>
              <a:t> </a:t>
            </a:r>
            <a:r>
              <a:rPr lang="tr-TR" dirty="0" err="1">
                <a:solidFill>
                  <a:srgbClr val="002060"/>
                </a:solidFill>
              </a:rPr>
              <a:t>Firefox</a:t>
            </a:r>
            <a:r>
              <a:rPr lang="tr-TR" dirty="0">
                <a:solidFill>
                  <a:srgbClr val="002060"/>
                </a:solidFill>
              </a:rPr>
              <a:t> 4 sürümü kullanılmaktadır. </a:t>
            </a:r>
            <a:r>
              <a:rPr lang="tr-TR" dirty="0" err="1">
                <a:solidFill>
                  <a:srgbClr val="002060"/>
                </a:solidFill>
              </a:rPr>
              <a:t>Mozilla</a:t>
            </a:r>
            <a:r>
              <a:rPr lang="tr-TR" dirty="0">
                <a:solidFill>
                  <a:srgbClr val="002060"/>
                </a:solidFill>
              </a:rPr>
              <a:t> </a:t>
            </a:r>
            <a:r>
              <a:rPr lang="tr-TR" dirty="0" err="1">
                <a:solidFill>
                  <a:srgbClr val="002060"/>
                </a:solidFill>
              </a:rPr>
              <a:t>Firefox</a:t>
            </a:r>
            <a:r>
              <a:rPr lang="tr-TR" dirty="0">
                <a:solidFill>
                  <a:srgbClr val="002060"/>
                </a:solidFill>
              </a:rPr>
              <a:t> ya da kısaca </a:t>
            </a:r>
            <a:r>
              <a:rPr lang="tr-TR" dirty="0" err="1">
                <a:solidFill>
                  <a:srgbClr val="002060"/>
                </a:solidFill>
              </a:rPr>
              <a:t>Firefox</a:t>
            </a:r>
            <a:r>
              <a:rPr lang="tr-TR" dirty="0">
                <a:solidFill>
                  <a:srgbClr val="002060"/>
                </a:solidFill>
              </a:rPr>
              <a:t>, </a:t>
            </a:r>
            <a:r>
              <a:rPr lang="tr-TR" dirty="0" err="1">
                <a:solidFill>
                  <a:srgbClr val="002060"/>
                </a:solidFill>
              </a:rPr>
              <a:t>Mozilla</a:t>
            </a:r>
            <a:r>
              <a:rPr lang="tr-TR" dirty="0">
                <a:solidFill>
                  <a:srgbClr val="002060"/>
                </a:solidFill>
              </a:rPr>
              <a:t> Vakfı tarafından geliştirilen bir web tarayıcısıdır. </a:t>
            </a:r>
            <a:r>
              <a:rPr lang="tr-TR" dirty="0" err="1">
                <a:solidFill>
                  <a:srgbClr val="002060"/>
                </a:solidFill>
              </a:rPr>
              <a:t>Firefox</a:t>
            </a:r>
            <a:r>
              <a:rPr lang="tr-TR" dirty="0">
                <a:solidFill>
                  <a:srgbClr val="002060"/>
                </a:solidFill>
              </a:rPr>
              <a:t>, </a:t>
            </a:r>
            <a:r>
              <a:rPr lang="tr-TR" dirty="0" err="1">
                <a:solidFill>
                  <a:srgbClr val="002060"/>
                </a:solidFill>
              </a:rPr>
              <a:t>Mozilla'nın</a:t>
            </a:r>
            <a:r>
              <a:rPr lang="tr-TR" dirty="0">
                <a:solidFill>
                  <a:srgbClr val="002060"/>
                </a:solidFill>
              </a:rPr>
              <a:t> yeniden tasarlanmasıyla, </a:t>
            </a:r>
            <a:r>
              <a:rPr lang="tr-TR" dirty="0" err="1">
                <a:solidFill>
                  <a:srgbClr val="002060"/>
                </a:solidFill>
              </a:rPr>
              <a:t>Gecko</a:t>
            </a:r>
            <a:r>
              <a:rPr lang="tr-TR" dirty="0">
                <a:solidFill>
                  <a:srgbClr val="002060"/>
                </a:solidFill>
              </a:rPr>
              <a:t> tabanlı olarak, XUL kullanıcı ara yüz dili ile hazırlanmış olan açık kaynaklı bir yazılımdır. </a:t>
            </a:r>
          </a:p>
          <a:p>
            <a:r>
              <a:rPr lang="tr-TR" dirty="0" err="1">
                <a:solidFill>
                  <a:srgbClr val="002060"/>
                </a:solidFill>
              </a:rPr>
              <a:t>Mozilla</a:t>
            </a:r>
            <a:r>
              <a:rPr lang="tr-TR" dirty="0">
                <a:solidFill>
                  <a:srgbClr val="002060"/>
                </a:solidFill>
              </a:rPr>
              <a:t> </a:t>
            </a:r>
            <a:r>
              <a:rPr lang="tr-TR" dirty="0" err="1">
                <a:solidFill>
                  <a:srgbClr val="002060"/>
                </a:solidFill>
              </a:rPr>
              <a:t>Firefox</a:t>
            </a:r>
            <a:r>
              <a:rPr lang="tr-TR" dirty="0">
                <a:solidFill>
                  <a:srgbClr val="002060"/>
                </a:solidFill>
              </a:rPr>
              <a:t>, üç ayrı lisans modeliyle, bir başka deyişle MPL (</a:t>
            </a:r>
            <a:r>
              <a:rPr lang="tr-TR" dirty="0" err="1">
                <a:solidFill>
                  <a:srgbClr val="002060"/>
                </a:solidFill>
              </a:rPr>
              <a:t>Mozilla</a:t>
            </a:r>
            <a:r>
              <a:rPr lang="tr-TR" dirty="0">
                <a:solidFill>
                  <a:srgbClr val="002060"/>
                </a:solidFill>
              </a:rPr>
              <a:t> Kamu Lisansı), GPL (Genel Kamu Lisansı) ve LGPL (Kısıtlı Genel Kamu Lisansı) altında sunulmuştur. </a:t>
            </a:r>
            <a:r>
              <a:rPr lang="tr-TR" dirty="0" err="1">
                <a:solidFill>
                  <a:srgbClr val="002060"/>
                </a:solidFill>
              </a:rPr>
              <a:t>Mozilla</a:t>
            </a:r>
            <a:r>
              <a:rPr lang="tr-TR" dirty="0">
                <a:solidFill>
                  <a:srgbClr val="002060"/>
                </a:solidFill>
              </a:rPr>
              <a:t> </a:t>
            </a:r>
            <a:r>
              <a:rPr lang="tr-TR" dirty="0" err="1">
                <a:solidFill>
                  <a:srgbClr val="002060"/>
                </a:solidFill>
              </a:rPr>
              <a:t>Firefox</a:t>
            </a:r>
            <a:r>
              <a:rPr lang="tr-TR" dirty="0">
                <a:solidFill>
                  <a:srgbClr val="002060"/>
                </a:solidFill>
              </a:rPr>
              <a:t>, marka ve logo hakları saklı kalmak kaydıyla, tamamen özgür ve ücretsiz olarak dağıtılmaktadır. </a:t>
            </a:r>
            <a:r>
              <a:rPr lang="tr-TR" dirty="0" err="1">
                <a:solidFill>
                  <a:srgbClr val="002060"/>
                </a:solidFill>
              </a:rPr>
              <a:t>Firefox'un</a:t>
            </a:r>
            <a:r>
              <a:rPr lang="tr-TR" dirty="0">
                <a:solidFill>
                  <a:srgbClr val="002060"/>
                </a:solidFill>
              </a:rPr>
              <a:t> özelliklerinden bazıları şunlardır: </a:t>
            </a:r>
          </a:p>
          <a:p>
            <a:endParaRPr lang="tr-TR" dirty="0" smtClean="0">
              <a:solidFill>
                <a:srgbClr val="002060"/>
              </a:solidFill>
            </a:endParaRPr>
          </a:p>
          <a:p>
            <a:endParaRPr lang="tr-TR" dirty="0">
              <a:solidFill>
                <a:srgbClr val="002060"/>
              </a:solidFill>
            </a:endParaRPr>
          </a:p>
        </p:txBody>
      </p:sp>
      <p:sp>
        <p:nvSpPr>
          <p:cNvPr id="6" name="Dikdörtgen 5"/>
          <p:cNvSpPr/>
          <p:nvPr/>
        </p:nvSpPr>
        <p:spPr>
          <a:xfrm>
            <a:off x="653592" y="3151187"/>
            <a:ext cx="11538408" cy="3308598"/>
          </a:xfrm>
          <a:prstGeom prst="rect">
            <a:avLst/>
          </a:prstGeom>
        </p:spPr>
        <p:txBody>
          <a:bodyPr wrap="square" numCol="2">
            <a:spAutoFit/>
          </a:bodyPr>
          <a:lstStyle/>
          <a:p>
            <a:r>
              <a:rPr lang="tr-TR" sz="1900" dirty="0" smtClean="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Sekmeli tarama. Sekmeleri taşıma, sıralama, yumuşak kaydırma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Bütünleşik Google ve diğer arama motorları (yenileri eklenebilir)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Kolayca düzenlenebilen, etiketlenebilen yer imleri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Tam sayfa yakınlaştırma (resimler dâhil)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İndirme işlemine ara verebilme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Kişiselleştirilebilir araç çubukları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Zararlı, sahte kimlikli sitelere girdiğinde uyarı verebilme </a:t>
            </a:r>
          </a:p>
          <a:p>
            <a:endParaRPr lang="tr-TR" sz="1900" dirty="0" smtClean="0">
              <a:solidFill>
                <a:srgbClr val="002060"/>
              </a:solidFill>
              <a:latin typeface="Wingdings" panose="05000000000000000000" pitchFamily="2" charset="2"/>
            </a:endParaRPr>
          </a:p>
          <a:p>
            <a:r>
              <a:rPr lang="tr-TR" sz="1900" dirty="0" smtClean="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Kendiliğinden açılan pencereleri engelleme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Sayısız eklenti ve tema desteği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Oturum kurtarma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Eklenti yöneticisi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Çerez yönetimi </a:t>
            </a:r>
          </a:p>
          <a:p>
            <a:r>
              <a:rPr lang="tr-TR" sz="1900" dirty="0">
                <a:solidFill>
                  <a:srgbClr val="002060"/>
                </a:solidFill>
                <a:latin typeface="Wingdings" panose="05000000000000000000" pitchFamily="2" charset="2"/>
              </a:rPr>
              <a:t> </a:t>
            </a:r>
            <a:r>
              <a:rPr lang="tr-TR" sz="1900" dirty="0">
                <a:solidFill>
                  <a:srgbClr val="002060"/>
                </a:solidFill>
                <a:latin typeface="Times New Roman" panose="02020603050405020304" pitchFamily="18" charset="0"/>
              </a:rPr>
              <a:t>Yumuşak kaydırma </a:t>
            </a:r>
          </a:p>
        </p:txBody>
      </p:sp>
    </p:spTree>
    <p:extLst>
      <p:ext uri="{BB962C8B-B14F-4D97-AF65-F5344CB8AC3E}">
        <p14:creationId xmlns:p14="http://schemas.microsoft.com/office/powerpoint/2010/main" val="136508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Ağ Tarayıcısı </a:t>
            </a:r>
            <a:endParaRPr lang="tr-TR" dirty="0"/>
          </a:p>
        </p:txBody>
      </p:sp>
      <p:sp>
        <p:nvSpPr>
          <p:cNvPr id="3" name="Altbilgi Yer Tutucusu 2"/>
          <p:cNvSpPr>
            <a:spLocks noGrp="1"/>
          </p:cNvSpPr>
          <p:nvPr>
            <p:ph type="ftr" sz="quarter" idx="11"/>
          </p:nvPr>
        </p:nvSpPr>
        <p:spPr/>
        <p:txBody>
          <a:bodyPr/>
          <a:lstStyle/>
          <a:p>
            <a:r>
              <a:rPr lang="tr-TR" smtClean="0"/>
              <a:t>A.Ü. NMYO</a:t>
            </a:r>
            <a:endParaRPr lang="tr-TR"/>
          </a:p>
        </p:txBody>
      </p:sp>
      <p:sp>
        <p:nvSpPr>
          <p:cNvPr id="4" name="Slayt Numarası Yer Tutucusu 3"/>
          <p:cNvSpPr>
            <a:spLocks noGrp="1"/>
          </p:cNvSpPr>
          <p:nvPr>
            <p:ph type="sldNum" sz="quarter" idx="12"/>
          </p:nvPr>
        </p:nvSpPr>
        <p:spPr/>
        <p:txBody>
          <a:bodyPr/>
          <a:lstStyle/>
          <a:p>
            <a:fld id="{F18A82AE-DE54-4FE8-8268-FA61D0FE0A23}" type="slidenum">
              <a:rPr lang="tr-TR" smtClean="0"/>
              <a:pPr/>
              <a:t>9</a:t>
            </a:fld>
            <a:endParaRPr lang="tr-TR"/>
          </a:p>
        </p:txBody>
      </p:sp>
      <p:sp>
        <p:nvSpPr>
          <p:cNvPr id="5" name="İçerik Yer Tutucusu 4"/>
          <p:cNvSpPr>
            <a:spLocks noGrp="1"/>
          </p:cNvSpPr>
          <p:nvPr>
            <p:ph idx="1"/>
          </p:nvPr>
        </p:nvSpPr>
        <p:spPr/>
        <p:txBody>
          <a:bodyPr>
            <a:normAutofit/>
          </a:bodyPr>
          <a:lstStyle/>
          <a:p>
            <a:r>
              <a:rPr lang="tr-TR" dirty="0" err="1">
                <a:solidFill>
                  <a:srgbClr val="002060"/>
                </a:solidFill>
              </a:rPr>
              <a:t>Mozilla</a:t>
            </a:r>
            <a:r>
              <a:rPr lang="tr-TR" dirty="0">
                <a:solidFill>
                  <a:srgbClr val="002060"/>
                </a:solidFill>
              </a:rPr>
              <a:t> </a:t>
            </a:r>
            <a:r>
              <a:rPr lang="tr-TR" dirty="0" err="1">
                <a:solidFill>
                  <a:srgbClr val="002060"/>
                </a:solidFill>
              </a:rPr>
              <a:t>Firefox</a:t>
            </a:r>
            <a:r>
              <a:rPr lang="tr-TR" dirty="0">
                <a:solidFill>
                  <a:srgbClr val="002060"/>
                </a:solidFill>
              </a:rPr>
              <a:t> 'u daha etkin kullanmak için bazı ipuçları: </a:t>
            </a:r>
            <a:endParaRPr lang="tr-TR" dirty="0" smtClean="0">
              <a:solidFill>
                <a:srgbClr val="002060"/>
              </a:solidFill>
            </a:endParaRPr>
          </a:p>
          <a:p>
            <a:r>
              <a:rPr lang="tr-TR" dirty="0" smtClean="0">
                <a:solidFill>
                  <a:srgbClr val="002060"/>
                </a:solidFill>
                <a:latin typeface="Wingdings" panose="05000000000000000000" pitchFamily="2" charset="2"/>
              </a:rPr>
              <a:t> </a:t>
            </a:r>
            <a:r>
              <a:rPr lang="tr-TR" dirty="0">
                <a:solidFill>
                  <a:srgbClr val="002060"/>
                </a:solidFill>
              </a:rPr>
              <a:t>Bir bağlantıyı yeni sekmede açmak için farenin orta tekerleği ile bağlantıya tıklamanız yeterlidir. Boş bir sekme açmak için ise sekme çubuğunda boş bir yere çift tıklanır ya da klavyeden </a:t>
            </a:r>
            <a:r>
              <a:rPr lang="tr-TR" dirty="0" err="1">
                <a:solidFill>
                  <a:srgbClr val="002060"/>
                </a:solidFill>
              </a:rPr>
              <a:t>Ctrl</a:t>
            </a:r>
            <a:r>
              <a:rPr lang="tr-TR" dirty="0">
                <a:solidFill>
                  <a:srgbClr val="002060"/>
                </a:solidFill>
              </a:rPr>
              <a:t> + T bileşimi kullanılabilir. </a:t>
            </a:r>
          </a:p>
          <a:p>
            <a:r>
              <a:rPr lang="tr-TR" dirty="0" smtClean="0">
                <a:solidFill>
                  <a:srgbClr val="002060"/>
                </a:solidFill>
                <a:latin typeface="Wingdings" panose="05000000000000000000" pitchFamily="2" charset="2"/>
              </a:rPr>
              <a:t> </a:t>
            </a:r>
            <a:r>
              <a:rPr lang="tr-TR" dirty="0">
                <a:solidFill>
                  <a:srgbClr val="002060"/>
                </a:solidFill>
              </a:rPr>
              <a:t>Yanlışlıkla kapatılan bir sekmeyi geri açmak için; sekme çubuğunda bir yere sağ tıklanıp "Sekme kapatma işlemini geri al" seçeneğine tıklanır. </a:t>
            </a:r>
          </a:p>
          <a:p>
            <a:r>
              <a:rPr lang="tr-TR" dirty="0" smtClean="0">
                <a:solidFill>
                  <a:srgbClr val="002060"/>
                </a:solidFill>
                <a:latin typeface="Wingdings" panose="05000000000000000000" pitchFamily="2" charset="2"/>
              </a:rPr>
              <a:t> </a:t>
            </a:r>
            <a:r>
              <a:rPr lang="tr-TR" dirty="0">
                <a:solidFill>
                  <a:srgbClr val="002060"/>
                </a:solidFill>
              </a:rPr>
              <a:t>Sayfa içi arama yapmak için </a:t>
            </a:r>
            <a:r>
              <a:rPr lang="tr-TR" dirty="0" err="1">
                <a:solidFill>
                  <a:srgbClr val="002060"/>
                </a:solidFill>
              </a:rPr>
              <a:t>Ctrl</a:t>
            </a:r>
            <a:r>
              <a:rPr lang="tr-TR" dirty="0">
                <a:solidFill>
                  <a:srgbClr val="002060"/>
                </a:solidFill>
              </a:rPr>
              <a:t> + F tuş bileşimi kullanılır. Eğer </a:t>
            </a:r>
            <a:r>
              <a:rPr lang="tr-TR" dirty="0" err="1">
                <a:solidFill>
                  <a:srgbClr val="002060"/>
                </a:solidFill>
              </a:rPr>
              <a:t>Mozilla</a:t>
            </a:r>
            <a:r>
              <a:rPr lang="tr-TR" dirty="0">
                <a:solidFill>
                  <a:srgbClr val="002060"/>
                </a:solidFill>
              </a:rPr>
              <a:t> </a:t>
            </a:r>
            <a:r>
              <a:rPr lang="tr-TR" dirty="0" err="1">
                <a:solidFill>
                  <a:srgbClr val="002060"/>
                </a:solidFill>
              </a:rPr>
              <a:t>Firefox'da</a:t>
            </a:r>
            <a:r>
              <a:rPr lang="tr-TR" dirty="0">
                <a:solidFill>
                  <a:srgbClr val="002060"/>
                </a:solidFill>
              </a:rPr>
              <a:t> bir şeyler yazarken otomatik olarak arama çubuğunun açılarak kelimenin aranmasını isterseniz, </a:t>
            </a:r>
            <a:r>
              <a:rPr lang="tr-TR" i="1" dirty="0">
                <a:solidFill>
                  <a:srgbClr val="002060"/>
                </a:solidFill>
              </a:rPr>
              <a:t>Düzen &gt; Seçenekler &gt; Gelişmiş &gt; Genel </a:t>
            </a:r>
            <a:r>
              <a:rPr lang="tr-TR" dirty="0">
                <a:solidFill>
                  <a:srgbClr val="002060"/>
                </a:solidFill>
              </a:rPr>
              <a:t>yolunu izleyin ve orada bulunan "</a:t>
            </a:r>
            <a:r>
              <a:rPr lang="tr-TR" i="1" dirty="0">
                <a:solidFill>
                  <a:srgbClr val="002060"/>
                </a:solidFill>
              </a:rPr>
              <a:t>Ben yazmaya başlar başlamaz arama yap</a:t>
            </a:r>
            <a:r>
              <a:rPr lang="tr-TR" dirty="0">
                <a:solidFill>
                  <a:srgbClr val="002060"/>
                </a:solidFill>
              </a:rPr>
              <a:t>" seçeneğini işaretleyin. </a:t>
            </a:r>
          </a:p>
          <a:p>
            <a:r>
              <a:rPr lang="tr-TR" dirty="0" smtClean="0">
                <a:solidFill>
                  <a:srgbClr val="002060"/>
                </a:solidFill>
                <a:latin typeface="Wingdings" panose="05000000000000000000" pitchFamily="2" charset="2"/>
              </a:rPr>
              <a:t> </a:t>
            </a:r>
            <a:r>
              <a:rPr lang="tr-TR" dirty="0">
                <a:solidFill>
                  <a:srgbClr val="002060"/>
                </a:solidFill>
              </a:rPr>
              <a:t>Görüntülediğiniz bir sayfayı PDF, PS ya da SVG biçiminde dışa aktarmak için </a:t>
            </a:r>
            <a:r>
              <a:rPr lang="tr-TR" i="1" dirty="0">
                <a:solidFill>
                  <a:srgbClr val="002060"/>
                </a:solidFill>
              </a:rPr>
              <a:t>Dosya &gt; Yazdır </a:t>
            </a:r>
            <a:r>
              <a:rPr lang="tr-TR" dirty="0">
                <a:solidFill>
                  <a:srgbClr val="002060"/>
                </a:solidFill>
              </a:rPr>
              <a:t>yolunu izleyin. Orada </a:t>
            </a:r>
            <a:r>
              <a:rPr lang="tr-TR" i="1" dirty="0">
                <a:solidFill>
                  <a:srgbClr val="002060"/>
                </a:solidFill>
              </a:rPr>
              <a:t>Genel </a:t>
            </a:r>
            <a:r>
              <a:rPr lang="tr-TR" dirty="0">
                <a:solidFill>
                  <a:srgbClr val="002060"/>
                </a:solidFill>
              </a:rPr>
              <a:t>sekmesindeki </a:t>
            </a:r>
            <a:r>
              <a:rPr lang="tr-TR" i="1" dirty="0">
                <a:solidFill>
                  <a:srgbClr val="002060"/>
                </a:solidFill>
              </a:rPr>
              <a:t>Dosyaya Yazdır </a:t>
            </a:r>
            <a:r>
              <a:rPr lang="tr-TR" dirty="0">
                <a:solidFill>
                  <a:srgbClr val="002060"/>
                </a:solidFill>
              </a:rPr>
              <a:t>seçeneğini kullanın. </a:t>
            </a:r>
          </a:p>
          <a:p>
            <a:r>
              <a:rPr lang="tr-TR" dirty="0" smtClean="0">
                <a:solidFill>
                  <a:srgbClr val="002060"/>
                </a:solidFill>
                <a:latin typeface="Wingdings" panose="05000000000000000000" pitchFamily="2" charset="2"/>
              </a:rPr>
              <a:t> </a:t>
            </a:r>
            <a:r>
              <a:rPr lang="tr-TR" dirty="0">
                <a:solidFill>
                  <a:srgbClr val="002060"/>
                </a:solidFill>
              </a:rPr>
              <a:t>Görüntülediğiniz bir sayfayı yenilemek için, diğer tarayıcılarda olduğu gibi F5 tuşunu kullanabilirsiniz ancak bu, önbelleği tamamen yenilemez. Sayfayı önbellekle (</a:t>
            </a:r>
            <a:r>
              <a:rPr lang="tr-TR" dirty="0" err="1">
                <a:solidFill>
                  <a:srgbClr val="002060"/>
                </a:solidFill>
              </a:rPr>
              <a:t>cache</a:t>
            </a:r>
            <a:r>
              <a:rPr lang="tr-TR" dirty="0">
                <a:solidFill>
                  <a:srgbClr val="002060"/>
                </a:solidFill>
              </a:rPr>
              <a:t>) beraber yenilmek için </a:t>
            </a:r>
            <a:r>
              <a:rPr lang="tr-TR" dirty="0" err="1">
                <a:solidFill>
                  <a:srgbClr val="002060"/>
                </a:solidFill>
              </a:rPr>
              <a:t>Ctrl</a:t>
            </a:r>
            <a:r>
              <a:rPr lang="tr-TR" dirty="0">
                <a:solidFill>
                  <a:srgbClr val="002060"/>
                </a:solidFill>
              </a:rPr>
              <a:t> + F5 kullanılmalıdır. </a:t>
            </a:r>
          </a:p>
          <a:p>
            <a:endParaRPr lang="tr-TR" dirty="0">
              <a:solidFill>
                <a:srgbClr val="002060"/>
              </a:solidFill>
            </a:endParaRPr>
          </a:p>
        </p:txBody>
      </p:sp>
    </p:spTree>
    <p:extLst>
      <p:ext uri="{BB962C8B-B14F-4D97-AF65-F5344CB8AC3E}">
        <p14:creationId xmlns:p14="http://schemas.microsoft.com/office/powerpoint/2010/main" val="53867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myo">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myo" id="{EA982FA4-5945-4967-9238-2CC9BFD33964}" vid="{09C63E20-D516-4FC8-9458-F0B50C03589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nmyo</Template>
  <TotalTime>538</TotalTime>
  <Words>2997</Words>
  <Application>Microsoft Office PowerPoint</Application>
  <PresentationFormat>Geniş ekran</PresentationFormat>
  <Paragraphs>250</Paragraphs>
  <Slides>29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Calibri</vt:lpstr>
      <vt:lpstr>Courier New</vt:lpstr>
      <vt:lpstr>CourierNew</vt:lpstr>
      <vt:lpstr>CourierNew,Bold</vt:lpstr>
      <vt:lpstr>Symbol</vt:lpstr>
      <vt:lpstr>Times New Roman</vt:lpstr>
      <vt:lpstr>Wingdings</vt:lpstr>
      <vt:lpstr>nmyo</vt:lpstr>
      <vt:lpstr>İNTERNET BAĞLANTISI </vt:lpstr>
      <vt:lpstr>Modem Ayarları </vt:lpstr>
      <vt:lpstr>Modem Ayarları </vt:lpstr>
      <vt:lpstr>Modem Ayarları </vt:lpstr>
      <vt:lpstr>Modem Ayarları </vt:lpstr>
      <vt:lpstr>Kablosuz Modem Bağlantısı </vt:lpstr>
      <vt:lpstr>Kablosuz Modem Bağlantısı </vt:lpstr>
      <vt:lpstr>Ağ Tarayıcısı </vt:lpstr>
      <vt:lpstr>Ağ Tarayıcısı </vt:lpstr>
      <vt:lpstr>  Temel Kullanıcı Ve Grup İşlemleri </vt:lpstr>
      <vt:lpstr>Kullanıcılar</vt:lpstr>
      <vt:lpstr>Kullanıcı Hesapları Nerede Tutulur?</vt:lpstr>
      <vt:lpstr>Kullanıcı Hesapları Nerede Tutulur?</vt:lpstr>
      <vt:lpstr>PowerPoint Sunusu</vt:lpstr>
      <vt:lpstr>Grup Hesabı Nedir</vt:lpstr>
      <vt:lpstr>Kullanıcı Oluşturma</vt:lpstr>
      <vt:lpstr>PowerPoint Sunusu</vt:lpstr>
      <vt:lpstr>useradd Komutu ile Kullanıcı Ekleme</vt:lpstr>
      <vt:lpstr>PowerPoint Sunusu</vt:lpstr>
      <vt:lpstr>Grafik Ortamda Kullanıcı Oluşturma</vt:lpstr>
      <vt:lpstr>Grafik Ortamda Kullanıcı Oluşturma</vt:lpstr>
      <vt:lpstr>Grafik Ortamda Kullanıcı Oluşturma</vt:lpstr>
      <vt:lpstr>Kullanıcı Silme</vt:lpstr>
      <vt:lpstr>Grup Oluşturma</vt:lpstr>
      <vt:lpstr>Grafik Ortamda Grup Oluşturma</vt:lpstr>
      <vt:lpstr>groupdel Komutu ile Grup Silme</vt:lpstr>
      <vt:lpstr>Grup Yapılandırma</vt:lpstr>
      <vt:lpstr>Kullanıcı – Grup İşlemleri</vt:lpstr>
      <vt:lpstr>Kaynak</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Açık Kaynak Kodlu İşletim Sistemi Yapısı</dc:title>
  <dc:creator>Salih</dc:creator>
  <cp:lastModifiedBy>Salih</cp:lastModifiedBy>
  <cp:revision>67</cp:revision>
  <dcterms:created xsi:type="dcterms:W3CDTF">2020-01-16T18:35:55Z</dcterms:created>
  <dcterms:modified xsi:type="dcterms:W3CDTF">2020-01-20T11:34:31Z</dcterms:modified>
</cp:coreProperties>
</file>