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80" r:id="rId2"/>
    <p:sldId id="257" r:id="rId3"/>
    <p:sldId id="262" r:id="rId4"/>
    <p:sldId id="282" r:id="rId5"/>
    <p:sldId id="281" r:id="rId6"/>
    <p:sldId id="283" r:id="rId7"/>
    <p:sldId id="284" r:id="rId8"/>
    <p:sldId id="285" r:id="rId9"/>
    <p:sldId id="28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66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68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66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0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3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36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15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70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316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76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9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6AADA-84F7-4760-A3B8-BE377875D011}" type="datetimeFigureOut">
              <a:rPr lang="tr-TR" smtClean="0"/>
              <a:t>12.05.2020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5177FEA-8792-4788-9F10-1C69117C8C0A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64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D0712110-0BC1-4B31-B3BB-63B44222E8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4466B5F3-C053-4580-B04A-1EF9498882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616" y="962902"/>
            <a:ext cx="4176384" cy="2380828"/>
          </a:xfrm>
        </p:spPr>
        <p:txBody>
          <a:bodyPr>
            <a:normAutofit/>
          </a:bodyPr>
          <a:lstStyle/>
          <a:p>
            <a:r>
              <a:rPr lang="hu-HU" sz="3700">
                <a:latin typeface="Segoe Script" panose="030B0504020000000003" pitchFamily="66" charset="0"/>
              </a:rPr>
              <a:t>A magyar reneszánsz</a:t>
            </a:r>
            <a:endParaRPr lang="tr-TR" sz="3700">
              <a:latin typeface="Segoe Script" panose="030B0504020000000003" pitchFamily="66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FA6123F2-4B61-414F-A7E5-5B7828EACA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25CED634-E2D0-4AB7-96DD-816C9B52C5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FCDDCDFB-696D-4FDF-9B58-24F71B7C37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848AF04-6A7D-47D8-A904-861A63DAF9B4}"/>
              </a:ext>
            </a:extLst>
          </p:cNvPr>
          <p:cNvSpPr/>
          <p:nvPr/>
        </p:nvSpPr>
        <p:spPr>
          <a:xfrm>
            <a:off x="0" y="6604616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wikipedia.org</a:t>
            </a:r>
          </a:p>
        </p:txBody>
      </p:sp>
      <p:pic>
        <p:nvPicPr>
          <p:cNvPr id="1026" name="Picture 2" descr="https://upload.wikimedia.org/wikipedia/commons/4/48/Andrea_Mantegna_-_King_Matthias_Corvinus_of_Hung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11" y="354871"/>
            <a:ext cx="4148068" cy="529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CDDE5CDF-1512-4CDA-B956-23D223F8DE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B029D7D8-5A6B-4C76-94C8-15798C6C5A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A5C9319C-E20D-4884-952F-60B6A58C3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="" xmlns:a16="http://schemas.microsoft.com/office/drawing/2014/main" id="{62C9703D-C8F9-44AD-A7C0-C2F3871F8C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CCFA8B4-79E6-48FB-A773-4B77FDAD464D}"/>
              </a:ext>
            </a:extLst>
          </p:cNvPr>
          <p:cNvSpPr/>
          <p:nvPr/>
        </p:nvSpPr>
        <p:spPr>
          <a:xfrm>
            <a:off x="1499429" y="2418364"/>
            <a:ext cx="3621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Bakócz-kápolna (Esztergom)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95679FF-74B5-41E4-8C36-B0155724FF01}"/>
              </a:ext>
            </a:extLst>
          </p:cNvPr>
          <p:cNvSpPr/>
          <p:nvPr/>
        </p:nvSpPr>
        <p:spPr>
          <a:xfrm>
            <a:off x="0" y="6604616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wikipedia.org</a:t>
            </a:r>
          </a:p>
        </p:txBody>
      </p:sp>
      <p:pic>
        <p:nvPicPr>
          <p:cNvPr id="2050" name="Picture 2" descr="https://upload.wikimedia.org/wikipedia/commons/thumb/6/69/EsztergomFotoThalerTamas30.jpg/800px-EsztergomFotoThalerTamas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64" y="358753"/>
            <a:ext cx="4005636" cy="544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8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C630F413-44CE-4746-9821-9E0107978E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2D671B1-B099-4F9C-B9CC-9D22B4DAF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552FBEF-FA69-427B-8245-0A518E0513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898488B7-DBD3-40E7-B54B-4DA6C5693E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3503" r="5034" b="5813"/>
          <a:stretch/>
        </p:blipFill>
        <p:spPr>
          <a:xfrm>
            <a:off x="2138290" y="900332"/>
            <a:ext cx="3742006" cy="49940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61B37E-D049-4F87-A953-AF3735D27B02}"/>
              </a:ext>
            </a:extLst>
          </p:cNvPr>
          <p:cNvSpPr/>
          <p:nvPr/>
        </p:nvSpPr>
        <p:spPr>
          <a:xfrm>
            <a:off x="7304547" y="2460776"/>
            <a:ext cx="4887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Báthory András: Madonna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2348460-22DC-426E-8EC0-26C8D32DB4D2}"/>
              </a:ext>
            </a:extLst>
          </p:cNvPr>
          <p:cNvSpPr/>
          <p:nvPr/>
        </p:nvSpPr>
        <p:spPr>
          <a:xfrm>
            <a:off x="0" y="6604616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302661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CDDE5CDF-1512-4CDA-B956-23D223F8DE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B029D7D8-5A6B-4C76-94C8-15798C6C5A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A5C9319C-E20D-4884-952F-60B6A58C3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="" xmlns:a16="http://schemas.microsoft.com/office/drawing/2014/main" id="{62C9703D-C8F9-44AD-A7C0-C2F3871F8C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Image result for VisegrÃ¡di palo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5638" y="244623"/>
            <a:ext cx="7300723" cy="48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A55D3AB-B3D2-4D0C-B28E-2B70BCB35F0D}"/>
              </a:ext>
            </a:extLst>
          </p:cNvPr>
          <p:cNvSpPr/>
          <p:nvPr/>
        </p:nvSpPr>
        <p:spPr>
          <a:xfrm>
            <a:off x="3208501" y="5267694"/>
            <a:ext cx="6537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Királyi P</a:t>
            </a:r>
            <a:r>
              <a:rPr lang="hu-HU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alota (Visegrád</a:t>
            </a:r>
            <a:r>
              <a:rPr lang="hu-H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52AE74B-6E2A-4B65-B6A2-A34CD1BB6D2F}"/>
              </a:ext>
            </a:extLst>
          </p:cNvPr>
          <p:cNvSpPr/>
          <p:nvPr/>
        </p:nvSpPr>
        <p:spPr>
          <a:xfrm>
            <a:off x="0" y="6604616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297974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mÃ¡tyÃ¡s kirÃ¡l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" r="-1" b="16293"/>
          <a:stretch/>
        </p:blipFill>
        <p:spPr bwMode="auto">
          <a:xfrm>
            <a:off x="-56268" y="10"/>
            <a:ext cx="609440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Beatrix kÃ©pmÃ¡sa a Regiomontanus kÃ³dex lapjÃ¡n, Ãssterreichische National Bibliothek, BÃ©c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r="6842"/>
          <a:stretch/>
        </p:blipFill>
        <p:spPr bwMode="auto">
          <a:xfrm>
            <a:off x="6096051" y="10"/>
            <a:ext cx="609440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DDCFE43D-D67B-409E-8B4A-797EB60E6B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87759" y="4411985"/>
            <a:ext cx="9616484" cy="1728068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245DA1AA-7B0E-4497-9FC1-9357D36B3C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48865" y="5507200"/>
            <a:ext cx="9288885" cy="0"/>
          </a:xfrm>
          <a:prstGeom prst="line">
            <a:avLst/>
          </a:prstGeom>
          <a:ln w="31750">
            <a:solidFill>
              <a:srgbClr val="C421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E83B53FB-6E78-4CD2-AAC1-F57A42EF7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785" y="4685032"/>
            <a:ext cx="8173328" cy="1350790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Hunyadi Mátyás </a:t>
            </a:r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&lt;3 BEATRIX</a:t>
            </a:r>
            <a:r>
              <a:rPr lang="hu-HU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hu-HU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u-HU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1458-1490</a:t>
            </a:r>
            <a:endParaRPr lang="tr-TR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56E5ABD-7422-410B-9548-2B3FEEA52F2A}"/>
              </a:ext>
            </a:extLst>
          </p:cNvPr>
          <p:cNvSpPr/>
          <p:nvPr/>
        </p:nvSpPr>
        <p:spPr>
          <a:xfrm>
            <a:off x="0" y="6604616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29328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8BC298DB-2D5C-40A1-9A78-6B4A12198A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35C2355B-7CE9-4192-9142-A41CA0A0C0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5200" y="967167"/>
            <a:ext cx="4151306" cy="2374516"/>
          </a:xfrm>
        </p:spPr>
        <p:txBody>
          <a:bodyPr>
            <a:normAutofit/>
          </a:bodyPr>
          <a:lstStyle/>
          <a:p>
            <a:r>
              <a:rPr lang="hu-HU" sz="3700">
                <a:latin typeface="Segoe Script" panose="030B0504020000000003" pitchFamily="66" charset="0"/>
              </a:rPr>
              <a:t>A magyar reneszánsz irodalom</a:t>
            </a:r>
            <a:endParaRPr lang="tr-TR" sz="3700">
              <a:latin typeface="Segoe Script" panose="030B0504020000000003" pitchFamily="66" charset="0"/>
            </a:endParaRPr>
          </a:p>
        </p:txBody>
      </p:sp>
      <p:pic>
        <p:nvPicPr>
          <p:cNvPr id="18434" name="Picture 2" descr="Image result for Janus pannonius vers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029" y="1033977"/>
            <a:ext cx="4960442" cy="42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06D05ED8-39E4-42F8-92CB-704C2BD0D2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45CE2E7C-6AA3-4710-825D-4CDDF788C7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3256C6C3-0EDC-4651-AB37-9F26CFAA6C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9050612-72FF-45E0-B3DC-7D4DB118212C}"/>
              </a:ext>
            </a:extLst>
          </p:cNvPr>
          <p:cNvSpPr/>
          <p:nvPr/>
        </p:nvSpPr>
        <p:spPr>
          <a:xfrm>
            <a:off x="0" y="6604616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38474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8BC298DB-2D5C-40A1-9A78-6B4A12198A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5C2355B-7CE9-4192-9142-A41CA0A0C0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5200" y="967167"/>
            <a:ext cx="4151306" cy="2374516"/>
          </a:xfrm>
        </p:spPr>
        <p:txBody>
          <a:bodyPr>
            <a:normAutofit/>
          </a:bodyPr>
          <a:lstStyle/>
          <a:p>
            <a:r>
              <a:rPr lang="hu-HU" sz="4100" dirty="0">
                <a:latin typeface="Calibri Light" panose="020F0302020204030204" pitchFamily="34" charset="0"/>
                <a:cs typeface="Calibri Light" panose="020F0302020204030204" pitchFamily="34" charset="0"/>
              </a:rPr>
              <a:t>Janus Pannonius</a:t>
            </a:r>
            <a:br>
              <a:rPr lang="hu-HU" sz="41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u-HU" sz="4100" dirty="0">
                <a:latin typeface="Calibri Light" panose="020F0302020204030204" pitchFamily="34" charset="0"/>
                <a:cs typeface="Calibri Light" panose="020F0302020204030204" pitchFamily="34" charset="0"/>
              </a:rPr>
              <a:t>1434−1472 </a:t>
            </a:r>
            <a:r>
              <a:rPr lang="hu-HU" sz="4100" dirty="0">
                <a:latin typeface="Candara" panose="020E0502030303020204" pitchFamily="34" charset="0"/>
              </a:rPr>
              <a:t/>
            </a:r>
            <a:br>
              <a:rPr lang="hu-HU" sz="4100" dirty="0">
                <a:latin typeface="Candara" panose="020E0502030303020204" pitchFamily="34" charset="0"/>
              </a:rPr>
            </a:br>
            <a:endParaRPr lang="tr-TR" sz="4100" dirty="0">
              <a:latin typeface="Candara" panose="020E0502030303020204" pitchFamily="34" charset="0"/>
            </a:endParaRPr>
          </a:p>
        </p:txBody>
      </p:sp>
      <p:pic>
        <p:nvPicPr>
          <p:cNvPr id="6" name="Picture 2" descr="Image result for Janus pannonius vers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029" y="1033977"/>
            <a:ext cx="4960442" cy="42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D05ED8-39E4-42F8-92CB-704C2BD0D2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5CE2E7C-6AA3-4710-825D-4CDDF788C7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256C6C3-0EDC-4651-AB37-9F26CFAA6C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3823D3E-7D71-46DE-AAE2-95EFDE91AE84}"/>
              </a:ext>
            </a:extLst>
          </p:cNvPr>
          <p:cNvSpPr/>
          <p:nvPr/>
        </p:nvSpPr>
        <p:spPr>
          <a:xfrm>
            <a:off x="0" y="6604616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5125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8BC298DB-2D5C-40A1-9A78-6B4A12198A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5C2355B-7CE9-4192-9142-A41CA0A0C0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4071" y="927576"/>
            <a:ext cx="5852159" cy="2374516"/>
          </a:xfrm>
        </p:spPr>
        <p:txBody>
          <a:bodyPr>
            <a:normAutofit/>
          </a:bodyPr>
          <a:lstStyle/>
          <a:p>
            <a:r>
              <a:rPr lang="hu-HU" sz="26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hu-HU" sz="26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Latin </a:t>
            </a:r>
            <a:r>
              <a:rPr lang="hu-HU" sz="26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nyelven írt</a:t>
            </a:r>
            <a:br>
              <a:rPr lang="hu-HU" sz="26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u-HU" sz="26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- Az első magyar </a:t>
            </a:r>
            <a:r>
              <a:rPr lang="hu-HU" sz="26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költőegyéniség</a:t>
            </a:r>
            <a:r>
              <a:rPr lang="hu-HU" sz="26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hu-HU" sz="26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u-HU" sz="26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- Mátyás nagyon kedvelte</a:t>
            </a:r>
            <a:br>
              <a:rPr lang="hu-HU" sz="26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u-HU" sz="26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- Itáliában tanult</a:t>
            </a:r>
            <a:endParaRPr lang="tr-TR" sz="2600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Image result for Janus pannonius vers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029" y="1033977"/>
            <a:ext cx="4960442" cy="42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D05ED8-39E4-42F8-92CB-704C2BD0D2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5CE2E7C-6AA3-4710-825D-4CDDF788C7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256C6C3-0EDC-4651-AB37-9F26CFAA6C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E12070B-E31E-4A5F-B9C0-388E830A9CFC}"/>
              </a:ext>
            </a:extLst>
          </p:cNvPr>
          <p:cNvSpPr/>
          <p:nvPr/>
        </p:nvSpPr>
        <p:spPr>
          <a:xfrm>
            <a:off x="0" y="6604616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24931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8BC298DB-2D5C-40A1-9A78-6B4A12198A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5C2355B-7CE9-4192-9142-A41CA0A0C0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9647" y="680564"/>
            <a:ext cx="5130132" cy="3267208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Pannón</a:t>
            </a:r>
            <a:r>
              <a:rPr lang="hu-H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tr-TR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 d</a:t>
            </a:r>
            <a:r>
              <a:rPr lang="hu-H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tr-TR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csérete</a:t>
            </a:r>
            <a:r>
              <a:rPr lang="hu-H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hu-H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sz="20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Edd</a:t>
            </a:r>
            <a:r>
              <a:rPr lang="hu-HU" sz="20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tr-TR" sz="20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 </a:t>
            </a:r>
            <a:r>
              <a:rPr lang="tr-TR" sz="20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Itál</a:t>
            </a:r>
            <a:r>
              <a:rPr lang="hu-HU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tr-TR" sz="20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tr-TR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földjén termettek csak a könyvek,</a:t>
            </a:r>
            <a:br>
              <a:rPr lang="tr-TR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S most </a:t>
            </a:r>
            <a:r>
              <a:rPr lang="tr-TR" sz="20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Pannón</a:t>
            </a:r>
            <a:r>
              <a:rPr lang="hu-HU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tr-TR" sz="20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hu-HU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tr-TR" sz="20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 </a:t>
            </a:r>
            <a:r>
              <a:rPr lang="tr-TR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ontja a szép dalokat.</a:t>
            </a:r>
            <a:br>
              <a:rPr lang="tr-TR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Sokra becsülnek már, a hazám </a:t>
            </a:r>
            <a:r>
              <a:rPr lang="hu-HU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tr-TR" sz="20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 </a:t>
            </a:r>
            <a:r>
              <a:rPr lang="tr-TR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büszke lehet rám,</a:t>
            </a:r>
            <a:br>
              <a:rPr lang="tr-TR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Szellemem egyre </a:t>
            </a:r>
            <a:r>
              <a:rPr lang="tr-TR" sz="20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hu-HU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tr-TR" sz="2000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csőbb</a:t>
            </a:r>
            <a:r>
              <a:rPr lang="tr-TR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, s általa híres e föld!</a:t>
            </a:r>
            <a:r>
              <a:rPr lang="hu-HU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hu-HU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tr-TR" sz="20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sz="2000" i="1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Berczel</a:t>
            </a:r>
            <a:r>
              <a:rPr lang="hu-HU" sz="2000" i="1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tr-TR" sz="2000" i="1" cap="non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000" i="1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Anzelm Károly fordítása</a:t>
            </a:r>
          </a:p>
        </p:txBody>
      </p:sp>
      <p:pic>
        <p:nvPicPr>
          <p:cNvPr id="6" name="Picture 2" descr="Image result for Janus pannonius vers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029" y="1033977"/>
            <a:ext cx="4960442" cy="42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D05ED8-39E4-42F8-92CB-704C2BD0D2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5CE2E7C-6AA3-4710-825D-4CDDF788C7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256C6C3-0EDC-4651-AB37-9F26CFAA6C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5CDB6BD-FCB9-4788-97DC-102990D0D6C7}"/>
              </a:ext>
            </a:extLst>
          </p:cNvPr>
          <p:cNvSpPr/>
          <p:nvPr/>
        </p:nvSpPr>
        <p:spPr>
          <a:xfrm>
            <a:off x="0" y="6604616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19853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276</TotalTime>
  <Words>46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 Light</vt:lpstr>
      <vt:lpstr>Candara</vt:lpstr>
      <vt:lpstr>Gill Sans MT</vt:lpstr>
      <vt:lpstr>Segoe Script</vt:lpstr>
      <vt:lpstr>Gallery</vt:lpstr>
      <vt:lpstr>A magyar reneszánsz</vt:lpstr>
      <vt:lpstr>PowerPoint Presentation</vt:lpstr>
      <vt:lpstr>PowerPoint Presentation</vt:lpstr>
      <vt:lpstr>PowerPoint Presentation</vt:lpstr>
      <vt:lpstr>Hunyadi Mátyás &lt;3 BEATRIX 1458-1490</vt:lpstr>
      <vt:lpstr>A magyar reneszánsz irodalom</vt:lpstr>
      <vt:lpstr>Janus Pannonius 1434−1472  </vt:lpstr>
      <vt:lpstr>- Latin nyelven írt - Az első magyar költőegyéniség - Mátyás nagyon kedvelte - Itáliában tanult</vt:lpstr>
      <vt:lpstr>PannónIa dIcsérete  EddIg Itália földjén termettek csak a könyvek, S most Pannónia is ontja a szép dalokat. Sokra becsülnek már, a hazám is büszke lehet rám, Szellemem egyre dicsőbb, s általa híres e föld!  BerczelI Anzelm Károly fordítása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YAKUP YILDIZLAR</dc:creator>
  <cp:lastModifiedBy>Éva Tóth</cp:lastModifiedBy>
  <cp:revision>57</cp:revision>
  <dcterms:created xsi:type="dcterms:W3CDTF">2018-09-27T18:07:16Z</dcterms:created>
  <dcterms:modified xsi:type="dcterms:W3CDTF">2020-05-12T00:31:41Z</dcterms:modified>
</cp:coreProperties>
</file>