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3" r:id="rId3"/>
    <p:sldId id="264" r:id="rId4"/>
    <p:sldId id="265" r:id="rId5"/>
    <p:sldId id="266" r:id="rId6"/>
    <p:sldId id="267" r:id="rId7"/>
    <p:sldId id="26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2" autoAdjust="0"/>
    <p:restoredTop sz="94660"/>
  </p:normalViewPr>
  <p:slideViewPr>
    <p:cSldViewPr snapToGrid="0">
      <p:cViewPr varScale="1">
        <p:scale>
          <a:sx n="73" d="100"/>
          <a:sy n="73" d="100"/>
        </p:scale>
        <p:origin x="4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10.08.2020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10.08.2020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10.08.2020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10.08.2020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(3.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B502D4-65A0-4475-86AC-554FC5D71DE2}"/>
              </a:ext>
            </a:extLst>
          </p:cNvPr>
          <p:cNvSpPr>
            <a:spLocks noGrp="1"/>
          </p:cNvSpPr>
          <p:nvPr>
            <p:ph type="title"/>
          </p:nvPr>
        </p:nvSpPr>
        <p:spPr/>
        <p:txBody>
          <a:bodyPr/>
          <a:lstStyle/>
          <a:p>
            <a:r>
              <a:rPr lang="tr-TR" dirty="0"/>
              <a:t>Roma Hukuku’nun Kaynakları</a:t>
            </a:r>
          </a:p>
        </p:txBody>
      </p:sp>
      <p:sp>
        <p:nvSpPr>
          <p:cNvPr id="3" name="İçerik Yer Tutucusu 2">
            <a:extLst>
              <a:ext uri="{FF2B5EF4-FFF2-40B4-BE49-F238E27FC236}">
                <a16:creationId xmlns:a16="http://schemas.microsoft.com/office/drawing/2014/main" id="{1EC849FA-F559-413B-8596-DF3C122C5F81}"/>
              </a:ext>
            </a:extLst>
          </p:cNvPr>
          <p:cNvSpPr>
            <a:spLocks noGrp="1"/>
          </p:cNvSpPr>
          <p:nvPr>
            <p:ph idx="1"/>
          </p:nvPr>
        </p:nvSpPr>
        <p:spPr/>
        <p:txBody>
          <a:bodyPr/>
          <a:lstStyle/>
          <a:p>
            <a:pPr algn="just"/>
            <a:r>
              <a:rPr lang="tr-TR" dirty="0"/>
              <a:t>Genel olarak Roma Hukuku’nun kaynakları, </a:t>
            </a:r>
            <a:r>
              <a:rPr lang="tr-TR" b="1" dirty="0"/>
              <a:t>yaratıcı kaynaklar, yürürlük kaynakları ve bilgi kaynakları </a:t>
            </a:r>
            <a:r>
              <a:rPr lang="tr-TR" dirty="0"/>
              <a:t>olmak üzere üç şekilde incelenmektedir.</a:t>
            </a:r>
          </a:p>
          <a:p>
            <a:pPr algn="just"/>
            <a:r>
              <a:rPr lang="tr-TR" b="1" dirty="0"/>
              <a:t>Roma Hukuku’nun bilgi kaynakları</a:t>
            </a:r>
            <a:r>
              <a:rPr lang="tr-TR" dirty="0"/>
              <a:t>, </a:t>
            </a:r>
            <a:r>
              <a:rPr lang="tr-TR" i="1" dirty="0"/>
              <a:t>Iustinianus</a:t>
            </a:r>
            <a:r>
              <a:rPr lang="tr-TR" dirty="0"/>
              <a:t>’un imparator olduğu dönem esas alarak </a:t>
            </a:r>
            <a:r>
              <a:rPr lang="tr-TR" i="1" dirty="0"/>
              <a:t>Iustinianus </a:t>
            </a:r>
            <a:r>
              <a:rPr lang="tr-TR" dirty="0"/>
              <a:t>öncesi bilgi kaynakları, </a:t>
            </a:r>
            <a:r>
              <a:rPr lang="tr-TR" i="1" dirty="0"/>
              <a:t>Iustinianus </a:t>
            </a:r>
            <a:r>
              <a:rPr lang="tr-TR" dirty="0"/>
              <a:t>derlemesi (</a:t>
            </a:r>
            <a:r>
              <a:rPr lang="tr-TR" i="1" dirty="0"/>
              <a:t>Corpus Iuris Civilis – </a:t>
            </a:r>
            <a:r>
              <a:rPr lang="tr-TR" dirty="0"/>
              <a:t>C.I.C.) ve </a:t>
            </a:r>
            <a:r>
              <a:rPr lang="tr-TR" i="1" dirty="0"/>
              <a:t>Iustinianus</a:t>
            </a:r>
            <a:r>
              <a:rPr lang="tr-TR" dirty="0"/>
              <a:t> sonrası bilgi kaynakları olarak üçe ayrılır.</a:t>
            </a:r>
          </a:p>
        </p:txBody>
      </p:sp>
    </p:spTree>
    <p:extLst>
      <p:ext uri="{BB962C8B-B14F-4D97-AF65-F5344CB8AC3E}">
        <p14:creationId xmlns:p14="http://schemas.microsoft.com/office/powerpoint/2010/main" val="2853885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2AFE54-27AC-4CE4-8E5F-1651BEE5C50E}"/>
              </a:ext>
            </a:extLst>
          </p:cNvPr>
          <p:cNvSpPr>
            <a:spLocks noGrp="1"/>
          </p:cNvSpPr>
          <p:nvPr>
            <p:ph type="title"/>
          </p:nvPr>
        </p:nvSpPr>
        <p:spPr/>
        <p:txBody>
          <a:bodyPr/>
          <a:lstStyle/>
          <a:p>
            <a:r>
              <a:rPr lang="tr-TR" dirty="0"/>
              <a:t>Roma Hukuku’nun Bilgi Kaynakları</a:t>
            </a:r>
          </a:p>
        </p:txBody>
      </p:sp>
      <p:sp>
        <p:nvSpPr>
          <p:cNvPr id="3" name="İçerik Yer Tutucusu 2">
            <a:extLst>
              <a:ext uri="{FF2B5EF4-FFF2-40B4-BE49-F238E27FC236}">
                <a16:creationId xmlns:a16="http://schemas.microsoft.com/office/drawing/2014/main" id="{3486DD74-B42B-4C25-ACDD-595EFD8BB0AB}"/>
              </a:ext>
            </a:extLst>
          </p:cNvPr>
          <p:cNvSpPr>
            <a:spLocks noGrp="1"/>
          </p:cNvSpPr>
          <p:nvPr>
            <p:ph idx="1"/>
          </p:nvPr>
        </p:nvSpPr>
        <p:spPr/>
        <p:txBody>
          <a:bodyPr/>
          <a:lstStyle/>
          <a:p>
            <a:r>
              <a:rPr lang="tr-TR" i="1" dirty="0"/>
              <a:t>Iustinianus</a:t>
            </a:r>
            <a:r>
              <a:rPr lang="tr-TR" dirty="0"/>
              <a:t> öncesi bilgi kaynakları sayıca azdır, günümüze az sayıda ulaşmıştır. Bunlar arasında, C.I.C. içinde yer alan </a:t>
            </a:r>
            <a:r>
              <a:rPr lang="tr-TR" i="1" dirty="0"/>
              <a:t>Institutiones</a:t>
            </a:r>
            <a:r>
              <a:rPr lang="tr-TR" dirty="0"/>
              <a:t> kitabına kaynaklık etmiş olan </a:t>
            </a:r>
            <a:r>
              <a:rPr lang="tr-TR" i="1" dirty="0" err="1"/>
              <a:t>Gaius</a:t>
            </a:r>
            <a:r>
              <a:rPr lang="tr-TR" i="1" dirty="0"/>
              <a:t> Institutiones</a:t>
            </a:r>
            <a:r>
              <a:rPr lang="tr-TR" dirty="0"/>
              <a:t> günümüze ulaşmış en önemli eserdir. </a:t>
            </a:r>
            <a:endParaRPr lang="tr-TR" i="1" dirty="0"/>
          </a:p>
          <a:p>
            <a:pPr algn="just"/>
            <a:r>
              <a:rPr lang="tr-TR" i="1" dirty="0"/>
              <a:t>Iustinianus</a:t>
            </a:r>
            <a:r>
              <a:rPr lang="tr-TR" dirty="0"/>
              <a:t> Dönemi bilgi kaynağı </a:t>
            </a:r>
            <a:r>
              <a:rPr lang="tr-TR" i="1" dirty="0"/>
              <a:t>Corpus Iuris </a:t>
            </a:r>
            <a:r>
              <a:rPr lang="tr-TR" i="1" dirty="0" err="1"/>
              <a:t>Civilis</a:t>
            </a:r>
            <a:r>
              <a:rPr lang="tr-TR" dirty="0" err="1"/>
              <a:t>’tir</a:t>
            </a:r>
            <a:r>
              <a:rPr lang="tr-TR" dirty="0"/>
              <a:t>. imparatorun emri ile dönemin saray idare amiri olan </a:t>
            </a:r>
            <a:r>
              <a:rPr lang="tr-TR" i="1" dirty="0" err="1"/>
              <a:t>Tribonianus</a:t>
            </a:r>
            <a:r>
              <a:rPr lang="tr-TR" dirty="0"/>
              <a:t> tarafından 528-534 yılları arasında hazırlanan bu külliyat, Klasik Dönem hukukunu tekrar geçerli kılmaya yönelik ortaya çıkarılmıştır.</a:t>
            </a:r>
          </a:p>
          <a:p>
            <a:pPr algn="just"/>
            <a:r>
              <a:rPr lang="tr-TR" i="1" dirty="0"/>
              <a:t>Iustinianus </a:t>
            </a:r>
            <a:r>
              <a:rPr lang="tr-TR" dirty="0"/>
              <a:t>sonrası bilgi kaynakları daha ziyade Bizans Hukuku’nun ürünüdür. Bunların arasında </a:t>
            </a:r>
            <a:r>
              <a:rPr lang="tr-TR" i="1" dirty="0" err="1"/>
              <a:t>Paraphrasis</a:t>
            </a:r>
            <a:r>
              <a:rPr lang="tr-TR" dirty="0"/>
              <a:t>, </a:t>
            </a:r>
            <a:r>
              <a:rPr lang="tr-TR" i="1" dirty="0" err="1"/>
              <a:t>Basilica</a:t>
            </a:r>
            <a:r>
              <a:rPr lang="tr-TR" dirty="0"/>
              <a:t> ve </a:t>
            </a:r>
            <a:r>
              <a:rPr lang="tr-TR" i="1" dirty="0" err="1"/>
              <a:t>Hexabiblos</a:t>
            </a:r>
            <a:r>
              <a:rPr lang="tr-TR" dirty="0"/>
              <a:t> önemli kaynaklar arasında sayılabilmektedir.</a:t>
            </a:r>
            <a:endParaRPr lang="tr-TR" i="1" dirty="0"/>
          </a:p>
        </p:txBody>
      </p:sp>
    </p:spTree>
    <p:extLst>
      <p:ext uri="{BB962C8B-B14F-4D97-AF65-F5344CB8AC3E}">
        <p14:creationId xmlns:p14="http://schemas.microsoft.com/office/powerpoint/2010/main" val="74972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7A4C60-E3D8-4C21-9735-379FC3F23097}"/>
              </a:ext>
            </a:extLst>
          </p:cNvPr>
          <p:cNvSpPr>
            <a:spLocks noGrp="1"/>
          </p:cNvSpPr>
          <p:nvPr>
            <p:ph type="title"/>
          </p:nvPr>
        </p:nvSpPr>
        <p:spPr/>
        <p:txBody>
          <a:bodyPr/>
          <a:lstStyle/>
          <a:p>
            <a:r>
              <a:rPr lang="tr-TR" i="1" dirty="0"/>
              <a:t>Corpus Iuris Civilis</a:t>
            </a:r>
          </a:p>
        </p:txBody>
      </p:sp>
      <p:sp>
        <p:nvSpPr>
          <p:cNvPr id="3" name="İçerik Yer Tutucusu 2">
            <a:extLst>
              <a:ext uri="{FF2B5EF4-FFF2-40B4-BE49-F238E27FC236}">
                <a16:creationId xmlns:a16="http://schemas.microsoft.com/office/drawing/2014/main" id="{A9EEAC4C-E3DE-4B55-8E97-82715558B9B0}"/>
              </a:ext>
            </a:extLst>
          </p:cNvPr>
          <p:cNvSpPr>
            <a:spLocks noGrp="1"/>
          </p:cNvSpPr>
          <p:nvPr>
            <p:ph idx="1"/>
          </p:nvPr>
        </p:nvSpPr>
        <p:spPr/>
        <p:txBody>
          <a:bodyPr>
            <a:normAutofit lnSpcReduction="10000"/>
          </a:bodyPr>
          <a:lstStyle/>
          <a:p>
            <a:pPr algn="just"/>
            <a:r>
              <a:rPr lang="tr-TR" dirty="0"/>
              <a:t>C.I.C. dört bölümden oluşmaktadır:</a:t>
            </a:r>
          </a:p>
          <a:p>
            <a:pPr algn="just"/>
            <a:r>
              <a:rPr lang="tr-TR" dirty="0"/>
              <a:t>1) </a:t>
            </a:r>
            <a:r>
              <a:rPr lang="tr-TR" b="1" i="1" dirty="0"/>
              <a:t>Institutiones</a:t>
            </a:r>
            <a:r>
              <a:rPr lang="tr-TR" dirty="0"/>
              <a:t>: Hukuk kurumları anlamına gelmektedir. Ders kitabı niteliğinde tasarlanmış olmasına karşın, ancak imparatorun mutlak iradesinin ifadesi olarak yayımlanmakla kanun gücü elde etmiştir. </a:t>
            </a:r>
            <a:r>
              <a:rPr lang="tr-TR" i="1" dirty="0"/>
              <a:t>Institutiones </a:t>
            </a:r>
            <a:r>
              <a:rPr lang="tr-TR" dirty="0"/>
              <a:t>dört kitaptan oluşmaktadır. 533 yılında hazırlanmıştır.</a:t>
            </a:r>
          </a:p>
          <a:p>
            <a:pPr algn="just"/>
            <a:r>
              <a:rPr lang="tr-TR" dirty="0"/>
              <a:t>2) </a:t>
            </a:r>
            <a:r>
              <a:rPr lang="tr-TR" b="1" i="1" dirty="0"/>
              <a:t>Digesta</a:t>
            </a:r>
            <a:r>
              <a:rPr lang="tr-TR" dirty="0"/>
              <a:t>: Klasik Dönem hukukçularının eserlerinden alınmış ve çağa uyarlanarak (</a:t>
            </a:r>
            <a:r>
              <a:rPr lang="tr-TR" i="1" dirty="0" err="1"/>
              <a:t>interpolatio</a:t>
            </a:r>
            <a:r>
              <a:rPr lang="tr-TR" dirty="0"/>
              <a:t>)</a:t>
            </a:r>
            <a:r>
              <a:rPr lang="tr-TR" i="1" dirty="0"/>
              <a:t> </a:t>
            </a:r>
            <a:r>
              <a:rPr lang="tr-TR" dirty="0"/>
              <a:t>belirli bir sistem içerisinde toplanmış parçalardan oluşur. Hukuk bilimi ve hukuk tarihi açısından </a:t>
            </a:r>
            <a:r>
              <a:rPr lang="tr-TR" dirty="0" err="1"/>
              <a:t>C.I.C.’in</a:t>
            </a:r>
            <a:r>
              <a:rPr lang="tr-TR" dirty="0"/>
              <a:t> en değerli bölümüdür. </a:t>
            </a:r>
            <a:r>
              <a:rPr lang="tr-TR" i="1" dirty="0"/>
              <a:t>Digesta </a:t>
            </a:r>
            <a:r>
              <a:rPr lang="tr-TR" dirty="0"/>
              <a:t>elli kitaptan oluşmaktadır. 530-533 yılları arasında hazırlanmıştır</a:t>
            </a:r>
          </a:p>
          <a:p>
            <a:pPr algn="just"/>
            <a:r>
              <a:rPr lang="tr-TR" dirty="0"/>
              <a:t>3) </a:t>
            </a:r>
            <a:r>
              <a:rPr lang="tr-TR" b="1" i="1" dirty="0" err="1"/>
              <a:t>Codex</a:t>
            </a:r>
            <a:r>
              <a:rPr lang="tr-TR" dirty="0"/>
              <a:t>: </a:t>
            </a:r>
            <a:r>
              <a:rPr lang="tr-TR" i="1" dirty="0"/>
              <a:t>Iustinianus</a:t>
            </a:r>
            <a:r>
              <a:rPr lang="tr-TR" dirty="0"/>
              <a:t>’un ve ondan önceki imparatorların emirnamelerin bir araya getirildiği bölümdür. </a:t>
            </a:r>
            <a:r>
              <a:rPr lang="tr-TR" i="1" dirty="0" err="1"/>
              <a:t>Codex</a:t>
            </a:r>
            <a:r>
              <a:rPr lang="tr-TR" i="1" dirty="0"/>
              <a:t> </a:t>
            </a:r>
            <a:r>
              <a:rPr lang="tr-TR" dirty="0"/>
              <a:t>on iki kitaptan oluşmaktadır. 528-529 ve 533-534 yıllarında hazırlanmıştır. </a:t>
            </a:r>
            <a:endParaRPr lang="tr-TR" i="1" dirty="0"/>
          </a:p>
          <a:p>
            <a:pPr algn="just"/>
            <a:r>
              <a:rPr lang="tr-TR" dirty="0"/>
              <a:t>4) </a:t>
            </a:r>
            <a:r>
              <a:rPr lang="tr-TR" b="1" i="1" dirty="0" err="1"/>
              <a:t>Novellae</a:t>
            </a:r>
            <a:r>
              <a:rPr lang="tr-TR" dirty="0"/>
              <a:t>: Orta Çağ’da </a:t>
            </a:r>
            <a:r>
              <a:rPr lang="tr-TR" dirty="0" err="1"/>
              <a:t>C.I.C.’e</a:t>
            </a:r>
            <a:r>
              <a:rPr lang="tr-TR" dirty="0"/>
              <a:t> eklenen bir bölüm olan </a:t>
            </a:r>
            <a:r>
              <a:rPr lang="tr-TR" i="1" dirty="0" err="1"/>
              <a:t>Novellae</a:t>
            </a:r>
            <a:r>
              <a:rPr lang="tr-TR" dirty="0"/>
              <a:t>, </a:t>
            </a:r>
            <a:r>
              <a:rPr lang="tr-TR" i="1" dirty="0"/>
              <a:t>Iustinianus</a:t>
            </a:r>
            <a:r>
              <a:rPr lang="tr-TR" dirty="0"/>
              <a:t>’un</a:t>
            </a:r>
            <a:r>
              <a:rPr lang="tr-TR" i="1" dirty="0"/>
              <a:t> </a:t>
            </a:r>
            <a:r>
              <a:rPr lang="tr-TR" dirty="0"/>
              <a:t>534 yılından 564 yılında ölümüne değin çıkarmış olduğu emirnameleri içermektedir.  </a:t>
            </a:r>
            <a:r>
              <a:rPr lang="tr-TR" i="1" dirty="0" err="1"/>
              <a:t>Novellae</a:t>
            </a:r>
            <a:r>
              <a:rPr lang="tr-TR" dirty="0" err="1"/>
              <a:t>’ın</a:t>
            </a:r>
            <a:r>
              <a:rPr lang="tr-TR" dirty="0"/>
              <a:t> resmi bir koleksiyonu yoktur, en geniş derleme yüz yirmi sekiz emirnameden oluşmaktadır.</a:t>
            </a:r>
          </a:p>
          <a:p>
            <a:endParaRPr lang="tr-TR" dirty="0"/>
          </a:p>
        </p:txBody>
      </p:sp>
    </p:spTree>
    <p:extLst>
      <p:ext uri="{BB962C8B-B14F-4D97-AF65-F5344CB8AC3E}">
        <p14:creationId xmlns:p14="http://schemas.microsoft.com/office/powerpoint/2010/main" val="352474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3B27EA-1B49-45D4-9A88-94D90159C672}"/>
              </a:ext>
            </a:extLst>
          </p:cNvPr>
          <p:cNvSpPr>
            <a:spLocks noGrp="1"/>
          </p:cNvSpPr>
          <p:nvPr>
            <p:ph type="title"/>
          </p:nvPr>
        </p:nvSpPr>
        <p:spPr/>
        <p:txBody>
          <a:bodyPr/>
          <a:lstStyle/>
          <a:p>
            <a:r>
              <a:rPr lang="tr-TR" i="1" dirty="0" err="1"/>
              <a:t>Interpolatio</a:t>
            </a:r>
            <a:r>
              <a:rPr lang="tr-TR" i="1" dirty="0"/>
              <a:t> </a:t>
            </a:r>
            <a:r>
              <a:rPr lang="tr-TR" dirty="0"/>
              <a:t>ve </a:t>
            </a:r>
            <a:r>
              <a:rPr lang="tr-TR" i="1" dirty="0" err="1"/>
              <a:t>Glossa</a:t>
            </a:r>
            <a:endParaRPr lang="tr-TR" i="1" dirty="0"/>
          </a:p>
        </p:txBody>
      </p:sp>
      <p:sp>
        <p:nvSpPr>
          <p:cNvPr id="3" name="İçerik Yer Tutucusu 2">
            <a:extLst>
              <a:ext uri="{FF2B5EF4-FFF2-40B4-BE49-F238E27FC236}">
                <a16:creationId xmlns:a16="http://schemas.microsoft.com/office/drawing/2014/main" id="{E8BE1B4A-73DE-4076-9F1D-59C6677BD600}"/>
              </a:ext>
            </a:extLst>
          </p:cNvPr>
          <p:cNvSpPr>
            <a:spLocks noGrp="1"/>
          </p:cNvSpPr>
          <p:nvPr>
            <p:ph idx="1"/>
          </p:nvPr>
        </p:nvSpPr>
        <p:spPr/>
        <p:txBody>
          <a:bodyPr/>
          <a:lstStyle/>
          <a:p>
            <a:pPr algn="just"/>
            <a:r>
              <a:rPr lang="tr-TR" i="1" dirty="0"/>
              <a:t>Corpus Iuris Civilis</a:t>
            </a:r>
            <a:r>
              <a:rPr lang="tr-TR" dirty="0"/>
              <a:t>’in hazırlanması sırasında, yararlanılan Klasik Dönem hukukçularının eserlerinin çağa uyarlanması amacıyla değiştirilmesi işlemine </a:t>
            </a:r>
            <a:r>
              <a:rPr lang="tr-TR" b="1" i="1" dirty="0" err="1"/>
              <a:t>interpolatio</a:t>
            </a:r>
            <a:r>
              <a:rPr lang="tr-TR" dirty="0"/>
              <a:t> denmektedir.</a:t>
            </a:r>
          </a:p>
          <a:p>
            <a:pPr algn="just"/>
            <a:r>
              <a:rPr lang="tr-TR" dirty="0"/>
              <a:t>Klasik Dönem hukukçularının eserleri üzerinde, hukuk öğretimine yardımcı olması amacıyla birtakım notlar alınması söz konusu olabilmekteydi. Daha sonra üzerine notlar alınan bu eserlerin kopya edilmesi sırasında, notların metinle bütünleşmesi ve asıl metnin bir anlamda değişmesi sonuçları doğmaktaydı. Asıl metinde yapılan bu maddi değişikliklere </a:t>
            </a:r>
            <a:r>
              <a:rPr lang="tr-TR" b="1" i="1" dirty="0" err="1"/>
              <a:t>glossa</a:t>
            </a:r>
            <a:r>
              <a:rPr lang="tr-TR" i="1" dirty="0"/>
              <a:t> </a:t>
            </a:r>
            <a:r>
              <a:rPr lang="tr-TR" dirty="0"/>
              <a:t>adı verilmektedir.</a:t>
            </a:r>
          </a:p>
          <a:p>
            <a:pPr algn="just"/>
            <a:r>
              <a:rPr lang="tr-TR" i="1" dirty="0" err="1"/>
              <a:t>Interpolatio</a:t>
            </a:r>
            <a:r>
              <a:rPr lang="tr-TR" dirty="0"/>
              <a:t> bizzat kanun koyucu tarafından birinci elden yapılan değişikliklerdir. </a:t>
            </a:r>
            <a:r>
              <a:rPr lang="tr-TR" i="1" dirty="0" err="1"/>
              <a:t>Glossa</a:t>
            </a:r>
            <a:r>
              <a:rPr lang="tr-TR" dirty="0"/>
              <a:t> ise hukuk öğreticisi tarafından yapılan eser üzerindeki maddi değişikliklerdi.</a:t>
            </a:r>
            <a:endParaRPr lang="tr-TR" i="1" dirty="0"/>
          </a:p>
        </p:txBody>
      </p:sp>
    </p:spTree>
    <p:extLst>
      <p:ext uri="{BB962C8B-B14F-4D97-AF65-F5344CB8AC3E}">
        <p14:creationId xmlns:p14="http://schemas.microsoft.com/office/powerpoint/2010/main" val="1912120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615E07-323A-4268-9794-B09FE9D31A80}"/>
              </a:ext>
            </a:extLst>
          </p:cNvPr>
          <p:cNvSpPr>
            <a:spLocks noGrp="1"/>
          </p:cNvSpPr>
          <p:nvPr>
            <p:ph type="title"/>
          </p:nvPr>
        </p:nvSpPr>
        <p:spPr/>
        <p:txBody>
          <a:bodyPr>
            <a:normAutofit/>
          </a:bodyPr>
          <a:lstStyle/>
          <a:p>
            <a:r>
              <a:rPr lang="tr-TR" sz="4000" dirty="0"/>
              <a:t>Roma Hukuku’nun Yaratıcı ve Yürürlük Kaynakları</a:t>
            </a:r>
          </a:p>
        </p:txBody>
      </p:sp>
      <p:sp>
        <p:nvSpPr>
          <p:cNvPr id="3" name="İçerik Yer Tutucusu 2">
            <a:extLst>
              <a:ext uri="{FF2B5EF4-FFF2-40B4-BE49-F238E27FC236}">
                <a16:creationId xmlns:a16="http://schemas.microsoft.com/office/drawing/2014/main" id="{3FAE5D27-7A6F-41F2-A95B-6C39E65498AD}"/>
              </a:ext>
            </a:extLst>
          </p:cNvPr>
          <p:cNvSpPr>
            <a:spLocks noGrp="1"/>
          </p:cNvSpPr>
          <p:nvPr>
            <p:ph idx="1"/>
          </p:nvPr>
        </p:nvSpPr>
        <p:spPr/>
        <p:txBody>
          <a:bodyPr/>
          <a:lstStyle/>
          <a:p>
            <a:r>
              <a:rPr lang="tr-TR" b="1" dirty="0"/>
              <a:t>Krallık Dönemi</a:t>
            </a:r>
            <a:r>
              <a:rPr lang="tr-TR" dirty="0"/>
              <a:t>: Örf ve adet kaynaklı </a:t>
            </a:r>
            <a:r>
              <a:rPr lang="tr-TR" i="1" dirty="0" err="1"/>
              <a:t>ius</a:t>
            </a:r>
            <a:r>
              <a:rPr lang="tr-TR" i="1" dirty="0"/>
              <a:t> </a:t>
            </a:r>
            <a:r>
              <a:rPr lang="tr-TR" dirty="0"/>
              <a:t>ile dinsel kökenli </a:t>
            </a:r>
            <a:r>
              <a:rPr lang="tr-TR" i="1" dirty="0" err="1"/>
              <a:t>fas</a:t>
            </a:r>
            <a:r>
              <a:rPr lang="tr-TR" i="1" dirty="0"/>
              <a:t> </a:t>
            </a:r>
            <a:r>
              <a:rPr lang="tr-TR" dirty="0"/>
              <a:t>yürürlük kaynakları olarak ifade edilebilmektedir. Bu dönemde en önemli yaratıcı kaynak rahiplerdi.</a:t>
            </a:r>
          </a:p>
          <a:p>
            <a:pPr algn="just"/>
            <a:r>
              <a:rPr lang="tr-TR" b="1" dirty="0"/>
              <a:t>Cumhuriyet Dönemi</a:t>
            </a:r>
            <a:r>
              <a:rPr lang="tr-TR" dirty="0"/>
              <a:t>: </a:t>
            </a:r>
            <a:r>
              <a:rPr lang="tr-TR" i="1" dirty="0"/>
              <a:t>Ius Civile </a:t>
            </a:r>
            <a:r>
              <a:rPr lang="tr-TR" dirty="0"/>
              <a:t>ve </a:t>
            </a:r>
            <a:r>
              <a:rPr lang="tr-TR" i="1" dirty="0"/>
              <a:t>Ius </a:t>
            </a:r>
            <a:r>
              <a:rPr lang="tr-TR" i="1" dirty="0" err="1"/>
              <a:t>Praetorium</a:t>
            </a:r>
            <a:r>
              <a:rPr lang="tr-TR" dirty="0"/>
              <a:t> bu dönemin yürürlük kaynaklarıdır, en önemli </a:t>
            </a:r>
            <a:r>
              <a:rPr lang="tr-TR" i="1" dirty="0"/>
              <a:t>Ius Civile </a:t>
            </a:r>
            <a:r>
              <a:rPr lang="tr-TR" dirty="0"/>
              <a:t>kaynağı XII Levha Kanunu olarak göze çarpar. Bu dönemin yaratıcı kaynakları halk meclisleri ve </a:t>
            </a:r>
            <a:r>
              <a:rPr lang="tr-TR" i="1" dirty="0" err="1"/>
              <a:t>praetor</a:t>
            </a:r>
            <a:r>
              <a:rPr lang="tr-TR" dirty="0" err="1"/>
              <a:t>’lar</a:t>
            </a:r>
            <a:r>
              <a:rPr lang="tr-TR" dirty="0"/>
              <a:t> olarak ifade edilebilmektedir.</a:t>
            </a:r>
          </a:p>
          <a:p>
            <a:pPr algn="just"/>
            <a:r>
              <a:rPr lang="tr-TR" b="1" i="1" dirty="0" err="1"/>
              <a:t>Principatus</a:t>
            </a:r>
            <a:r>
              <a:rPr lang="tr-TR" b="1" dirty="0"/>
              <a:t> Dönemi</a:t>
            </a:r>
            <a:r>
              <a:rPr lang="tr-TR" dirty="0"/>
              <a:t>: Kanunlar, </a:t>
            </a:r>
            <a:r>
              <a:rPr lang="tr-TR" i="1" dirty="0" err="1"/>
              <a:t>senatus</a:t>
            </a:r>
            <a:r>
              <a:rPr lang="tr-TR" i="1" dirty="0"/>
              <a:t> </a:t>
            </a:r>
            <a:r>
              <a:rPr lang="tr-TR" dirty="0"/>
              <a:t>kararları, imparator emirnameleri yürürlük kaynaklarıdır. </a:t>
            </a:r>
            <a:r>
              <a:rPr lang="tr-TR" i="1" dirty="0" err="1"/>
              <a:t>Senatus</a:t>
            </a:r>
            <a:r>
              <a:rPr lang="tr-TR" dirty="0"/>
              <a:t> ve </a:t>
            </a:r>
            <a:r>
              <a:rPr lang="tr-TR" i="1" dirty="0" err="1"/>
              <a:t>princeps</a:t>
            </a:r>
            <a:r>
              <a:rPr lang="tr-TR" i="1" dirty="0"/>
              <a:t> </a:t>
            </a:r>
            <a:r>
              <a:rPr lang="tr-TR" dirty="0"/>
              <a:t>yaratıcı kaynak olarak öne çıkar.</a:t>
            </a:r>
          </a:p>
          <a:p>
            <a:pPr algn="just"/>
            <a:r>
              <a:rPr lang="tr-TR" b="1" i="1" dirty="0" err="1"/>
              <a:t>Dominatus</a:t>
            </a:r>
            <a:r>
              <a:rPr lang="tr-TR" b="1" dirty="0"/>
              <a:t> Dönemi</a:t>
            </a:r>
            <a:r>
              <a:rPr lang="tr-TR" dirty="0"/>
              <a:t>: Tek yürürlük kaynağı imparator emirnameleridir. Tek yaratıcı kaynak imparatordur.</a:t>
            </a:r>
            <a:endParaRPr lang="tr-TR" b="1" i="1" dirty="0"/>
          </a:p>
          <a:p>
            <a:endParaRPr lang="tr-TR" b="1" dirty="0"/>
          </a:p>
        </p:txBody>
      </p:sp>
    </p:spTree>
    <p:extLst>
      <p:ext uri="{BB962C8B-B14F-4D97-AF65-F5344CB8AC3E}">
        <p14:creationId xmlns:p14="http://schemas.microsoft.com/office/powerpoint/2010/main" val="1916538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982AC2-A507-400C-9BB8-49A17D39BB92}"/>
              </a:ext>
            </a:extLst>
          </p:cNvPr>
          <p:cNvSpPr>
            <a:spLocks noGrp="1"/>
          </p:cNvSpPr>
          <p:nvPr>
            <p:ph type="title"/>
          </p:nvPr>
        </p:nvSpPr>
        <p:spPr/>
        <p:txBody>
          <a:bodyPr/>
          <a:lstStyle/>
          <a:p>
            <a:r>
              <a:rPr lang="tr-TR" dirty="0"/>
              <a:t>Roma Hukuku’nun </a:t>
            </a:r>
            <a:r>
              <a:rPr lang="tr-TR" i="1" dirty="0" err="1"/>
              <a:t>Iustinianus</a:t>
            </a:r>
            <a:r>
              <a:rPr lang="tr-TR" dirty="0" err="1"/>
              <a:t>’tan</a:t>
            </a:r>
            <a:r>
              <a:rPr lang="tr-TR" dirty="0"/>
              <a:t> Çağımıza Kadar Gelişimi</a:t>
            </a:r>
          </a:p>
        </p:txBody>
      </p:sp>
      <p:sp>
        <p:nvSpPr>
          <p:cNvPr id="3" name="İçerik Yer Tutucusu 2">
            <a:extLst>
              <a:ext uri="{FF2B5EF4-FFF2-40B4-BE49-F238E27FC236}">
                <a16:creationId xmlns:a16="http://schemas.microsoft.com/office/drawing/2014/main" id="{D574F9E1-53B0-4B55-B41D-634B055118AB}"/>
              </a:ext>
            </a:extLst>
          </p:cNvPr>
          <p:cNvSpPr>
            <a:spLocks noGrp="1"/>
          </p:cNvSpPr>
          <p:nvPr>
            <p:ph idx="1"/>
          </p:nvPr>
        </p:nvSpPr>
        <p:spPr/>
        <p:txBody>
          <a:bodyPr/>
          <a:lstStyle/>
          <a:p>
            <a:pPr algn="just"/>
            <a:r>
              <a:rPr lang="tr-TR" i="1" dirty="0"/>
              <a:t>Iustinianus </a:t>
            </a:r>
            <a:r>
              <a:rPr lang="tr-TR" dirty="0"/>
              <a:t>Dönemi’nde kısa süre dahi olsa canlanan Klasik Roma Hukuku, 565 yılında imparatorun ölümü sonrasında, tekrar karanlığa gömülür. Asırlar boyunca unutulmaya yüz tutan Roma Hukuku’na, 11. yüzyılda İtalya’nın </a:t>
            </a:r>
            <a:r>
              <a:rPr lang="tr-TR" dirty="0" err="1"/>
              <a:t>Pisa</a:t>
            </a:r>
            <a:r>
              <a:rPr lang="tr-TR" dirty="0"/>
              <a:t> şehrinde 6. yüzyıla ait bir </a:t>
            </a:r>
            <a:r>
              <a:rPr lang="tr-TR" i="1" dirty="0"/>
              <a:t>Digesta </a:t>
            </a:r>
            <a:r>
              <a:rPr lang="tr-TR" dirty="0"/>
              <a:t>metni bulunmasıyla birlikte tekrar bir ilgi başlar. Bu yüzyıldan sonra Roma Hukuku, İtalya’dan başlayarak bütün Avrupa’ya tekrar yayılmış ve zaman içerisinde Avrupa’nın ortak hukuku –</a:t>
            </a:r>
            <a:r>
              <a:rPr lang="tr-TR" i="1" dirty="0"/>
              <a:t>Ius Commune </a:t>
            </a:r>
            <a:r>
              <a:rPr lang="tr-TR" dirty="0"/>
              <a:t>haline gelmiştir.</a:t>
            </a:r>
          </a:p>
          <a:p>
            <a:pPr algn="just"/>
            <a:r>
              <a:rPr lang="tr-TR" dirty="0"/>
              <a:t>Alman hukukçularının, Roma Hukuku’nu Alman Hukuku ile sentezleyerek yarattığı Pandekt Hukuku, hukuk tarihinde çok önemli bir işgal etmektedir.</a:t>
            </a:r>
          </a:p>
          <a:p>
            <a:pPr algn="just"/>
            <a:r>
              <a:rPr lang="tr-TR" dirty="0"/>
              <a:t>19. yüzyılda ulusal kanunlaştırma hareketlerinin ortaya çıkmasına değin Avrupa’da birincil ve ikincil hukuk kaynağı konumunda olan Roma Hukuku, bu hareketlerden sonra önemini yitirmiş gibi görünse de günümüzde her </a:t>
            </a:r>
            <a:r>
              <a:rPr lang="tr-TR"/>
              <a:t>Avrupa ülkesinin hukukunun </a:t>
            </a:r>
            <a:r>
              <a:rPr lang="tr-TR" dirty="0"/>
              <a:t>temelinde Roma Hukuku anlayışının yattığı söylenebilmektedir.</a:t>
            </a:r>
          </a:p>
        </p:txBody>
      </p:sp>
    </p:spTree>
    <p:extLst>
      <p:ext uri="{BB962C8B-B14F-4D97-AF65-F5344CB8AC3E}">
        <p14:creationId xmlns:p14="http://schemas.microsoft.com/office/powerpoint/2010/main" val="342269047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656</TotalTime>
  <Words>690</Words>
  <Application>Microsoft Office PowerPoint</Application>
  <PresentationFormat>Geniş ekran</PresentationFormat>
  <Paragraphs>29</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Calibri</vt:lpstr>
      <vt:lpstr>Calibri Light</vt:lpstr>
      <vt:lpstr>Geçmişe bakış</vt:lpstr>
      <vt:lpstr>Roma Hukuku (3. hafta)</vt:lpstr>
      <vt:lpstr>Roma Hukuku’nun Kaynakları</vt:lpstr>
      <vt:lpstr>Roma Hukuku’nun Bilgi Kaynakları</vt:lpstr>
      <vt:lpstr>Corpus Iuris Civilis</vt:lpstr>
      <vt:lpstr>Interpolatio ve Glossa</vt:lpstr>
      <vt:lpstr>Roma Hukuku’nun Yaratıcı ve Yürürlük Kaynakları</vt:lpstr>
      <vt:lpstr>Roma Hukuku’nun Iustinianus’tan Çağımıza Kadar Gelişimi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55</cp:revision>
  <dcterms:created xsi:type="dcterms:W3CDTF">2020-07-31T12:26:02Z</dcterms:created>
  <dcterms:modified xsi:type="dcterms:W3CDTF">2020-08-10T18:19:46Z</dcterms:modified>
</cp:coreProperties>
</file>