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7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Mülakat teknikleri, sorular, cevaplar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268234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2000" b="1" dirty="0">
                <a:solidFill>
                  <a:srgbClr val="222222"/>
                </a:solidFill>
                <a:latin typeface="Open Sans"/>
              </a:rPr>
              <a:t>3. ŞU ANDA AYRILMAYI DÜŞÜNDÜĞÜNÜZ POZİSYONUNUZDAN DAHA ÖNCE DE AYRILMAYI DÜŞÜNDÜNÜZ MÜ, AYRILMADIĞINIZA GÖRE NEDEN KALDINIZ?</a:t>
            </a:r>
            <a:r>
              <a:rPr lang="tr-TR" sz="2000" dirty="0">
                <a:solidFill>
                  <a:srgbClr val="222222"/>
                </a:solidFill>
                <a:latin typeface="Open Sans"/>
              </a:rPr>
              <a:t/>
            </a:r>
            <a:br>
              <a:rPr lang="tr-TR" sz="2000" dirty="0">
                <a:solidFill>
                  <a:srgbClr val="222222"/>
                </a:solidFill>
                <a:latin typeface="Open Sans"/>
              </a:rPr>
            </a:br>
            <a:endParaRPr lang="tr-TR" sz="2000" dirty="0"/>
          </a:p>
        </p:txBody>
      </p:sp>
      <p:sp>
        <p:nvSpPr>
          <p:cNvPr id="3" name="İçerik Yer Tutucusu 2"/>
          <p:cNvSpPr>
            <a:spLocks noGrp="1"/>
          </p:cNvSpPr>
          <p:nvPr>
            <p:ph idx="1"/>
          </p:nvPr>
        </p:nvSpPr>
        <p:spPr/>
        <p:txBody>
          <a:bodyPr>
            <a:normAutofit/>
          </a:bodyPr>
          <a:lstStyle/>
          <a:p>
            <a:r>
              <a:rPr lang="tr-TR" sz="1900" dirty="0" smtClean="0">
                <a:solidFill>
                  <a:srgbClr val="222222"/>
                </a:solidFill>
                <a:latin typeface="Open Sans"/>
              </a:rPr>
              <a:t>Deneyimli </a:t>
            </a:r>
            <a:r>
              <a:rPr lang="tr-TR" sz="1900" dirty="0">
                <a:solidFill>
                  <a:srgbClr val="222222"/>
                </a:solidFill>
                <a:latin typeface="Open Sans"/>
              </a:rPr>
              <a:t>bir </a:t>
            </a:r>
            <a:r>
              <a:rPr lang="tr-TR" sz="1900" dirty="0" smtClean="0">
                <a:solidFill>
                  <a:srgbClr val="222222"/>
                </a:solidFill>
                <a:latin typeface="Open Sans"/>
              </a:rPr>
              <a:t>mülakatçı </a:t>
            </a:r>
            <a:r>
              <a:rPr lang="tr-TR" sz="1900" dirty="0">
                <a:solidFill>
                  <a:srgbClr val="222222"/>
                </a:solidFill>
                <a:latin typeface="Open Sans"/>
              </a:rPr>
              <a:t>bu soruyu size muhakkak sorar. Bu sizin iş motivasyonunuzu ölçmek için kullanılan anahtar sorulardan biridir. Çalıştığı işyerinden ayrılmayı kesinlikle düşünen çalışanın iş motivasyonu en alt seviyededir ve firmasına kesinlikle faydalı olamaz. Eğer uzun süredir iş arıyorsanız veya firmanız sizi daha fazla maddi veya manevi imkanlar ile aynı pozisyonda kalmaya ikna ettiyse bu mülakatçıyı ne kadar değerli bir eleman olduğunuz konusunda yönlendirecektir</a:t>
            </a:r>
            <a:r>
              <a:rPr lang="tr-TR" dirty="0">
                <a:solidFill>
                  <a:srgbClr val="222222"/>
                </a:solidFill>
                <a:latin typeface="Open Sans"/>
              </a:rPr>
              <a:t>.</a:t>
            </a:r>
          </a:p>
          <a:p>
            <a:endParaRPr lang="tr-TR" dirty="0"/>
          </a:p>
        </p:txBody>
      </p:sp>
    </p:spTree>
    <p:extLst>
      <p:ext uri="{BB962C8B-B14F-4D97-AF65-F5344CB8AC3E}">
        <p14:creationId xmlns:p14="http://schemas.microsoft.com/office/powerpoint/2010/main" val="364747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1800" b="1" dirty="0">
                <a:solidFill>
                  <a:srgbClr val="222222"/>
                </a:solidFill>
                <a:latin typeface="Open Sans"/>
              </a:rPr>
              <a:t>4. BAŞKA BIR POZİSYONUN VEYA FİRMANIN SİZİ TAM ANLAMI İLE TATMİN EDECEĞİNE İNANIYOR MUSUNUZ?</a:t>
            </a:r>
            <a:r>
              <a:rPr lang="tr-TR" sz="1800" dirty="0">
                <a:solidFill>
                  <a:srgbClr val="222222"/>
                </a:solidFill>
                <a:latin typeface="Open Sans"/>
              </a:rPr>
              <a:t/>
            </a:r>
            <a:br>
              <a:rPr lang="tr-TR" sz="1800" dirty="0">
                <a:solidFill>
                  <a:srgbClr val="222222"/>
                </a:solidFill>
                <a:latin typeface="Open Sans"/>
              </a:rPr>
            </a:br>
            <a:endParaRPr lang="tr-TR" sz="1800" dirty="0"/>
          </a:p>
        </p:txBody>
      </p:sp>
      <p:sp>
        <p:nvSpPr>
          <p:cNvPr id="3" name="İçerik Yer Tutucusu 2"/>
          <p:cNvSpPr>
            <a:spLocks noGrp="1"/>
          </p:cNvSpPr>
          <p:nvPr>
            <p:ph idx="1"/>
          </p:nvPr>
        </p:nvSpPr>
        <p:spPr/>
        <p:txBody>
          <a:bodyPr>
            <a:normAutofit/>
          </a:bodyPr>
          <a:lstStyle/>
          <a:p>
            <a:r>
              <a:rPr lang="tr-TR" sz="2200" dirty="0" smtClean="0">
                <a:solidFill>
                  <a:srgbClr val="222222"/>
                </a:solidFill>
                <a:latin typeface="Open Sans"/>
              </a:rPr>
              <a:t>Bu </a:t>
            </a:r>
            <a:r>
              <a:rPr lang="tr-TR" sz="2200" dirty="0">
                <a:solidFill>
                  <a:srgbClr val="222222"/>
                </a:solidFill>
                <a:latin typeface="Open Sans"/>
              </a:rPr>
              <a:t>soruya cevap verirken pozitif olmalısınız. İş dünyasında birçok imkan olduğunu ve bu imkanları yakından takip etmenizin, kariyeriniz açısından oldukça gerekli olduğunu belirtin. İş tatmini sağlamanın değişik parametrelerinin varlığının farkında olduğunuzu da ilave etmeyi ihmal etmeyin. Sadece maddi imkanlarınızın iyileştirilmesi amacıyla iş değiştirme niyetinde olduğunuzu mülakatı yapan kişiye asla bir neden olarak göstermeyin.</a:t>
            </a:r>
          </a:p>
          <a:p>
            <a:endParaRPr lang="tr-TR" dirty="0"/>
          </a:p>
        </p:txBody>
      </p:sp>
    </p:spTree>
    <p:extLst>
      <p:ext uri="{BB962C8B-B14F-4D97-AF65-F5344CB8AC3E}">
        <p14:creationId xmlns:p14="http://schemas.microsoft.com/office/powerpoint/2010/main" val="839850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b="1" dirty="0"/>
              <a:t>5. NE KADAR SÜREDİR İŞ ARAYIŞI İÇERİSİNDESİNİZ?</a:t>
            </a:r>
            <a:r>
              <a:rPr lang="tr-TR" sz="2000" dirty="0"/>
              <a:t/>
            </a:r>
            <a:br>
              <a:rPr lang="tr-TR" sz="2000" dirty="0"/>
            </a:br>
            <a:endParaRPr lang="tr-TR" sz="2000" dirty="0"/>
          </a:p>
        </p:txBody>
      </p:sp>
      <p:sp>
        <p:nvSpPr>
          <p:cNvPr id="3" name="İçerik Yer Tutucusu 2"/>
          <p:cNvSpPr>
            <a:spLocks noGrp="1"/>
          </p:cNvSpPr>
          <p:nvPr>
            <p:ph idx="1"/>
          </p:nvPr>
        </p:nvSpPr>
        <p:spPr/>
        <p:txBody>
          <a:bodyPr>
            <a:normAutofit fontScale="85000" lnSpcReduction="20000"/>
          </a:bodyPr>
          <a:lstStyle/>
          <a:p>
            <a:r>
              <a:rPr lang="tr-TR" dirty="0" smtClean="0"/>
              <a:t>Cevap </a:t>
            </a:r>
            <a:r>
              <a:rPr lang="tr-TR" dirty="0"/>
              <a:t>verirken oldukça hassas davranmanız gereken bir soru tipidir. İş arayış sürenizdeki uzunluk mülakatçı için negatif bir olgudur. Çünkü iyi bir eleman için iş arayışının uzun sürmesi yadırganacak bir unsur olarak kabul edilir. Mülakatçı sizin iş beğenmeyen veya kariyerinizdeki adımlar konusunda hassas bir kişi olduğunuzdan ziyade, aranan bir eleman olmadığınızı düşünür. Bu aşamada iş teklifi almadığınız halde değerinizi arttırmak için aldığınızı belirtirseniz, mülakatçının sizi değişik yönlerden sıkıştırmasına yol açmış olursunuz. Tecrübeli bir mülakatçı bu soruya vereceğiniz abartılı cevapları kesinlikle algılayacak ve ona göre davranacaktır. Açık ve dürüst olun.</a:t>
            </a:r>
          </a:p>
          <a:p>
            <a:endParaRPr lang="tr-TR" dirty="0"/>
          </a:p>
        </p:txBody>
      </p:sp>
    </p:spTree>
    <p:extLst>
      <p:ext uri="{BB962C8B-B14F-4D97-AF65-F5344CB8AC3E}">
        <p14:creationId xmlns:p14="http://schemas.microsoft.com/office/powerpoint/2010/main" val="1302993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solidFill>
                  <a:srgbClr val="222222"/>
                </a:solidFill>
                <a:latin typeface="Open Sans"/>
              </a:rPr>
              <a:t>Hem aday hem de mülakatı yapan kişi için oldukça stresli bir konu olan mülakatlarda, giriş konuşmalarının oldukça samimi ve beliren soğuk havayı ortadan kaldırıcı nitelikte olması gereklidir. Mülakatın başında yapılacak olan kısa, samimi bir sohbet iki tarafın da bilgi alışverişini daha verimli hale getirmesini sağlayacaktır. </a:t>
            </a:r>
            <a:endParaRPr lang="tr-TR" dirty="0"/>
          </a:p>
        </p:txBody>
      </p:sp>
    </p:spTree>
    <p:extLst>
      <p:ext uri="{BB962C8B-B14F-4D97-AF65-F5344CB8AC3E}">
        <p14:creationId xmlns:p14="http://schemas.microsoft.com/office/powerpoint/2010/main" val="2359103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sz="2700" dirty="0">
                <a:solidFill>
                  <a:srgbClr val="222222"/>
                </a:solidFill>
                <a:latin typeface="Open Sans"/>
              </a:rPr>
              <a:t>Bunu sağlamanın yolu da mülakatı yönlendiren mülakatçının, mülakatla doğrudan ilişkisi olan veya olmayan sohbet türü bir girişe zaman ayırmasıdır. Bu iki taraf içinde stresi az da olsa ortadan kaldırmak için en etkili yöntemdir.</a:t>
            </a:r>
            <a:endParaRPr lang="tr-TR" sz="2700" dirty="0">
              <a:solidFill>
                <a:prstClr val="black"/>
              </a:solidFill>
            </a:endParaRPr>
          </a:p>
          <a:p>
            <a:endParaRPr lang="tr-TR" dirty="0"/>
          </a:p>
        </p:txBody>
      </p:sp>
    </p:spTree>
    <p:extLst>
      <p:ext uri="{BB962C8B-B14F-4D97-AF65-F5344CB8AC3E}">
        <p14:creationId xmlns:p14="http://schemas.microsoft.com/office/powerpoint/2010/main" val="586210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b="1" dirty="0">
                <a:solidFill>
                  <a:srgbClr val="222222"/>
                </a:solidFill>
                <a:latin typeface="Open Sans"/>
              </a:rPr>
              <a:t>1. ADRESİMİZİ / OFİSİMİZİ BULMAKTA ZORLUK ÇEKTİNİZ Mİ, YOLCULUĞUNUZ NASIL GEÇTİ?</a:t>
            </a:r>
            <a:r>
              <a:rPr lang="tr-TR" sz="2000" dirty="0">
                <a:solidFill>
                  <a:srgbClr val="222222"/>
                </a:solidFill>
                <a:latin typeface="Open Sans"/>
              </a:rPr>
              <a:t/>
            </a:r>
            <a:br>
              <a:rPr lang="tr-TR" sz="2000" dirty="0">
                <a:solidFill>
                  <a:srgbClr val="222222"/>
                </a:solidFill>
                <a:latin typeface="Open Sans"/>
              </a:rPr>
            </a:br>
            <a:endParaRPr lang="tr-TR" sz="2000" dirty="0"/>
          </a:p>
        </p:txBody>
      </p:sp>
      <p:sp>
        <p:nvSpPr>
          <p:cNvPr id="3" name="İçerik Yer Tutucusu 2"/>
          <p:cNvSpPr>
            <a:spLocks noGrp="1"/>
          </p:cNvSpPr>
          <p:nvPr>
            <p:ph idx="1"/>
          </p:nvPr>
        </p:nvSpPr>
        <p:spPr/>
        <p:txBody>
          <a:bodyPr>
            <a:normAutofit fontScale="92500" lnSpcReduction="20000"/>
          </a:bodyPr>
          <a:lstStyle/>
          <a:p>
            <a:r>
              <a:rPr lang="tr-TR" dirty="0" smtClean="0">
                <a:solidFill>
                  <a:srgbClr val="222222"/>
                </a:solidFill>
                <a:latin typeface="Open Sans"/>
              </a:rPr>
              <a:t>Mülakat </a:t>
            </a:r>
            <a:r>
              <a:rPr lang="tr-TR" dirty="0">
                <a:solidFill>
                  <a:srgbClr val="222222"/>
                </a:solidFill>
                <a:latin typeface="Open Sans"/>
              </a:rPr>
              <a:t>öncesi sohbet aşamasında en çok rastlanan soru türüdür. Eğer adresi bulmakta gerçekten sıkıntı yaşamış olsanız bile bunu karşı tarafa aktarmayın. Farklı bir şehirden mülakata gelmiş olabilirsiniz ve yolculuğunuz da oldukça kötü geçmiş olabilir. Herhangi bir problem yaşamadığınızı belirtmek zaten stresli olan ortamı yumuşatmaya daha çok yardım edecektir. Eğer mülakata geç kaldıysanız mutlaka özür dileyin ve kısa bir açıklama yapın.</a:t>
            </a:r>
          </a:p>
          <a:p>
            <a:endParaRPr lang="tr-TR" dirty="0"/>
          </a:p>
        </p:txBody>
      </p:sp>
    </p:spTree>
    <p:extLst>
      <p:ext uri="{BB962C8B-B14F-4D97-AF65-F5344CB8AC3E}">
        <p14:creationId xmlns:p14="http://schemas.microsoft.com/office/powerpoint/2010/main" val="1779362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1600" b="1" dirty="0">
                <a:solidFill>
                  <a:srgbClr val="222222"/>
                </a:solidFill>
                <a:latin typeface="Open Sans"/>
              </a:rPr>
              <a:t>2. ÖZGEÇMİŞİNİZDE ………. SPORLARI (VEYA HERHANGİ BIR KONU) İLE İLGİLENDİĞİNİZİ GÖRDÜM, NE ZAMAN BU (SPORLARI) YAPMAYA BAŞLADINIZ?</a:t>
            </a:r>
            <a:r>
              <a:rPr lang="tr-TR" sz="1600" dirty="0">
                <a:solidFill>
                  <a:srgbClr val="222222"/>
                </a:solidFill>
                <a:latin typeface="Open Sans"/>
              </a:rPr>
              <a:t/>
            </a:r>
            <a:br>
              <a:rPr lang="tr-TR" sz="1600" dirty="0">
                <a:solidFill>
                  <a:srgbClr val="222222"/>
                </a:solidFill>
                <a:latin typeface="Open Sans"/>
              </a:rPr>
            </a:br>
            <a:endParaRPr lang="tr-TR" sz="1600" dirty="0"/>
          </a:p>
        </p:txBody>
      </p:sp>
      <p:sp>
        <p:nvSpPr>
          <p:cNvPr id="3" name="İçerik Yer Tutucusu 2"/>
          <p:cNvSpPr>
            <a:spLocks noGrp="1"/>
          </p:cNvSpPr>
          <p:nvPr>
            <p:ph idx="1"/>
          </p:nvPr>
        </p:nvSpPr>
        <p:spPr/>
        <p:txBody>
          <a:bodyPr>
            <a:normAutofit/>
          </a:bodyPr>
          <a:lstStyle/>
          <a:p>
            <a:r>
              <a:rPr lang="tr-TR" dirty="0" smtClean="0">
                <a:solidFill>
                  <a:srgbClr val="222222"/>
                </a:solidFill>
                <a:latin typeface="Open Sans"/>
              </a:rPr>
              <a:t>Bu </a:t>
            </a:r>
            <a:r>
              <a:rPr lang="tr-TR" dirty="0">
                <a:solidFill>
                  <a:srgbClr val="222222"/>
                </a:solidFill>
                <a:latin typeface="Open Sans"/>
              </a:rPr>
              <a:t>tür bir soru ile karşılaştığınız zaman kesinlikle detaya inmemeye özen gösterin, çünkü bu tip bir soruya vereceğiniz cevabın uzaması gerçek anlamda üzerinde durulması gereken konulara daha az zaman ayırmanıza sebep olacaktır.</a:t>
            </a:r>
          </a:p>
          <a:p>
            <a:endParaRPr lang="tr-TR" dirty="0"/>
          </a:p>
        </p:txBody>
      </p:sp>
    </p:spTree>
    <p:extLst>
      <p:ext uri="{BB962C8B-B14F-4D97-AF65-F5344CB8AC3E}">
        <p14:creationId xmlns:p14="http://schemas.microsoft.com/office/powerpoint/2010/main" val="664557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2800" dirty="0"/>
              <a:t>3. …………. ÜNİVERSİTESİNİ BİTİRDİĞİNİZİ ÖZGEÇMİŞİNİZDE GÖRDÜM, PROFESÖR ………… </a:t>
            </a:r>
            <a:r>
              <a:rPr lang="tr-TR" sz="2800" dirty="0" smtClean="0"/>
              <a:t>TANIYOR MUSUNUZ</a:t>
            </a:r>
            <a:r>
              <a:rPr lang="tr-TR" sz="2400" dirty="0"/>
              <a:t>?</a:t>
            </a:r>
            <a:br>
              <a:rPr lang="tr-TR" sz="2400" dirty="0"/>
            </a:br>
            <a:endParaRPr lang="tr-TR" sz="2800" dirty="0"/>
          </a:p>
        </p:txBody>
      </p:sp>
      <p:sp>
        <p:nvSpPr>
          <p:cNvPr id="3" name="İçerik Yer Tutucusu 2"/>
          <p:cNvSpPr>
            <a:spLocks noGrp="1"/>
          </p:cNvSpPr>
          <p:nvPr>
            <p:ph idx="1"/>
          </p:nvPr>
        </p:nvSpPr>
        <p:spPr/>
        <p:txBody>
          <a:bodyPr>
            <a:normAutofit/>
          </a:bodyPr>
          <a:lstStyle/>
          <a:p>
            <a:endParaRPr lang="tr-TR" dirty="0"/>
          </a:p>
          <a:p>
            <a:r>
              <a:rPr lang="tr-TR" dirty="0"/>
              <a:t>Oldukça sık karşılaşılan bir giriş sorusudur. Mülakatçı daha samimi bir ortam yaratmak için ortak tanıdıkların daha etkili olduğunu düşündüğü için bu tip bir soru yöneltir. Eğer bahsettiği kişiyi tanımıyorsanız kesinlikle tanıdığınızı söylemeyin daha detaya inildikçe </a:t>
            </a:r>
            <a:r>
              <a:rPr lang="tr-TR" dirty="0" err="1"/>
              <a:t>mahçup</a:t>
            </a:r>
            <a:r>
              <a:rPr lang="tr-TR" dirty="0"/>
              <a:t> durumda kalabilirsiniz.</a:t>
            </a:r>
          </a:p>
        </p:txBody>
      </p:sp>
    </p:spTree>
    <p:extLst>
      <p:ext uri="{BB962C8B-B14F-4D97-AF65-F5344CB8AC3E}">
        <p14:creationId xmlns:p14="http://schemas.microsoft.com/office/powerpoint/2010/main" val="231429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smtClean="0">
                <a:solidFill>
                  <a:srgbClr val="222222"/>
                </a:solidFill>
                <a:latin typeface="Open Sans"/>
              </a:rPr>
              <a:t>4. SİGARA </a:t>
            </a:r>
            <a:r>
              <a:rPr lang="tr-TR" sz="2400" b="1" dirty="0">
                <a:solidFill>
                  <a:srgbClr val="222222"/>
                </a:solidFill>
                <a:latin typeface="Open Sans"/>
              </a:rPr>
              <a:t>İÇMEK VEYA SICAK /SOĞUK BİRŞEY İÇMEK İSTERMİSİNİZ?..</a:t>
            </a:r>
            <a:endParaRPr lang="tr-TR" sz="2400" dirty="0"/>
          </a:p>
        </p:txBody>
      </p:sp>
      <p:sp>
        <p:nvSpPr>
          <p:cNvPr id="3" name="İçerik Yer Tutucusu 2"/>
          <p:cNvSpPr>
            <a:spLocks noGrp="1"/>
          </p:cNvSpPr>
          <p:nvPr>
            <p:ph idx="1"/>
          </p:nvPr>
        </p:nvSpPr>
        <p:spPr/>
        <p:txBody>
          <a:bodyPr>
            <a:normAutofit fontScale="70000" lnSpcReduction="20000"/>
          </a:bodyPr>
          <a:lstStyle/>
          <a:p>
            <a:r>
              <a:rPr lang="tr-TR" b="1" dirty="0">
                <a:solidFill>
                  <a:srgbClr val="222222"/>
                </a:solidFill>
                <a:latin typeface="Open Sans"/>
              </a:rPr>
              <a:t>. </a:t>
            </a:r>
            <a:endParaRPr lang="tr-TR" dirty="0">
              <a:solidFill>
                <a:srgbClr val="222222"/>
              </a:solidFill>
              <a:latin typeface="Open Sans"/>
            </a:endParaRPr>
          </a:p>
          <a:p>
            <a:r>
              <a:rPr lang="tr-TR" dirty="0">
                <a:solidFill>
                  <a:srgbClr val="222222"/>
                </a:solidFill>
                <a:latin typeface="Open Sans"/>
              </a:rPr>
              <a:t>Ülkemizde misafirperverlik en önem verdiğimiz özelliklerimizden biridir. Ve </a:t>
            </a:r>
            <a:r>
              <a:rPr lang="tr-TR" dirty="0" smtClean="0">
                <a:solidFill>
                  <a:srgbClr val="222222"/>
                </a:solidFill>
                <a:latin typeface="Open Sans"/>
              </a:rPr>
              <a:t>bir şeyler </a:t>
            </a:r>
            <a:r>
              <a:rPr lang="tr-TR" dirty="0">
                <a:solidFill>
                  <a:srgbClr val="222222"/>
                </a:solidFill>
                <a:latin typeface="Open Sans"/>
              </a:rPr>
              <a:t>ikram etmek misafirperverliğimizi göstermenin en güzel yolu olarak kabul edilir. Fakat profesyonel iş mülakatında sigara içilmesi pek tercih edilen ve hoş karşılanan bir şey değildir. Eğer sigara içmiyorsanız, ikram edilen sigara size firmada sigara içilip içilmediği konusunda da bilgi verecektir. İkram edilen diğer şeyleri de oldukça nazik bir şekilde reddetmeniz sizin yararınıza olacaktır. Mülakatın en önemli anında kolunuzun çay bardağına çarptığını ve takım elbisenizin üzerine döküldüğünü hayal etmek sanırım bu konuda sizi yeterince aydınlatacaktır. Ayrıca, görüşme sırasında ikram edilen herhangi </a:t>
            </a:r>
            <a:r>
              <a:rPr lang="tr-TR" dirty="0" err="1">
                <a:solidFill>
                  <a:srgbClr val="222222"/>
                </a:solidFill>
                <a:latin typeface="Open Sans"/>
              </a:rPr>
              <a:t>birşeyi</a:t>
            </a:r>
            <a:r>
              <a:rPr lang="tr-TR" dirty="0">
                <a:solidFill>
                  <a:srgbClr val="222222"/>
                </a:solidFill>
                <a:latin typeface="Open Sans"/>
              </a:rPr>
              <a:t> kabul etmek ilginizin dağılmasına neden olacak ve dolayısıyla mülakat performansınızı düşürecektir.</a:t>
            </a:r>
          </a:p>
          <a:p>
            <a:endParaRPr lang="tr-TR" dirty="0"/>
          </a:p>
        </p:txBody>
      </p:sp>
    </p:spTree>
    <p:extLst>
      <p:ext uri="{BB962C8B-B14F-4D97-AF65-F5344CB8AC3E}">
        <p14:creationId xmlns:p14="http://schemas.microsoft.com/office/powerpoint/2010/main" val="1127711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b="1" dirty="0">
                <a:solidFill>
                  <a:srgbClr val="222222"/>
                </a:solidFill>
                <a:latin typeface="Open Sans"/>
              </a:rPr>
              <a:t>KİŞİSEL SORULAR …</a:t>
            </a:r>
            <a:r>
              <a:rPr lang="tr-TR" sz="2000" dirty="0">
                <a:solidFill>
                  <a:srgbClr val="222222"/>
                </a:solidFill>
                <a:latin typeface="Open Sans"/>
              </a:rPr>
              <a:t/>
            </a:r>
            <a:br>
              <a:rPr lang="tr-TR" sz="2000" dirty="0">
                <a:solidFill>
                  <a:srgbClr val="222222"/>
                </a:solidFill>
                <a:latin typeface="Open Sans"/>
              </a:rPr>
            </a:br>
            <a:r>
              <a:rPr lang="tr-TR" sz="2000" b="1" dirty="0">
                <a:solidFill>
                  <a:srgbClr val="222222"/>
                </a:solidFill>
                <a:latin typeface="Open Sans"/>
              </a:rPr>
              <a:t>1. LÜTFEN BANA KENDİNİZ İLE İLGİLİ BİLGİ VERİNİZ</a:t>
            </a:r>
            <a:endParaRPr lang="tr-TR" sz="2000" dirty="0"/>
          </a:p>
        </p:txBody>
      </p:sp>
      <p:sp>
        <p:nvSpPr>
          <p:cNvPr id="3" name="İçerik Yer Tutucusu 2"/>
          <p:cNvSpPr>
            <a:spLocks noGrp="1"/>
          </p:cNvSpPr>
          <p:nvPr>
            <p:ph idx="1"/>
          </p:nvPr>
        </p:nvSpPr>
        <p:spPr/>
        <p:txBody>
          <a:bodyPr>
            <a:normAutofit fontScale="85000" lnSpcReduction="20000"/>
          </a:bodyPr>
          <a:lstStyle/>
          <a:p>
            <a:r>
              <a:rPr lang="tr-TR" dirty="0" smtClean="0">
                <a:solidFill>
                  <a:srgbClr val="222222"/>
                </a:solidFill>
                <a:latin typeface="Open Sans"/>
              </a:rPr>
              <a:t>Özellikle </a:t>
            </a:r>
            <a:r>
              <a:rPr lang="tr-TR" dirty="0">
                <a:solidFill>
                  <a:srgbClr val="222222"/>
                </a:solidFill>
                <a:latin typeface="Open Sans"/>
              </a:rPr>
              <a:t>mülakat teknikleri konusunda deneyimsiz bir kişinin sorabileceği ve ülkemizde oldukça sık olarak karşılaşabileceğiniz bir sorudur. Aynı zamanda profesyonel iş mülakatında sorulabilecek en gereksiz sorudur. Mülakatçı bu tip bir soru ile kendinizi tanıtmanızı ister. Fakat bu aşamada sizin karşı bir soru ile kendisini cevaplamanız daha uygundur. Soracağınız soru şöyle olmalıdır: “Özel hayatımı mı anlatmamı talep ediyorsunuz yoksa profesyonel niteliklerimi mi öğrenmek istiyorsunuz? veya ” Bu sorunuzu daha spesifik hale getirebilir misiniz?”.</a:t>
            </a:r>
            <a:endParaRPr lang="tr-TR" b="0" i="0" dirty="0">
              <a:solidFill>
                <a:srgbClr val="222222"/>
              </a:solidFill>
              <a:effectLst/>
              <a:latin typeface="Open Sans"/>
            </a:endParaRPr>
          </a:p>
        </p:txBody>
      </p:sp>
    </p:spTree>
    <p:extLst>
      <p:ext uri="{BB962C8B-B14F-4D97-AF65-F5344CB8AC3E}">
        <p14:creationId xmlns:p14="http://schemas.microsoft.com/office/powerpoint/2010/main" val="1300575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b="1" dirty="0">
                <a:solidFill>
                  <a:srgbClr val="222222"/>
                </a:solidFill>
                <a:latin typeface="Open Sans"/>
              </a:rPr>
              <a:t>2.HERHANGİ BİR İŞ BULMADAN SON İŞİNİZDEN NEDEN AYRILDINIZ/İSTİFA ETTİNİZ?</a:t>
            </a:r>
            <a:endParaRPr lang="tr-TR" sz="2000" dirty="0"/>
          </a:p>
        </p:txBody>
      </p:sp>
      <p:sp>
        <p:nvSpPr>
          <p:cNvPr id="3" name="İçerik Yer Tutucusu 2"/>
          <p:cNvSpPr>
            <a:spLocks noGrp="1"/>
          </p:cNvSpPr>
          <p:nvPr>
            <p:ph idx="1"/>
          </p:nvPr>
        </p:nvSpPr>
        <p:spPr/>
        <p:txBody>
          <a:bodyPr>
            <a:normAutofit/>
          </a:bodyPr>
          <a:lstStyle/>
          <a:p>
            <a:r>
              <a:rPr lang="tr-TR" sz="2000" dirty="0"/>
              <a:t>Bu soruyu cevaplandırırken oldukça dikkatli olmak zorundasınız. Eğer dürüst davranmazsanız ve bu davranışınız daha sonra ortaya çıkacak olursa, oldukça zor durumda kalabilirsiniz. Çünkü istihdam aşamasında yapılacak araştırmalar sonucunda dürüst davranmadığınız ortaya çıkarsa, işveren sizin hakkınızda oldukça pozitif bir düşünceye sahip dahi olsa, fikrini derhal değiştirebilir. Eğer işten çıkarıldıysanız, sebeplerini detaylı olarak kendi hatalarınızdan kaynaklansa bile karşı tarafa aktarmak zorundasınız. Dürüst davranmak size oldukça fazla puan sağlayacaktır. Bunun yanında işten ayrılmanızın sebebi oldukça farklı unsurlar yüzünden de olabilir. Firmanız küçülme sürecine girmiş olabilir, tamamen kapanmış ya da tekrar yapılanma süreci sonunda pozisyonunuz kaldırılmış olabilir. Bunun </a:t>
            </a:r>
            <a:r>
              <a:rPr lang="tr-TR" sz="2000" dirty="0" err="1"/>
              <a:t>yanısıra</a:t>
            </a:r>
            <a:r>
              <a:rPr lang="tr-TR" sz="2000" dirty="0"/>
              <a:t> bağlı olarak çalıştığınız amirinizle kesinlikle anlaşamıyor olabilirsiniz. Bu tip durumları kesinlikle detaylı olarak mülakat yapan kişiye aktarmalısınız.</a:t>
            </a:r>
          </a:p>
        </p:txBody>
      </p:sp>
    </p:spTree>
    <p:extLst>
      <p:ext uri="{BB962C8B-B14F-4D97-AF65-F5344CB8AC3E}">
        <p14:creationId xmlns:p14="http://schemas.microsoft.com/office/powerpoint/2010/main" val="152364626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891</Words>
  <Application>Microsoft Office PowerPoint</Application>
  <PresentationFormat>Ekran Gösterisi (4:3)</PresentationFormat>
  <Paragraphs>23</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Mülakat teknikleri, sorular, cevaplar</vt:lpstr>
      <vt:lpstr>PowerPoint Sunusu</vt:lpstr>
      <vt:lpstr>PowerPoint Sunusu</vt:lpstr>
      <vt:lpstr>1. ADRESİMİZİ / OFİSİMİZİ BULMAKTA ZORLUK ÇEKTİNİZ Mİ, YOLCULUĞUNUZ NASIL GEÇTİ? </vt:lpstr>
      <vt:lpstr>2. ÖZGEÇMİŞİNİZDE ………. SPORLARI (VEYA HERHANGİ BIR KONU) İLE İLGİLENDİĞİNİZİ GÖRDÜM, NE ZAMAN BU (SPORLARI) YAPMAYA BAŞLADINIZ? </vt:lpstr>
      <vt:lpstr>3. …………. ÜNİVERSİTESİNİ BİTİRDİĞİNİZİ ÖZGEÇMİŞİNİZDE GÖRDÜM, PROFESÖR ………… TANIYOR MUSUNUZ? </vt:lpstr>
      <vt:lpstr>4. SİGARA İÇMEK VEYA SICAK /SOĞUK BİRŞEY İÇMEK İSTERMİSİNİZ?..</vt:lpstr>
      <vt:lpstr>KİŞİSEL SORULAR … 1. LÜTFEN BANA KENDİNİZ İLE İLGİLİ BİLGİ VERİNİZ</vt:lpstr>
      <vt:lpstr>2.HERHANGİ BİR İŞ BULMADAN SON İŞİNİZDEN NEDEN AYRILDINIZ/İSTİFA ETTİNİZ?</vt:lpstr>
      <vt:lpstr>3. ŞU ANDA AYRILMAYI DÜŞÜNDÜĞÜNÜZ POZİSYONUNUZDAN DAHA ÖNCE DE AYRILMAYI DÜŞÜNDÜNÜZ MÜ, AYRILMADIĞINIZA GÖRE NEDEN KALDINIZ? </vt:lpstr>
      <vt:lpstr>4. BAŞKA BIR POZİSYONUN VEYA FİRMANIN SİZİ TAM ANLAMI İLE TATMİN EDECEĞİNE İNANIYOR MUSUNUZ? </vt:lpstr>
      <vt:lpstr>5. NE KADAR SÜREDİR İŞ ARAYIŞI İÇERİSİNDESİNİZ?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Mülakat teknikleri, sorular, cevaplar</dc:title>
  <dc:creator>Velittin Balcı</dc:creator>
  <cp:lastModifiedBy>win</cp:lastModifiedBy>
  <cp:revision>2</cp:revision>
  <dcterms:created xsi:type="dcterms:W3CDTF">2020-05-10T19:21:42Z</dcterms:created>
  <dcterms:modified xsi:type="dcterms:W3CDTF">2020-05-10T19:38:44Z</dcterms:modified>
</cp:coreProperties>
</file>