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9" r:id="rId4"/>
    <p:sldId id="260" r:id="rId5"/>
    <p:sldId id="261" r:id="rId6"/>
    <p:sldId id="264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381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5C2C3">
              <a:alpha val="63000"/>
            </a:srgbClr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2727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79E9E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6E4D7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E7E4D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4E1D9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CA99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>
              <a:alpha val="50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9AAA9"/>
              </a:solidFill>
              <a:prstDash val="solid"/>
              <a:miter lim="400000"/>
            </a:ln>
          </a:top>
          <a:bottom>
            <a:ln w="12700" cap="flat">
              <a:solidFill>
                <a:srgbClr val="A9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AA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30"/>
    <p:restoredTop sz="92198"/>
  </p:normalViewPr>
  <p:slideViewPr>
    <p:cSldViewPr snapToGrid="0" snapToObjects="1">
      <p:cViewPr varScale="1">
        <p:scale>
          <a:sx n="98" d="100"/>
          <a:sy n="98" d="100"/>
        </p:scale>
        <p:origin x="192" y="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3946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2168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ve Alt Ana Başlı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şlık Metni"/>
          <p:cNvSpPr txBox="1">
            <a:spLocks noGrp="1"/>
          </p:cNvSpPr>
          <p:nvPr>
            <p:ph type="title"/>
          </p:nvPr>
        </p:nvSpPr>
        <p:spPr>
          <a:xfrm>
            <a:off x="787400" y="1511300"/>
            <a:ext cx="11430000" cy="381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r>
              <a:t>Başlık Metni</a:t>
            </a:r>
          </a:p>
        </p:txBody>
      </p:sp>
      <p:sp>
        <p:nvSpPr>
          <p:cNvPr id="12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87400" y="5308600"/>
            <a:ext cx="11430000" cy="1447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örüntü"/>
          <p:cNvSpPr>
            <a:spLocks noGrp="1"/>
          </p:cNvSpPr>
          <p:nvPr>
            <p:ph type="pic" idx="13"/>
          </p:nvPr>
        </p:nvSpPr>
        <p:spPr>
          <a:xfrm>
            <a:off x="-851457" y="-14228"/>
            <a:ext cx="15004983" cy="99876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Yatay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örüntü"/>
          <p:cNvSpPr>
            <a:spLocks noGrp="1"/>
          </p:cNvSpPr>
          <p:nvPr>
            <p:ph type="pic" idx="13"/>
          </p:nvPr>
        </p:nvSpPr>
        <p:spPr>
          <a:xfrm>
            <a:off x="1960603" y="884196"/>
            <a:ext cx="9166170" cy="6101232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Başlık Metni"/>
          <p:cNvSpPr txBox="1">
            <a:spLocks noGrp="1"/>
          </p:cNvSpPr>
          <p:nvPr>
            <p:ph type="title"/>
          </p:nvPr>
        </p:nvSpPr>
        <p:spPr>
          <a:xfrm>
            <a:off x="787400" y="7188200"/>
            <a:ext cx="11430000" cy="127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r>
              <a:t>Başlık Metni</a:t>
            </a:r>
          </a:p>
        </p:txBody>
      </p:sp>
      <p:sp>
        <p:nvSpPr>
          <p:cNvPr id="22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87400" y="8407400"/>
            <a:ext cx="11430000" cy="1041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23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02692" y="9131300"/>
            <a:ext cx="386716" cy="431800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Or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Metni"/>
          <p:cNvSpPr txBox="1">
            <a:spLocks noGrp="1"/>
          </p:cNvSpPr>
          <p:nvPr>
            <p:ph type="title"/>
          </p:nvPr>
        </p:nvSpPr>
        <p:spPr>
          <a:xfrm>
            <a:off x="787400" y="3657600"/>
            <a:ext cx="11430000" cy="24384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3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Düş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örüntü"/>
          <p:cNvSpPr>
            <a:spLocks noGrp="1"/>
          </p:cNvSpPr>
          <p:nvPr>
            <p:ph type="pic" sz="half" idx="13"/>
          </p:nvPr>
        </p:nvSpPr>
        <p:spPr>
          <a:xfrm>
            <a:off x="6273800" y="1206500"/>
            <a:ext cx="5888774" cy="72771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Başlık Metni"/>
          <p:cNvSpPr txBox="1">
            <a:spLocks noGrp="1"/>
          </p:cNvSpPr>
          <p:nvPr>
            <p:ph type="title"/>
          </p:nvPr>
        </p:nvSpPr>
        <p:spPr>
          <a:xfrm>
            <a:off x="457200" y="1244600"/>
            <a:ext cx="5600700" cy="3467100"/>
          </a:xfrm>
          <a:prstGeom prst="rect">
            <a:avLst/>
          </a:prstGeom>
        </p:spPr>
        <p:txBody>
          <a:bodyPr anchor="b"/>
          <a:lstStyle/>
          <a:p>
            <a:r>
              <a:t>Başlık Metni</a:t>
            </a:r>
          </a:p>
        </p:txBody>
      </p:sp>
      <p:sp>
        <p:nvSpPr>
          <p:cNvPr id="40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457200" y="4851400"/>
            <a:ext cx="5600700" cy="3632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Ü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7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787400" y="2768600"/>
            <a:ext cx="114300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övde Düzeyi Bir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3 - Yukar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örüntü"/>
          <p:cNvSpPr>
            <a:spLocks noGrp="1"/>
          </p:cNvSpPr>
          <p:nvPr>
            <p:ph type="pic" idx="13"/>
          </p:nvPr>
        </p:nvSpPr>
        <p:spPr>
          <a:xfrm>
            <a:off x="711200" y="673100"/>
            <a:ext cx="6680111" cy="82550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Görüntü"/>
          <p:cNvSpPr>
            <a:spLocks noGrp="1"/>
          </p:cNvSpPr>
          <p:nvPr>
            <p:ph type="pic" sz="quarter" idx="14"/>
          </p:nvPr>
        </p:nvSpPr>
        <p:spPr>
          <a:xfrm>
            <a:off x="7645400" y="652434"/>
            <a:ext cx="4572000" cy="3046422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Görüntü"/>
          <p:cNvSpPr>
            <a:spLocks noGrp="1"/>
          </p:cNvSpPr>
          <p:nvPr>
            <p:ph type="pic" sz="half" idx="15"/>
          </p:nvPr>
        </p:nvSpPr>
        <p:spPr>
          <a:xfrm>
            <a:off x="7645400" y="3225800"/>
            <a:ext cx="4572000" cy="68580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-Ali Utku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5334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00" i="1"/>
            </a:lvl1pPr>
          </a:lstStyle>
          <a:p>
            <a:r>
              <a:t>-Ali Utku</a:t>
            </a:r>
          </a:p>
        </p:txBody>
      </p:sp>
      <p:sp>
        <p:nvSpPr>
          <p:cNvPr id="94" name="“Buraya bir alıntı yazın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86250"/>
            <a:ext cx="10464800" cy="6477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400"/>
              </a:spcBef>
              <a:buSzTx/>
              <a:buNone/>
            </a:lvl1pPr>
          </a:lstStyle>
          <a:p>
            <a:r>
              <a:t>“Buraya bir alıntı yazın.” 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787400" y="1257300"/>
            <a:ext cx="11430000" cy="723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4"/>
              </a:buBlip>
            </a:lvl1pPr>
            <a:lvl2pPr>
              <a:buBlip>
                <a:blip r:embed="rId14"/>
              </a:buBlip>
            </a:lvl2pPr>
            <a:lvl3pPr>
              <a:buBlip>
                <a:blip r:embed="rId14"/>
              </a:buBlip>
            </a:lvl3pPr>
            <a:lvl4pPr>
              <a:buBlip>
                <a:blip r:embed="rId14"/>
              </a:buBlip>
            </a:lvl4pPr>
            <a:lvl5pPr>
              <a:buBlip>
                <a:blip r:embed="rId14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787400" y="254000"/>
            <a:ext cx="114300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02692" y="9131299"/>
            <a:ext cx="386716" cy="431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hf hdr="0" ftr="0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9pPr>
    </p:titleStyle>
    <p:bodyStyle>
      <a:lvl1pPr marL="3937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1pPr>
      <a:lvl2pPr marL="7874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2pPr>
      <a:lvl3pPr marL="11811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3pPr>
      <a:lvl4pPr marL="15748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4pPr>
      <a:lvl5pPr marL="19685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5pPr>
      <a:lvl6pPr marL="23622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6pPr>
      <a:lvl7pPr marL="27559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7pPr>
      <a:lvl8pPr marL="31496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8pPr>
      <a:lvl9pPr marL="35433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OSYOLOJİ TARİHİ…"/>
          <p:cNvSpPr txBox="1">
            <a:spLocks noGrp="1"/>
          </p:cNvSpPr>
          <p:nvPr>
            <p:ph type="ctrTitle"/>
          </p:nvPr>
        </p:nvSpPr>
        <p:spPr>
          <a:xfrm>
            <a:off x="886254" y="2698836"/>
            <a:ext cx="11430000" cy="297330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dirty="0"/>
              <a:t>SOSYOLOJİ TARİHİ </a:t>
            </a:r>
            <a:br>
              <a:rPr lang="tr-TR" sz="4000" dirty="0"/>
            </a:br>
            <a:br>
              <a:rPr lang="tr-TR" dirty="0"/>
            </a:br>
            <a:r>
              <a:rPr lang="tr-TR" sz="6000" dirty="0"/>
              <a:t>13 </a:t>
            </a:r>
            <a:endParaRPr sz="6000" dirty="0"/>
          </a:p>
        </p:txBody>
      </p:sp>
      <p:sp>
        <p:nvSpPr>
          <p:cNvPr id="120" name="DTCF, Sosyoloji Bölümü…"/>
          <p:cNvSpPr txBox="1">
            <a:spLocks noGrp="1"/>
          </p:cNvSpPr>
          <p:nvPr>
            <p:ph type="subTitle" sz="quarter" idx="1"/>
          </p:nvPr>
        </p:nvSpPr>
        <p:spPr>
          <a:xfrm>
            <a:off x="886254" y="6198973"/>
            <a:ext cx="11430000" cy="1647568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432308">
              <a:defRPr sz="2960"/>
            </a:pPr>
            <a:r>
              <a:rPr dirty="0"/>
              <a:t>DTCF</a:t>
            </a:r>
            <a:endParaRPr lang="tr-TR" dirty="0"/>
          </a:p>
          <a:p>
            <a:pPr defTabSz="432308">
              <a:defRPr sz="2960"/>
            </a:pPr>
            <a:r>
              <a:rPr dirty="0" err="1"/>
              <a:t>Sosyoloji</a:t>
            </a:r>
            <a:r>
              <a:rPr dirty="0"/>
              <a:t> </a:t>
            </a:r>
            <a:r>
              <a:rPr dirty="0" err="1"/>
              <a:t>Bölümü</a:t>
            </a:r>
            <a:endParaRPr dirty="0"/>
          </a:p>
          <a:p>
            <a:pPr defTabSz="432308">
              <a:defRPr sz="2960"/>
            </a:pPr>
            <a:r>
              <a:t>Doç</a:t>
            </a:r>
            <a:r>
              <a:rPr dirty="0" err="1"/>
              <a:t>.Dr</a:t>
            </a:r>
            <a:r>
              <a:rPr dirty="0"/>
              <a:t>. </a:t>
            </a:r>
            <a:r>
              <a:rPr dirty="0" err="1"/>
              <a:t>Nuran</a:t>
            </a:r>
            <a:r>
              <a:rPr dirty="0"/>
              <a:t> </a:t>
            </a:r>
            <a:r>
              <a:rPr dirty="0" err="1"/>
              <a:t>Savaşkan</a:t>
            </a:r>
            <a:r>
              <a:rPr dirty="0"/>
              <a:t> </a:t>
            </a:r>
            <a:r>
              <a:rPr dirty="0" err="1"/>
              <a:t>Akdoğan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3470D6D-1ED9-9347-B610-B7B382182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506896"/>
            <a:ext cx="12054296" cy="8624403"/>
          </a:xfrm>
        </p:spPr>
        <p:txBody>
          <a:bodyPr>
            <a:normAutofit fontScale="85000" lnSpcReduction="20000"/>
          </a:bodyPr>
          <a:lstStyle/>
          <a:p>
            <a:pPr marL="72000" lvl="2" indent="0">
              <a:spcBef>
                <a:spcPts val="0"/>
              </a:spcBef>
              <a:buNone/>
            </a:pPr>
            <a:r>
              <a:rPr lang="tr-TR" b="1" dirty="0" err="1"/>
              <a:t>İşbölümu</a:t>
            </a:r>
            <a:r>
              <a:rPr lang="tr-TR" b="1" dirty="0"/>
              <a:t>̈, Toplumsal Birlik ve Çatışma</a:t>
            </a:r>
          </a:p>
          <a:p>
            <a:pPr marL="72000" lvl="2" indent="0">
              <a:spcBef>
                <a:spcPts val="0"/>
              </a:spcBef>
              <a:buNone/>
            </a:pPr>
            <a:endParaRPr lang="tr-TR" b="1" dirty="0"/>
          </a:p>
          <a:p>
            <a:pPr marL="643500" lvl="2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i="1" dirty="0"/>
              <a:t>İşbölümü</a:t>
            </a:r>
            <a:r>
              <a:rPr lang="tr-TR" dirty="0"/>
              <a:t>, </a:t>
            </a:r>
            <a:r>
              <a:rPr lang="tr-TR" i="1" dirty="0"/>
              <a:t>mekanik dayanışma </a:t>
            </a:r>
            <a:r>
              <a:rPr lang="tr-TR" dirty="0"/>
              <a:t>durumundan </a:t>
            </a:r>
            <a:r>
              <a:rPr lang="tr-TR" i="1" dirty="0"/>
              <a:t>organik dayanışma</a:t>
            </a:r>
            <a:r>
              <a:rPr lang="tr-TR" dirty="0"/>
              <a:t> durumuna geçilen  tarihsel bir evrim teorisi</a:t>
            </a:r>
          </a:p>
          <a:p>
            <a:pPr marL="1037200" lvl="3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Mekanik – sanayi öncesi, farklılaşmamış toplumsal örgütlenme</a:t>
            </a:r>
          </a:p>
          <a:p>
            <a:pPr marL="1037200" lvl="3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Organik – işbölümü ve toplumsal farklılaşma, sanayinin gelişmesi</a:t>
            </a:r>
          </a:p>
          <a:p>
            <a:pPr marL="1430900" lvl="4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İnisiyatif ve bireysellik</a:t>
            </a:r>
          </a:p>
          <a:p>
            <a:pPr marL="1430900" lvl="4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Hukuk</a:t>
            </a:r>
          </a:p>
          <a:p>
            <a:pPr marL="72000" lvl="2" indent="0">
              <a:spcBef>
                <a:spcPts val="0"/>
              </a:spcBef>
              <a:buNone/>
            </a:pPr>
            <a:endParaRPr lang="tr-TR" dirty="0"/>
          </a:p>
          <a:p>
            <a:pPr marL="571500" lvl="2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Kökenleri </a:t>
            </a:r>
            <a:r>
              <a:rPr lang="tr-TR" i="1" dirty="0"/>
              <a:t>bireysel dayanışma </a:t>
            </a:r>
            <a:r>
              <a:rPr lang="tr-TR" dirty="0"/>
              <a:t>ile </a:t>
            </a:r>
            <a:r>
              <a:rPr lang="tr-TR" i="1" dirty="0"/>
              <a:t>toplumsal dayanışma</a:t>
            </a:r>
            <a:r>
              <a:rPr lang="tr-TR" dirty="0"/>
              <a:t>ya (ahlaki temele) bağlı</a:t>
            </a:r>
          </a:p>
          <a:p>
            <a:pPr marL="571500" lvl="2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/>
          </a:p>
          <a:p>
            <a:pPr marL="571500" lvl="2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İş </a:t>
            </a:r>
            <a:r>
              <a:rPr lang="tr-TR" dirty="0" err="1"/>
              <a:t>bölümünün</a:t>
            </a:r>
            <a:r>
              <a:rPr lang="tr-TR" dirty="0"/>
              <a:t> “gerçek" işlevi “iki ya da daha fazla insan arasında bir dayanışma duygusu yaratmak</a:t>
            </a:r>
          </a:p>
          <a:p>
            <a:pPr marL="571500" lvl="2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/>
          </a:p>
          <a:p>
            <a:pPr marL="571500" lvl="2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İşbölümünün odak noktası, </a:t>
            </a:r>
            <a:r>
              <a:rPr lang="tr-TR" i="1" dirty="0"/>
              <a:t>bir toplumsal </a:t>
            </a:r>
            <a:r>
              <a:rPr lang="tr-TR" i="1" dirty="0" err="1"/>
              <a:t>düzenden</a:t>
            </a:r>
            <a:r>
              <a:rPr lang="tr-TR" i="1" dirty="0"/>
              <a:t> başka bir </a:t>
            </a:r>
            <a:r>
              <a:rPr lang="tr-TR" i="1" dirty="0" err="1"/>
              <a:t>düzene</a:t>
            </a:r>
            <a:r>
              <a:rPr lang="tr-TR" i="1" dirty="0"/>
              <a:t> geçişin doğurduğu toplumsal problemler ile bireyleri birbirine ve genel olarak topluma bağlayan toplumsal bağlar</a:t>
            </a:r>
          </a:p>
          <a:p>
            <a:pPr marL="571500" lvl="2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i="1" dirty="0"/>
          </a:p>
          <a:p>
            <a:pPr marL="571500" lvl="2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 err="1"/>
              <a:t>Evrenselleştirici</a:t>
            </a:r>
            <a:r>
              <a:rPr lang="tr-TR" dirty="0"/>
              <a:t> ahlaki normlar olmazsa, bilimin ve ahlakın ilerlemesi mutlaka </a:t>
            </a:r>
            <a:r>
              <a:rPr lang="tr-TR" dirty="0" err="1"/>
              <a:t>anomiyle</a:t>
            </a:r>
            <a:r>
              <a:rPr lang="tr-TR" dirty="0"/>
              <a:t>, ahlaki bir boşlukla sonuçlanır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EA1116F-B382-794F-B072-68FEFBEDD30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04949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F99B30-DD1C-FC47-BF49-91B0BB5DD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3326" y="679269"/>
            <a:ext cx="11769634" cy="845202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Toplumsal dayanışma, toplumsal karşılıklılık ve ortak ahlaki değerleri yaratır. Bunlar da sanayinin ve genel olarak toplum yaşamının çeşitli </a:t>
            </a:r>
            <a:r>
              <a:rPr lang="tr-TR" dirty="0" err="1"/>
              <a:t>bölümlerini</a:t>
            </a:r>
            <a:r>
              <a:rPr lang="tr-TR" dirty="0"/>
              <a:t> </a:t>
            </a:r>
            <a:r>
              <a:rPr lang="tr-TR" dirty="0" err="1"/>
              <a:t>düzenler</a:t>
            </a:r>
            <a:endParaRPr lang="tr-TR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Organik dayanışmayı, “anormal biçimler", çıkarların parçalanması bozar.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Anormal kavramı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Toplumsal eşitsizlik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Normal bir </a:t>
            </a:r>
            <a:r>
              <a:rPr lang="tr-TR" dirty="0" err="1"/>
              <a:t>üretim</a:t>
            </a:r>
            <a:r>
              <a:rPr lang="tr-TR" dirty="0"/>
              <a:t> tarzı 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Normal koşullar altında organik dayanışmanın kendi kendini düzenler, oysa 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Anormal biçimlerde toplumsal düzen açıkça tehdit altındadır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Toplumsal krizin temelinde ahlaki nitelik; normsuzluk, insanın bencilliği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F480E5C-B51B-E845-9E93-B5996EEF222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390065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D3F77E3-B3D8-4D47-993E-E90F445E7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00" y="254000"/>
            <a:ext cx="11430000" cy="1313543"/>
          </a:xfrm>
        </p:spPr>
        <p:txBody>
          <a:bodyPr>
            <a:normAutofit/>
          </a:bodyPr>
          <a:lstStyle/>
          <a:p>
            <a:r>
              <a:rPr lang="tr-TR" sz="6600" dirty="0" err="1"/>
              <a:t>Anomi</a:t>
            </a:r>
            <a:endParaRPr lang="tr-TR" sz="6600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072991C-0957-9D4F-BCE2-9886B6993B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106" y="1567543"/>
            <a:ext cx="12016604" cy="788996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‘Toplum sancılı bir krizle yada …. Ani geçişlerle sarsıldığı’ zaman meydana gelen bir durum 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Temeli ekonomik yapıda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Normal bir işbölümü gerçekleştiremediği için sanayi toplumunu eleştirir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Sanayi sosyolojinin iki boyutu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çok-katmanlı toplumsal yapıların gelişmesinin ana hatlarını çizer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yapısal farklılaşma </a:t>
            </a:r>
            <a:r>
              <a:rPr lang="tr-TR" dirty="0" err="1"/>
              <a:t>sürecinin</a:t>
            </a:r>
            <a:r>
              <a:rPr lang="tr-TR" dirty="0"/>
              <a:t> </a:t>
            </a:r>
            <a:r>
              <a:rPr lang="tr-TR" dirty="0" err="1"/>
              <a:t>kültürün</a:t>
            </a:r>
            <a:r>
              <a:rPr lang="tr-TR" dirty="0"/>
              <a:t> demokratikleşmesi, sivil toplumun ve onun kurumlarının genişlemesi olduğunu kavrayamaz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F809D80-5CD5-0248-A395-5B24C59836B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777774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8DBBD22-56BE-B043-8992-7503A5496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3361" y="750389"/>
            <a:ext cx="10338662" cy="1235165"/>
          </a:xfrm>
        </p:spPr>
        <p:txBody>
          <a:bodyPr>
            <a:noAutofit/>
          </a:bodyPr>
          <a:lstStyle/>
          <a:p>
            <a:r>
              <a:rPr lang="tr-TR" sz="4800" b="1" dirty="0">
                <a:effectLst/>
              </a:rPr>
              <a:t>İntihar ve </a:t>
            </a:r>
            <a:br>
              <a:rPr lang="tr-TR" sz="4800" b="1" dirty="0">
                <a:effectLst/>
              </a:rPr>
            </a:br>
            <a:r>
              <a:rPr lang="tr-TR" sz="4800" b="1" dirty="0">
                <a:effectLst/>
              </a:rPr>
              <a:t>Toplumsal Dayanışma</a:t>
            </a:r>
            <a:br>
              <a:rPr lang="tr-TR" sz="4800" dirty="0">
                <a:effectLst/>
              </a:rPr>
            </a:br>
            <a:endParaRPr lang="tr-TR" sz="4800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9CC3449-486F-6F43-BC46-8AE4E59E9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8640" y="1881051"/>
            <a:ext cx="12070080" cy="7250248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Sanayi toplumu </a:t>
            </a:r>
            <a:r>
              <a:rPr lang="tr-TR" dirty="0" err="1"/>
              <a:t>kültür</a:t>
            </a:r>
            <a:r>
              <a:rPr lang="tr-TR" dirty="0"/>
              <a:t> analizi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Toplumsal birlik problemi ve toplumu </a:t>
            </a:r>
            <a:r>
              <a:rPr lang="tr-TR" dirty="0" err="1"/>
              <a:t>birarada</a:t>
            </a:r>
            <a:r>
              <a:rPr lang="tr-TR" dirty="0"/>
              <a:t> tutan toplumsal bağlarla ilişkili olduğu için inceler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i="1" dirty="0"/>
              <a:t>İntihar</a:t>
            </a:r>
            <a:r>
              <a:rPr lang="tr-TR" dirty="0"/>
              <a:t> Fransa, Belçika ve Almanya'da, intihar oranı ile çeşitli toplumsal faktörler (hızlı toplumsal değişme, ekonomik depresyon, </a:t>
            </a:r>
            <a:r>
              <a:rPr lang="tr-TR" dirty="0" err="1"/>
              <a:t>sosyo</a:t>
            </a:r>
            <a:r>
              <a:rPr lang="tr-TR" dirty="0"/>
              <a:t>-ekonomik </a:t>
            </a:r>
            <a:r>
              <a:rPr lang="tr-TR" dirty="0" err="1"/>
              <a:t>statu</a:t>
            </a:r>
            <a:r>
              <a:rPr lang="tr-TR" dirty="0"/>
              <a:t>̈ ve şehirleşme) arasında kurulan karşılıklı ilişkilerle, ilkin ahlaki, daha sonra toplumsal bir problem olarak geniş biçimde incelenir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Katkısı; mevcut ampirik bulguları </a:t>
            </a:r>
            <a:r>
              <a:rPr lang="tr-TR" dirty="0" err="1"/>
              <a:t>özümleyen</a:t>
            </a:r>
            <a:r>
              <a:rPr lang="tr-TR" dirty="0"/>
              <a:t> bir sosyolojik çerçeve içinde, farklı intihar oranlarıyla ilgili sistematik ve tutarlı bir sosyolojik teori geliştirmesi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6876F1B-B6CB-BB46-B071-4553CD82EBB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7254410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4023E-BA1F-3E42-BA0A-3B4E662CEE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520" y="378823"/>
            <a:ext cx="11612880" cy="8752476"/>
          </a:xfrm>
        </p:spPr>
        <p:txBody>
          <a:bodyPr anchor="t">
            <a:normAutofit fontScale="25000" lnSpcReduction="20000"/>
          </a:bodyPr>
          <a:lstStyle/>
          <a:p>
            <a:endParaRPr lang="tr-TR" b="1" i="1" dirty="0"/>
          </a:p>
          <a:p>
            <a:pPr marL="0" indent="0">
              <a:spcBef>
                <a:spcPts val="0"/>
              </a:spcBef>
              <a:buNone/>
            </a:pPr>
            <a:endParaRPr lang="tr-TR" sz="14400" b="1" i="1" dirty="0"/>
          </a:p>
          <a:p>
            <a:pPr marL="0" indent="0" defTabSz="332200">
              <a:spcBef>
                <a:spcPts val="0"/>
              </a:spcBef>
              <a:buNone/>
            </a:pPr>
            <a:r>
              <a:rPr lang="tr-TR" sz="14400" b="1" i="1" dirty="0"/>
              <a:t>Dört tip intihar : </a:t>
            </a:r>
            <a:endParaRPr lang="tr-TR" sz="14400" dirty="0"/>
          </a:p>
          <a:p>
            <a:pPr marL="0" indent="0" defTabSz="332200">
              <a:spcBef>
                <a:spcPts val="0"/>
              </a:spcBef>
              <a:buNone/>
            </a:pPr>
            <a:endParaRPr lang="tr-TR" sz="14400" dirty="0"/>
          </a:p>
          <a:p>
            <a:pPr marL="749300" lvl="0" indent="-1143000" defTabSz="332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14400" dirty="0"/>
              <a:t>Bencil intihar, </a:t>
            </a:r>
          </a:p>
          <a:p>
            <a:pPr marL="749300" lvl="0" indent="-1143000" defTabSz="332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14400" dirty="0" err="1"/>
              <a:t>Anomik</a:t>
            </a:r>
            <a:r>
              <a:rPr lang="tr-TR" sz="14400" dirty="0"/>
              <a:t>  intihar, </a:t>
            </a:r>
          </a:p>
          <a:p>
            <a:pPr marL="749300" lvl="0" indent="-1143000" defTabSz="332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14400" dirty="0"/>
              <a:t>Diğerkâm  intihar ve</a:t>
            </a:r>
          </a:p>
          <a:p>
            <a:pPr marL="749300" lvl="0" indent="-1143000" defTabSz="332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14400" dirty="0"/>
              <a:t>Kaderci  intihar</a:t>
            </a:r>
          </a:p>
          <a:p>
            <a:pPr marL="749300" lvl="0" indent="-1143000" defTabSz="3322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sz="14400" b="1" i="1" dirty="0"/>
          </a:p>
          <a:p>
            <a:pPr marL="749300" lvl="0" indent="-1143000" defTabSz="3322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sz="14400" b="1" i="1" dirty="0"/>
          </a:p>
          <a:p>
            <a:pPr marL="749300" lvl="0" indent="-1143000" defTabSz="3322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sz="14400" b="1" i="1" dirty="0"/>
          </a:p>
          <a:p>
            <a:pPr marL="749300" indent="-1143000" defTabSz="332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14400" dirty="0"/>
              <a:t>Tipler, </a:t>
            </a:r>
            <a:r>
              <a:rPr lang="tr-TR" sz="14400" dirty="0" err="1"/>
              <a:t>Durkheim’ın</a:t>
            </a:r>
            <a:r>
              <a:rPr lang="tr-TR" sz="14400" dirty="0"/>
              <a:t> ahlak ve toplumsal dayanışma teorisi ile bağlantılı</a:t>
            </a:r>
          </a:p>
          <a:p>
            <a:pPr marL="749300" indent="-1143000" defTabSz="332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14400" dirty="0"/>
              <a:t>Bir toplumda görülen birlik derecesi, belirli intihar biçimlerine doğru bir eğilim doğuracaktır.</a:t>
            </a:r>
          </a:p>
          <a:p>
            <a:pPr marL="749300" indent="-1143000" defTabSz="332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14400" dirty="0"/>
              <a:t> </a:t>
            </a:r>
            <a:r>
              <a:rPr lang="tr-TR" sz="14400" i="1" dirty="0"/>
              <a:t>İntihar, </a:t>
            </a:r>
            <a:r>
              <a:rPr lang="tr-TR" sz="14400" i="1" dirty="0" err="1"/>
              <a:t>kollektif</a:t>
            </a:r>
            <a:r>
              <a:rPr lang="tr-TR" sz="14400" i="1" dirty="0"/>
              <a:t> ve toplumsaldır</a:t>
            </a:r>
            <a:r>
              <a:rPr lang="tr-TR" sz="14400" dirty="0"/>
              <a:t>. </a:t>
            </a:r>
          </a:p>
          <a:p>
            <a:pPr marL="749300" indent="-1143000" defTabSz="332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14400" dirty="0"/>
              <a:t>İntihara yatkınlık yalnızca özgül toplumsal koşullarda söz konusudur. </a:t>
            </a:r>
          </a:p>
          <a:p>
            <a:pPr marL="749300" indent="-1143000" defTabSz="332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14400" dirty="0"/>
              <a:t>Toplumsal olgu</a:t>
            </a:r>
            <a:endParaRPr lang="tr-TR" sz="14400" b="1" i="1" dirty="0"/>
          </a:p>
          <a:p>
            <a:pPr marL="749300" indent="-1143000" defTabSz="3322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sz="14400" b="1" i="1" dirty="0"/>
          </a:p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784AA4A-477B-8D48-A329-8208A48D3BC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14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87AF861-1A62-AB42-A1A4-91A690FF3B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317" y="388522"/>
            <a:ext cx="2957978" cy="436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3927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B061D36-0CFD-4B4B-A566-CCFB05D80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447" y="387626"/>
            <a:ext cx="10825922" cy="1222512"/>
          </a:xfrm>
        </p:spPr>
        <p:txBody>
          <a:bodyPr>
            <a:normAutofit/>
          </a:bodyPr>
          <a:lstStyle/>
          <a:p>
            <a:r>
              <a:rPr lang="tr-TR" sz="4800" dirty="0" err="1"/>
              <a:t>İşlevselcilik</a:t>
            </a:r>
            <a:r>
              <a:rPr lang="tr-TR" sz="4800" dirty="0"/>
              <a:t>, </a:t>
            </a:r>
            <a:r>
              <a:rPr lang="tr-TR" sz="4800" dirty="0" err="1"/>
              <a:t>Bütüncülük</a:t>
            </a:r>
            <a:r>
              <a:rPr lang="tr-TR" sz="4800" dirty="0"/>
              <a:t> ve Politik Teori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15A0589-A1A5-024F-A257-00D1F9E916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5009" y="1610138"/>
            <a:ext cx="12115800" cy="7742583"/>
          </a:xfrm>
        </p:spPr>
        <p:txBody>
          <a:bodyPr>
            <a:normAutofit fontScale="70000" lnSpcReduction="20000"/>
          </a:bodyPr>
          <a:lstStyle/>
          <a:p>
            <a:pPr indent="-1777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b="1" i="1" dirty="0"/>
              <a:t>Toplum</a:t>
            </a:r>
            <a:r>
              <a:rPr lang="tr-TR" dirty="0"/>
              <a:t> </a:t>
            </a:r>
          </a:p>
          <a:p>
            <a:pPr lvl="1" indent="-1777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olgu olarak ve  ahlaki bir gerçeklik</a:t>
            </a:r>
          </a:p>
          <a:p>
            <a:pPr lvl="1" indent="-1777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organik bir </a:t>
            </a:r>
            <a:r>
              <a:rPr lang="tr-TR" dirty="0" err="1"/>
              <a:t>bütün</a:t>
            </a:r>
            <a:endParaRPr lang="tr-TR" dirty="0"/>
          </a:p>
          <a:p>
            <a:pPr marL="609700" lvl="1" indent="0">
              <a:spcBef>
                <a:spcPts val="0"/>
              </a:spcBef>
              <a:buNone/>
            </a:pPr>
            <a:r>
              <a:rPr lang="tr-TR" dirty="0"/>
              <a:t> </a:t>
            </a:r>
          </a:p>
          <a:p>
            <a:pPr indent="-1777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b="1" i="1" dirty="0"/>
              <a:t>T</a:t>
            </a:r>
            <a:r>
              <a:rPr lang="tr-TR" b="1" i="1"/>
              <a:t>oplumsal </a:t>
            </a:r>
            <a:r>
              <a:rPr lang="tr-TR" b="1" i="1" dirty="0" err="1"/>
              <a:t>süreçler</a:t>
            </a:r>
            <a:r>
              <a:rPr lang="tr-TR" b="1" i="1" dirty="0"/>
              <a:t> ile kurumları</a:t>
            </a:r>
            <a:r>
              <a:rPr lang="tr-TR" dirty="0"/>
              <a:t> sistemin ihtiyaçlarına uygun işlevleri kapsamında analiz</a:t>
            </a:r>
          </a:p>
          <a:p>
            <a:pPr indent="-1777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/>
          </a:p>
          <a:p>
            <a:pPr indent="-1777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b="1" i="1" dirty="0"/>
              <a:t>Din</a:t>
            </a:r>
            <a:r>
              <a:rPr lang="tr-TR" dirty="0"/>
              <a:t>, toplumsal bağlar kuvvetlendirip bireyi toplumla </a:t>
            </a:r>
            <a:r>
              <a:rPr lang="tr-TR" dirty="0" err="1"/>
              <a:t>bütünleştirme</a:t>
            </a:r>
            <a:r>
              <a:rPr lang="tr-TR" dirty="0"/>
              <a:t> işlevi</a:t>
            </a:r>
          </a:p>
          <a:p>
            <a:pPr indent="-1777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/>
          </a:p>
          <a:p>
            <a:pPr indent="-1777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b="1" i="1" dirty="0" err="1"/>
              <a:t>İşbölümu</a:t>
            </a:r>
            <a:r>
              <a:rPr lang="tr-TR" b="1" i="1" dirty="0"/>
              <a:t>̈</a:t>
            </a:r>
            <a:r>
              <a:rPr lang="tr-TR" dirty="0"/>
              <a:t>, toplumsal dayanışmanın </a:t>
            </a:r>
            <a:r>
              <a:rPr lang="tr-TR" dirty="0" err="1"/>
              <a:t>güçlenmesi</a:t>
            </a:r>
            <a:r>
              <a:rPr lang="tr-TR" dirty="0"/>
              <a:t>; öte yandan, hem “mecburi” hem de </a:t>
            </a:r>
            <a:r>
              <a:rPr lang="tr-TR" dirty="0" err="1"/>
              <a:t>anomik</a:t>
            </a:r>
            <a:r>
              <a:rPr lang="tr-TR" dirty="0"/>
              <a:t> biçimler, toplumsal işbirliğinin ve birlik olma isteğinin gelişmesine katkıda bulunamadıkları için anormaldir. </a:t>
            </a:r>
          </a:p>
          <a:p>
            <a:pPr indent="-1777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/>
          </a:p>
          <a:p>
            <a:pPr indent="-1777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Toplumsal kurumların işleyişini </a:t>
            </a:r>
            <a:r>
              <a:rPr lang="tr-TR" dirty="0" err="1"/>
              <a:t>düzenleyen</a:t>
            </a:r>
            <a:r>
              <a:rPr lang="tr-TR" dirty="0"/>
              <a:t>, böylece toplumsal dayanışmanın </a:t>
            </a:r>
            <a:r>
              <a:rPr lang="tr-TR" dirty="0" err="1"/>
              <a:t>güçlenmesini</a:t>
            </a:r>
            <a:r>
              <a:rPr lang="tr-TR" dirty="0"/>
              <a:t> kolaylaştıran bir ahlaki </a:t>
            </a:r>
            <a:r>
              <a:rPr lang="tr-TR" dirty="0" err="1"/>
              <a:t>düzen</a:t>
            </a:r>
            <a:r>
              <a:rPr lang="tr-TR" dirty="0"/>
              <a:t>. </a:t>
            </a:r>
          </a:p>
          <a:p>
            <a:pPr indent="-1777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/>
          </a:p>
          <a:p>
            <a:pPr indent="-1777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İşlevler de, toplumsal sistemin “</a:t>
            </a:r>
            <a:r>
              <a:rPr lang="tr-TR" dirty="0" err="1"/>
              <a:t>ihtiyaçlar”ı</a:t>
            </a:r>
            <a:r>
              <a:rPr lang="tr-TR" dirty="0"/>
              <a:t> temelinde açıklanır</a:t>
            </a:r>
          </a:p>
          <a:p>
            <a:pPr indent="-1777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/>
          </a:p>
          <a:p>
            <a:pPr indent="-1777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Devlet – Birey</a:t>
            </a:r>
          </a:p>
          <a:p>
            <a:pPr marL="216000" indent="0">
              <a:spcBef>
                <a:spcPts val="0"/>
              </a:spcBef>
              <a:buNone/>
            </a:pPr>
            <a:endParaRPr lang="tr-TR" dirty="0"/>
          </a:p>
          <a:p>
            <a:pPr indent="-1777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Mesleki birlikler</a:t>
            </a:r>
          </a:p>
          <a:p>
            <a:pPr indent="-1777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/>
          </a:p>
          <a:p>
            <a:pPr indent="-1777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Sosyolojinin görevi - kolektif otoriteyi kurma yollarını saptama</a:t>
            </a:r>
          </a:p>
          <a:p>
            <a:pPr indent="-1777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B8C2FD4-29B1-0D46-8C70-BD79497B4A8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438654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Aydınlanma Dönemi ve Sosyoloji"/>
          <p:cNvSpPr txBox="1">
            <a:spLocks noGrp="1"/>
          </p:cNvSpPr>
          <p:nvPr>
            <p:ph type="title"/>
          </p:nvPr>
        </p:nvSpPr>
        <p:spPr>
          <a:xfrm>
            <a:off x="788944" y="3030321"/>
            <a:ext cx="11414211" cy="4213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tr-TR" sz="9600" dirty="0"/>
              <a:t>Emile </a:t>
            </a:r>
            <a:r>
              <a:rPr lang="tr-TR" sz="9600" dirty="0" err="1"/>
              <a:t>Durkheim</a:t>
            </a:r>
            <a:br>
              <a:rPr lang="tr-TR" dirty="0"/>
            </a:br>
            <a:r>
              <a:rPr lang="tr-TR" sz="6600" dirty="0"/>
              <a:t>(1858-1917)</a:t>
            </a:r>
            <a:br>
              <a:rPr lang="tr-TR" dirty="0"/>
            </a:br>
            <a:endParaRPr dirty="0"/>
          </a:p>
        </p:txBody>
      </p:sp>
      <p:sp>
        <p:nvSpPr>
          <p:cNvPr id="124" name="Metin"/>
          <p:cNvSpPr txBox="1"/>
          <p:nvPr/>
        </p:nvSpPr>
        <p:spPr>
          <a:xfrm>
            <a:off x="6200774" y="5137149"/>
            <a:ext cx="857251" cy="1231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80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  <a:latin typeface="+mn-lt"/>
                <a:ea typeface="+mn-ea"/>
                <a:cs typeface="+mn-cs"/>
                <a:sym typeface="Baskerville"/>
              </a:defRPr>
            </a:lvl1pPr>
          </a:lstStyle>
          <a:p>
            <a:r>
              <a:rPr dirty="0"/>
              <a:t>   </a:t>
            </a:r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9EA989A4-B2DC-1C4A-9CCC-43B3A75DD7E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2</a:t>
            </a:fld>
            <a:endParaRPr lang="tr-TR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4AD54A0-2CA1-9940-9875-C0F42EC34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8027" y="1200731"/>
            <a:ext cx="10816046" cy="7838766"/>
          </a:xfrm>
        </p:spPr>
        <p:txBody>
          <a:bodyPr anchor="t">
            <a:normAutofit lnSpcReduction="10000"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Sosyoloji kürsüsüne atanan ilk profesyonel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Meslek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Sosyolojinin değerlendirilmesini sağlayan ölçütler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Misyonu;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Sosyolojinin nesnesini ve uygun olan yöntemleri saptamak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Üçüncü Fransız Cumhuriyeti</a:t>
            </a:r>
          </a:p>
          <a:p>
            <a:pPr marL="0" indent="0">
              <a:spcBef>
                <a:spcPts val="0"/>
              </a:spcBef>
              <a:buNone/>
            </a:pPr>
            <a:endParaRPr lang="tr-TR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b="1" i="1" dirty="0" err="1"/>
              <a:t>Durkheim’in</a:t>
            </a:r>
            <a:r>
              <a:rPr lang="tr-TR" b="1" i="1" dirty="0"/>
              <a:t> sosyolojisi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yeni bir yurttaşlık etiğinin şekillenmesine;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hem geleneksel Fransız Katolikliğini hem de derin kökler salmış olan toplumsal muhafazakârlığı reddeder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modern bir cumhuriyetçi ideolojinin oluşmasına katkıda bulunur 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81E4FB4-3CDC-4D4A-98E9-FD73F271D28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822276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553BC1F-A216-904A-8BDC-C7416CE99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106263" y="568598"/>
            <a:ext cx="8649729" cy="8994502"/>
          </a:xfrm>
        </p:spPr>
        <p:txBody>
          <a:bodyPr anchor="t">
            <a:normAutofit fontScale="92500" lnSpcReduction="10000"/>
          </a:bodyPr>
          <a:lstStyle/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 err="1"/>
              <a:t>Durkheim</a:t>
            </a:r>
            <a:r>
              <a:rPr lang="tr-TR" dirty="0"/>
              <a:t> 1887’de, sosyoloji alanında </a:t>
            </a:r>
            <a:r>
              <a:rPr lang="tr-TR" dirty="0" err="1"/>
              <a:t>düzenli</a:t>
            </a:r>
            <a:r>
              <a:rPr lang="tr-TR" dirty="0"/>
              <a:t> dersler veren ilk Fransız üniversitesi olan Bordeaux Üniversitesi’nde öğretim görevlisi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/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 </a:t>
            </a:r>
            <a:r>
              <a:rPr lang="tr-TR" i="1" dirty="0"/>
              <a:t>Toplumbilimi, eğitim reformunun modernleştirici ideallerini destekleyen</a:t>
            </a:r>
            <a:r>
              <a:rPr lang="tr-TR" dirty="0"/>
              <a:t> pratik bir temele sahipti.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b="1" i="1" dirty="0"/>
              <a:t>etik, toplumsal değişim, intihar, aile ve eğitim,</a:t>
            </a:r>
            <a:r>
              <a:rPr lang="tr-TR" b="1" dirty="0"/>
              <a:t> </a:t>
            </a:r>
            <a:r>
              <a:rPr lang="tr-TR" b="1" i="1" dirty="0"/>
              <a:t>sosyalizm ve sosyoloji 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b="1" i="1" dirty="0"/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b="1" i="1" dirty="0"/>
              <a:t>Hedefi: Sosyolojinin bilimsel </a:t>
            </a:r>
            <a:r>
              <a:rPr lang="tr-TR" b="1" i="1" dirty="0" err="1"/>
              <a:t>statüsünu</a:t>
            </a:r>
            <a:r>
              <a:rPr lang="tr-TR" b="1" i="1" dirty="0"/>
              <a:t>̈ açıklığa kavuşturmak ve onun sosyalizmden farkını vurgulamak</a:t>
            </a:r>
          </a:p>
          <a:p>
            <a:pPr marL="393700" lvl="1" indent="0">
              <a:spcBef>
                <a:spcPts val="0"/>
              </a:spcBef>
              <a:buNone/>
            </a:pPr>
            <a:r>
              <a:rPr lang="tr-TR" dirty="0"/>
              <a:t>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i="1" dirty="0" err="1"/>
              <a:t>İşbölümu</a:t>
            </a:r>
            <a:r>
              <a:rPr lang="tr-TR" i="1" dirty="0"/>
              <a:t>̈ (1893), </a:t>
            </a:r>
            <a:r>
              <a:rPr lang="tr-TR" i="1" dirty="0" err="1"/>
              <a:t>SosyolojikYöntemin</a:t>
            </a:r>
            <a:r>
              <a:rPr lang="tr-TR" i="1" dirty="0"/>
              <a:t> Kuralları (1895), İntihar (1897)</a:t>
            </a:r>
            <a:r>
              <a:rPr lang="tr-TR" dirty="0"/>
              <a:t>, </a:t>
            </a:r>
            <a:r>
              <a:rPr lang="tr-TR" i="1" dirty="0"/>
              <a:t>Dinsel Yaşamın İlksel Biçimleriyle (1912)</a:t>
            </a:r>
            <a:r>
              <a:rPr lang="tr-TR" dirty="0"/>
              <a:t> </a:t>
            </a:r>
            <a:endParaRPr lang="tr-TR" sz="4000" b="1" dirty="0">
              <a:solidFill>
                <a:srgbClr val="002060"/>
              </a:solidFill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E7088C1-A2E7-D74C-9068-1D244578548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4</a:t>
            </a:fld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C3C956AB-3325-934A-9285-7A5959AB8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466" y="1421687"/>
            <a:ext cx="4049128" cy="717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85147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C4260A0-A545-6C47-9759-6A2FFEF383A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362F7AE-8145-FA42-8B56-1042B74AB29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5</a:t>
            </a:fld>
            <a:endParaRPr lang="tr-TR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BCC24E84-58A4-8446-9251-68027D483DA7}"/>
              </a:ext>
            </a:extLst>
          </p:cNvPr>
          <p:cNvSpPr txBox="1"/>
          <p:nvPr/>
        </p:nvSpPr>
        <p:spPr>
          <a:xfrm>
            <a:off x="567326" y="761826"/>
            <a:ext cx="12155897" cy="86587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8" algn="l"/>
            <a:r>
              <a:rPr lang="tr-TR" b="1" dirty="0"/>
              <a:t>Sosyoloji</a:t>
            </a:r>
            <a:r>
              <a:rPr lang="tr-TR" b="1" i="1" dirty="0"/>
              <a:t> </a:t>
            </a:r>
          </a:p>
          <a:p>
            <a:pPr marL="571500" lvl="8" indent="-571500" algn="l">
              <a:buFont typeface="Arial" panose="020B0604020202020204" pitchFamily="34" charset="0"/>
              <a:buChar char="•"/>
            </a:pPr>
            <a:r>
              <a:rPr lang="tr-TR" sz="3200" i="1" dirty="0"/>
              <a:t>“Kurumların, onların kökeninin ve işlemesinin bilimi" </a:t>
            </a:r>
          </a:p>
          <a:p>
            <a:pPr marL="571500" lvl="8" indent="-571500" algn="l">
              <a:buFont typeface="Arial" panose="020B0604020202020204" pitchFamily="34" charset="0"/>
              <a:buChar char="•"/>
            </a:pPr>
            <a:r>
              <a:rPr lang="tr-TR" sz="3200" i="1" dirty="0"/>
              <a:t>“toplumsal </a:t>
            </a:r>
            <a:r>
              <a:rPr lang="tr-TR" sz="3200" i="1" dirty="0" err="1"/>
              <a:t>olgular”ın</a:t>
            </a:r>
            <a:r>
              <a:rPr lang="tr-TR" sz="3200" i="1" dirty="0"/>
              <a:t> nesnel gerçekliğini inceleyen bilim"</a:t>
            </a:r>
            <a:r>
              <a:rPr lang="tr-TR" sz="3200" dirty="0"/>
              <a:t> </a:t>
            </a:r>
          </a:p>
          <a:p>
            <a:pPr marL="571500" lvl="8" indent="-571500" algn="l">
              <a:buFont typeface="Arial" panose="020B0604020202020204" pitchFamily="34" charset="0"/>
              <a:buChar char="•"/>
            </a:pPr>
            <a:r>
              <a:rPr lang="tr-TR" sz="3200" dirty="0"/>
              <a:t>Sosyoloji </a:t>
            </a:r>
            <a:r>
              <a:rPr lang="tr-TR" sz="3200" dirty="0">
                <a:solidFill>
                  <a:srgbClr val="FF0000"/>
                </a:solidFill>
              </a:rPr>
              <a:t>X</a:t>
            </a:r>
            <a:r>
              <a:rPr lang="tr-TR" sz="3200" dirty="0"/>
              <a:t> Psikoloji</a:t>
            </a:r>
          </a:p>
          <a:p>
            <a:pPr marL="571500" lvl="8" indent="-571500" algn="l">
              <a:buFont typeface="Arial" panose="020B0604020202020204" pitchFamily="34" charset="0"/>
              <a:buChar char="•"/>
            </a:pPr>
            <a:r>
              <a:rPr lang="tr-TR" sz="3200" dirty="0"/>
              <a:t>Sosyolojik açıklama, bireysel </a:t>
            </a:r>
            <a:r>
              <a:rPr lang="tr-TR" sz="3200" dirty="0" err="1"/>
              <a:t>güçlerle</a:t>
            </a:r>
            <a:r>
              <a:rPr lang="tr-TR" sz="3200" dirty="0"/>
              <a:t> değil, </a:t>
            </a:r>
            <a:r>
              <a:rPr lang="tr-TR" sz="3200" b="1" i="1" dirty="0" err="1"/>
              <a:t>kollektif</a:t>
            </a:r>
            <a:r>
              <a:rPr lang="tr-TR" sz="3200" b="1" i="1" dirty="0"/>
              <a:t> </a:t>
            </a:r>
            <a:r>
              <a:rPr lang="tr-TR" sz="3200" b="1" i="1" dirty="0" err="1"/>
              <a:t>güçlerle</a:t>
            </a:r>
            <a:r>
              <a:rPr lang="tr-TR" sz="3200" dirty="0"/>
              <a:t> ilgili</a:t>
            </a:r>
          </a:p>
          <a:p>
            <a:pPr lvl="8" algn="l"/>
            <a:r>
              <a:rPr lang="tr-TR" b="1" dirty="0"/>
              <a:t>Toplumsal olgu</a:t>
            </a:r>
            <a:r>
              <a:rPr lang="tr-TR" b="1" i="1" dirty="0"/>
              <a:t>, </a:t>
            </a:r>
          </a:p>
          <a:p>
            <a:pPr marL="571500" lvl="8" indent="-571500" algn="l">
              <a:buFont typeface="Arial" panose="020B0604020202020204" pitchFamily="34" charset="0"/>
              <a:buChar char="•"/>
            </a:pPr>
            <a:r>
              <a:rPr lang="tr-TR" sz="3200" i="1" dirty="0"/>
              <a:t>zihinsel faaliyet yerine, gözlem ve deneyle toplanması gereken bilginin </a:t>
            </a:r>
            <a:r>
              <a:rPr lang="tr-TR" sz="3200" i="1" dirty="0" err="1"/>
              <a:t>bütün</a:t>
            </a:r>
            <a:r>
              <a:rPr lang="tr-TR" sz="3200" i="1" dirty="0"/>
              <a:t> nesnelerini gösteren “temel ilke»</a:t>
            </a:r>
          </a:p>
          <a:p>
            <a:pPr marL="571500" lvl="8" indent="-571500" algn="l">
              <a:buFont typeface="Arial" panose="020B0604020202020204" pitchFamily="34" charset="0"/>
              <a:buChar char="•"/>
            </a:pPr>
            <a:r>
              <a:rPr lang="tr-TR" sz="3200" dirty="0"/>
              <a:t>Yapı ile nitelenen </a:t>
            </a:r>
            <a:r>
              <a:rPr lang="tr-TR" sz="3200" dirty="0" err="1"/>
              <a:t>kollektif</a:t>
            </a:r>
            <a:r>
              <a:rPr lang="tr-TR" sz="3200" dirty="0"/>
              <a:t> bir varlık (aile, din, mesleki </a:t>
            </a:r>
            <a:r>
              <a:rPr lang="tr-TR" sz="3200" dirty="0" err="1"/>
              <a:t>örgütlenme</a:t>
            </a:r>
            <a:r>
              <a:rPr lang="tr-TR" sz="3200" dirty="0"/>
              <a:t>, vb.)</a:t>
            </a:r>
          </a:p>
          <a:p>
            <a:pPr marL="571500" lvl="8" indent="-571500" algn="l">
              <a:buFont typeface="Arial" panose="020B0604020202020204" pitchFamily="34" charset="0"/>
              <a:buChar char="•"/>
            </a:pPr>
            <a:r>
              <a:rPr lang="tr-TR" sz="3200" dirty="0"/>
              <a:t>Gözlemlenebilir </a:t>
            </a:r>
            <a:r>
              <a:rPr lang="tr-TR" sz="3200" dirty="0" err="1"/>
              <a:t>bütün</a:t>
            </a:r>
            <a:r>
              <a:rPr lang="tr-TR" sz="3200" dirty="0"/>
              <a:t> fenomenlerin altında yatan kalıbı açıklama girişimi</a:t>
            </a:r>
          </a:p>
          <a:p>
            <a:pPr marL="571500" lvl="8" indent="-571500" algn="l">
              <a:buFont typeface="Arial" panose="020B0604020202020204" pitchFamily="34" charset="0"/>
              <a:buChar char="•"/>
            </a:pPr>
            <a:r>
              <a:rPr lang="tr-TR" sz="3200" dirty="0"/>
              <a:t>insanın eylemlerini kısıtlayan ve baskıcı güç ile donanmış, </a:t>
            </a:r>
            <a:r>
              <a:rPr lang="tr-TR" sz="3200" dirty="0" err="1"/>
              <a:t>düzenleyen</a:t>
            </a:r>
            <a:r>
              <a:rPr lang="tr-TR" sz="3200" dirty="0"/>
              <a:t> yapılar, örneğin dil</a:t>
            </a:r>
          </a:p>
          <a:p>
            <a:pPr marL="571500" lvl="8" indent="-571500" algn="l">
              <a:buFont typeface="Arial" panose="020B0604020202020204" pitchFamily="34" charset="0"/>
              <a:buChar char="•"/>
            </a:pPr>
            <a:r>
              <a:rPr lang="tr-TR" sz="3200" dirty="0"/>
              <a:t>İçselleşen, benliğin parçası haline gelmiş, bireyi içeriden yöneten</a:t>
            </a:r>
          </a:p>
          <a:p>
            <a:pPr marL="571500" lvl="8" indent="-571500" algn="l">
              <a:buFont typeface="Arial" panose="020B0604020202020204" pitchFamily="34" charset="0"/>
              <a:buChar char="•"/>
            </a:pPr>
            <a:r>
              <a:rPr lang="tr-TR" sz="3200" dirty="0"/>
              <a:t>Ahlaki güç </a:t>
            </a:r>
          </a:p>
          <a:p>
            <a:pPr marL="571500" lvl="8" indent="-571500" algn="l">
              <a:buFont typeface="Arial" panose="020B0604020202020204" pitchFamily="34" charset="0"/>
              <a:buChar char="•"/>
            </a:pPr>
            <a:endParaRPr kumimoji="0" lang="tr-TR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Hoefler Text"/>
              <a:ea typeface="Hoefler Text"/>
              <a:cs typeface="Hoefler Text"/>
              <a:sym typeface="Hoefler Text"/>
            </a:endParaRPr>
          </a:p>
        </p:txBody>
      </p:sp>
    </p:spTree>
    <p:extLst>
      <p:ext uri="{BB962C8B-B14F-4D97-AF65-F5344CB8AC3E}">
        <p14:creationId xmlns:p14="http://schemas.microsoft.com/office/powerpoint/2010/main" val="234752588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0A53F5F-5441-7E4E-A1FA-E657A66888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2828" y="870858"/>
            <a:ext cx="12606444" cy="9052559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19. yy geleneği içinde, mekanik – organik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Sosyoloji – Felsefe;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</a:rPr>
              <a:t>anomi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, toplumsal değişim ve işbölümü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Toplum bilim, pratiği yönlendirir, toplum yasalarını belirler; normal, sağlıklı ve patolojik ve anormal biçimler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tx2">
                    <a:lumMod val="50000"/>
                  </a:schemeClr>
                </a:solidFill>
              </a:rPr>
              <a:t>Comte’un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 pozitivizmi; pasif özne, yazgıcı insan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b="1" dirty="0"/>
              <a:t>Toplum</a:t>
            </a:r>
            <a:r>
              <a:rPr lang="tr-TR" dirty="0"/>
              <a:t>; 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i="1" dirty="0"/>
              <a:t>toplumsal olguların toplamı olarak, nesnel, şeylere benzeyen öğeler olarak, her </a:t>
            </a:r>
            <a:r>
              <a:rPr lang="tr-TR" i="1" dirty="0" err="1"/>
              <a:t>türlu</a:t>
            </a:r>
            <a:r>
              <a:rPr lang="tr-TR" i="1" dirty="0"/>
              <a:t>̈ değişme girişimine karşı koyan ve onları kişisel irade </a:t>
            </a:r>
            <a:r>
              <a:rPr lang="tr-TR" i="1" dirty="0" err="1"/>
              <a:t>gücüyle</a:t>
            </a:r>
            <a:r>
              <a:rPr lang="tr-TR" i="1" dirty="0"/>
              <a:t> değiştiren “eylemlerimizi şekillendirmeye zorlayan” kalıplar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 err="1"/>
              <a:t>kollektif</a:t>
            </a:r>
            <a:r>
              <a:rPr lang="tr-TR" dirty="0"/>
              <a:t> insan emeğinin </a:t>
            </a:r>
            <a:r>
              <a:rPr lang="tr-TR" dirty="0" err="1"/>
              <a:t>ürünu</a:t>
            </a:r>
            <a:r>
              <a:rPr lang="tr-TR" dirty="0"/>
              <a:t>̈ olmaktan ziyade, kısıtlayıcı bir soyutlama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i="1" dirty="0" err="1"/>
              <a:t>Durkheim’ın</a:t>
            </a:r>
            <a:r>
              <a:rPr lang="tr-TR" i="1" dirty="0"/>
              <a:t> epistemolojisi, toplumu iki ayrı yapıya bölme sonucunu doğurmuştur</a:t>
            </a:r>
            <a:r>
              <a:rPr lang="tr-TR" dirty="0"/>
              <a:t>: 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sosyoloğun </a:t>
            </a:r>
            <a:r>
              <a:rPr lang="tr-TR" dirty="0" err="1"/>
              <a:t>nedensel</a:t>
            </a:r>
            <a:r>
              <a:rPr lang="tr-TR" dirty="0"/>
              <a:t> ilişkiler kurmasını sağlayan, </a:t>
            </a:r>
            <a:r>
              <a:rPr lang="tr-TR" i="1" dirty="0"/>
              <a:t>“toplumsal evrimin belirleyici </a:t>
            </a:r>
            <a:r>
              <a:rPr lang="tr-TR" i="1" dirty="0" err="1"/>
              <a:t>faktöru</a:t>
            </a:r>
            <a:r>
              <a:rPr lang="tr-TR" i="1" dirty="0"/>
              <a:t>̈ olarak </a:t>
            </a:r>
            <a:r>
              <a:rPr lang="tr-TR" b="1" i="1" dirty="0"/>
              <a:t>toplumsal ortam</a:t>
            </a:r>
            <a:r>
              <a:rPr lang="tr-TR" i="1" dirty="0"/>
              <a:t>" 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i="1" dirty="0"/>
              <a:t>pasif bir toplumsallaşma </a:t>
            </a:r>
            <a:r>
              <a:rPr lang="tr-TR" i="1" dirty="0" err="1"/>
              <a:t>süreci</a:t>
            </a:r>
            <a:r>
              <a:rPr lang="tr-TR" i="1" dirty="0"/>
              <a:t> olarak tanımlanan öznel durum</a:t>
            </a:r>
            <a:endParaRPr lang="tr-TR" dirty="0"/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i="1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46B9917-0CC9-0A47-9D14-1F9868D37E7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06132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E5C3DE3-090E-9C46-825B-7DC60081958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7</a:t>
            </a:fld>
            <a:endParaRPr lang="tr-TR"/>
          </a:p>
        </p:txBody>
      </p:sp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94D207AF-39E9-074F-8DCB-5982BF9DD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827" y="707330"/>
            <a:ext cx="11730445" cy="8319104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endParaRPr lang="tr-TR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i="1" dirty="0"/>
              <a:t>Toplumsal ortam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Metodolojik dışsallık ilkesi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i="1" dirty="0"/>
              <a:t>Toplum ahlaki bir gerçeklik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Faydacı </a:t>
            </a:r>
            <a:r>
              <a:rPr lang="tr-TR" dirty="0" err="1"/>
              <a:t>atomizm</a:t>
            </a:r>
            <a:r>
              <a:rPr lang="tr-TR" dirty="0"/>
              <a:t> ve </a:t>
            </a:r>
            <a:r>
              <a:rPr lang="tr-TR" dirty="0" err="1"/>
              <a:t>Tönnies’e</a:t>
            </a:r>
            <a:r>
              <a:rPr lang="tr-TR" dirty="0"/>
              <a:t> karşı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 err="1"/>
              <a:t>Tönnies</a:t>
            </a:r>
            <a:r>
              <a:rPr lang="tr-TR" dirty="0"/>
              <a:t>: Toplumsal birlik ve düzenleme devlet ile mümkün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i="1" dirty="0"/>
              <a:t>Toplumsal birlik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i="1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i="1" dirty="0" err="1"/>
              <a:t>Marxizm</a:t>
            </a:r>
            <a:r>
              <a:rPr lang="tr-TR" i="1" dirty="0"/>
              <a:t> eleştirisi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Kapitalizm, sınıf, devlet </a:t>
            </a:r>
            <a:r>
              <a:rPr lang="tr-TR" dirty="0">
                <a:solidFill>
                  <a:srgbClr val="FF0000"/>
                </a:solidFill>
              </a:rPr>
              <a:t>X </a:t>
            </a:r>
            <a:r>
              <a:rPr lang="tr-TR" dirty="0"/>
              <a:t>toplumun ahlaki yapısını şekillendirmek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Sınıf çatışması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Ekonomik alan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i="1" dirty="0"/>
              <a:t>Mesleki Birlikler, korporasyonlar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i="1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i="1" dirty="0"/>
              <a:t>Modern toplum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Devlet </a:t>
            </a:r>
            <a:r>
              <a:rPr lang="tr-TR" dirty="0">
                <a:solidFill>
                  <a:srgbClr val="FF0000"/>
                </a:solidFill>
              </a:rPr>
              <a:t>X</a:t>
            </a:r>
            <a:r>
              <a:rPr lang="tr-TR" dirty="0"/>
              <a:t> Sivil Toplum (toplumsal dayanışma kaynakları)</a:t>
            </a:r>
          </a:p>
        </p:txBody>
      </p:sp>
    </p:spTree>
    <p:extLst>
      <p:ext uri="{BB962C8B-B14F-4D97-AF65-F5344CB8AC3E}">
        <p14:creationId xmlns:p14="http://schemas.microsoft.com/office/powerpoint/2010/main" val="279697278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B70F44-1034-E648-BC48-B2A658547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1703" y="287867"/>
            <a:ext cx="12053629" cy="884343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tr-TR" sz="4000" b="1" dirty="0"/>
              <a:t>Yöntem: Toplumsal Olgular ve Toplum</a:t>
            </a:r>
          </a:p>
          <a:p>
            <a:pPr marL="0" indent="0">
              <a:spcBef>
                <a:spcPts val="0"/>
              </a:spcBef>
              <a:buNone/>
            </a:pPr>
            <a:endParaRPr lang="tr-TR" sz="4000" b="1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4000" dirty="0"/>
              <a:t>Toplum; denge, organik bir bütün, sosyolojinin gerçek nesnesi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sz="4000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4000" dirty="0"/>
              <a:t>Birey temelinde analiz edilemez. Analiz birimi «ORTAM»; kolektif güçler ve olgular (ör. İntihar)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sz="4000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4000" dirty="0"/>
              <a:t>Diğer bilimlerden farkı toplumsal özgüllüğüdür. Üç toplumsal olgu grubu:</a:t>
            </a:r>
          </a:p>
          <a:p>
            <a:pPr marL="1136650" lvl="1" indent="-742950">
              <a:spcBef>
                <a:spcPts val="0"/>
              </a:spcBef>
              <a:buFont typeface="+mj-lt"/>
              <a:buAutoNum type="arabicParenR"/>
            </a:pPr>
            <a:r>
              <a:rPr lang="tr-TR" sz="4000" dirty="0"/>
              <a:t>Morfolojik yapıyla ilgili olgular</a:t>
            </a:r>
          </a:p>
          <a:p>
            <a:pPr marL="1136650" lvl="1" indent="-742950">
              <a:spcBef>
                <a:spcPts val="0"/>
              </a:spcBef>
              <a:buFont typeface="+mj-lt"/>
              <a:buAutoNum type="arabicParenR"/>
            </a:pPr>
            <a:r>
              <a:rPr lang="tr-TR" sz="4000" dirty="0"/>
              <a:t>Politik, ekonomik gruplar ve normatif alanı kapsayan toplumsal kurumlar</a:t>
            </a:r>
          </a:p>
          <a:p>
            <a:pPr marL="1136650" lvl="1" indent="-742950">
              <a:spcBef>
                <a:spcPts val="0"/>
              </a:spcBef>
              <a:buFont typeface="+mj-lt"/>
              <a:buAutoNum type="arabicParenR"/>
            </a:pPr>
            <a:r>
              <a:rPr lang="tr-TR" sz="4000" dirty="0"/>
              <a:t>Kolektif temsiller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1B139F1-87C2-2D40-A084-1D44C906BEC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261183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6">
            <a:extLst>
              <a:ext uri="{FF2B5EF4-FFF2-40B4-BE49-F238E27FC236}">
                <a16:creationId xmlns:a16="http://schemas.microsoft.com/office/drawing/2014/main" id="{C00EFAB5-CD47-2543-AF91-BC46380F7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862" y="940526"/>
            <a:ext cx="11916727" cy="8190773"/>
          </a:xfrm>
        </p:spPr>
        <p:txBody>
          <a:bodyPr>
            <a:normAutofit/>
          </a:bodyPr>
          <a:lstStyle/>
          <a:p>
            <a:pPr marL="393700" lvl="1" indent="0">
              <a:spcBef>
                <a:spcPts val="0"/>
              </a:spcBef>
              <a:buNone/>
            </a:pPr>
            <a:endParaRPr lang="tr-TR" b="1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F997C1E-A21C-E146-91D3-F52761C8EE9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9</a:t>
            </a:fld>
            <a:endParaRPr lang="tr-TR"/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A179522C-11E0-874B-AF7F-070CA3BB3851}"/>
              </a:ext>
            </a:extLst>
          </p:cNvPr>
          <p:cNvSpPr/>
          <p:nvPr/>
        </p:nvSpPr>
        <p:spPr>
          <a:xfrm>
            <a:off x="596469" y="308114"/>
            <a:ext cx="11956653" cy="8823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tr-TR" sz="2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“Sosyolojik araştırmanın </a:t>
            </a:r>
            <a:r>
              <a:rPr lang="tr-TR" sz="26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üstün</a:t>
            </a:r>
            <a:r>
              <a:rPr lang="tr-TR" sz="2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aracı (birlikte değişme yöntemi):</a:t>
            </a:r>
            <a:r>
              <a:rPr lang="tr-TR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iki ya da daha fazla sayıda toplumsal olgunun birlikte değişmesi ile </a:t>
            </a:r>
            <a:r>
              <a:rPr lang="tr-TR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nedensel</a:t>
            </a:r>
            <a:r>
              <a:rPr lang="tr-TR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bir ilişkinin söz konusu olması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tr-TR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2600" dirty="0"/>
              <a:t> Sosyolog, yalıtılmış öğeleri değil, genel değişkenleri inceler; “belirli sayıdaki olaylarda iki olgunun birlikte değiştiğini” kanıtlar </a:t>
            </a:r>
          </a:p>
          <a:p>
            <a:pPr algn="l"/>
            <a:endParaRPr lang="tr-TR" sz="26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2600" dirty="0"/>
              <a:t>	Pozitivist sosyolojik yöntem ile insan unsurunun aktif katılımını dışlayan nedensellik ilişkileri ve yasaları</a:t>
            </a:r>
          </a:p>
          <a:p>
            <a:pPr algn="l"/>
            <a:endParaRPr lang="tr-TR" sz="26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2600" dirty="0" err="1"/>
              <a:t>Comte</a:t>
            </a:r>
            <a:r>
              <a:rPr lang="tr-TR" sz="2600" dirty="0"/>
              <a:t> pozitivizminden farklı; toplumsal dayanışmada ahlaki eylemin özerkliği ile insan eylemi ve kısıtlayıcı ortam sorunu</a:t>
            </a:r>
          </a:p>
          <a:p>
            <a:pPr algn="l"/>
            <a:endParaRPr lang="tr-TR" sz="2600" dirty="0"/>
          </a:p>
          <a:p>
            <a:pPr marL="571500" lvl="5" indent="-571500" algn="l">
              <a:buFont typeface="Arial" panose="020B0604020202020204" pitchFamily="34" charset="0"/>
              <a:buChar char="•"/>
            </a:pPr>
            <a:r>
              <a:rPr lang="tr-TR" sz="2600" dirty="0"/>
              <a:t>Toplum – ahlaki bağlar – toplumun kendiliğinden dengesi yoktur</a:t>
            </a:r>
          </a:p>
          <a:p>
            <a:pPr marL="571500" lvl="5" indent="-571500" algn="l">
              <a:buFont typeface="Arial" panose="020B0604020202020204" pitchFamily="34" charset="0"/>
              <a:buChar char="•"/>
            </a:pPr>
            <a:endParaRPr lang="tr-TR" sz="2600" dirty="0"/>
          </a:p>
          <a:p>
            <a:pPr marL="571500" lvl="5" indent="-571500" algn="l">
              <a:buFont typeface="Arial" panose="020B0604020202020204" pitchFamily="34" charset="0"/>
              <a:buChar char="•"/>
            </a:pPr>
            <a:r>
              <a:rPr lang="tr-TR" sz="2600" dirty="0"/>
              <a:t>Toplumsal dayanışma – </a:t>
            </a:r>
            <a:r>
              <a:rPr lang="tr-TR" sz="2600" dirty="0" err="1"/>
              <a:t>kollektif</a:t>
            </a:r>
            <a:r>
              <a:rPr lang="tr-TR" sz="2600" dirty="0"/>
              <a:t> idealler</a:t>
            </a:r>
          </a:p>
          <a:p>
            <a:pPr marL="571500" lvl="5" indent="-571500" algn="l">
              <a:buFont typeface="Arial" panose="020B0604020202020204" pitchFamily="34" charset="0"/>
              <a:buChar char="•"/>
            </a:pPr>
            <a:endParaRPr lang="tr-TR" sz="2600" dirty="0"/>
          </a:p>
          <a:p>
            <a:pPr marL="571500" lvl="5" indent="-571500" algn="l">
              <a:buFont typeface="Arial" panose="020B0604020202020204" pitchFamily="34" charset="0"/>
              <a:buChar char="•"/>
            </a:pPr>
            <a:r>
              <a:rPr lang="tr-TR" sz="2600" dirty="0"/>
              <a:t>Kolektif temsiller, tüm insani eylemin kaynağı</a:t>
            </a:r>
          </a:p>
          <a:p>
            <a:pPr marL="571500" lvl="5" indent="-571500" algn="l">
              <a:buFont typeface="Arial" panose="020B0604020202020204" pitchFamily="34" charset="0"/>
              <a:buChar char="•"/>
            </a:pPr>
            <a:endParaRPr lang="tr-TR" sz="2600" dirty="0"/>
          </a:p>
          <a:p>
            <a:pPr marL="571500" lvl="5" indent="-571500" algn="l">
              <a:buFont typeface="Arial" panose="020B0604020202020204" pitchFamily="34" charset="0"/>
              <a:buChar char="•"/>
            </a:pPr>
            <a:r>
              <a:rPr lang="tr-TR" sz="2600" dirty="0"/>
              <a:t>Toplumsal olgular ahlaki unsurlarla doludur; ahlak ve din </a:t>
            </a:r>
            <a:r>
              <a:rPr lang="tr-TR" sz="2600" dirty="0" err="1"/>
              <a:t>içiçe</a:t>
            </a:r>
            <a:r>
              <a:rPr lang="tr-TR" sz="2600" dirty="0"/>
              <a:t> geçmiştir</a:t>
            </a:r>
          </a:p>
          <a:p>
            <a:pPr marL="571500" lvl="5" indent="-571500" algn="l">
              <a:buFont typeface="Arial" panose="020B0604020202020204" pitchFamily="34" charset="0"/>
              <a:buChar char="•"/>
            </a:pPr>
            <a:endParaRPr lang="tr-TR" sz="2600" dirty="0"/>
          </a:p>
          <a:p>
            <a:pPr marL="571500" lvl="5" indent="-571500" algn="l">
              <a:buFont typeface="Arial" panose="020B0604020202020204" pitchFamily="34" charset="0"/>
              <a:buChar char="•"/>
            </a:pPr>
            <a:r>
              <a:rPr lang="tr-TR" sz="2600" dirty="0"/>
              <a:t>Toplum bir organizma olarak </a:t>
            </a:r>
            <a:r>
              <a:rPr lang="tr-TR" sz="2600" dirty="0" err="1"/>
              <a:t>tarihdışı</a:t>
            </a:r>
            <a:r>
              <a:rPr lang="tr-TR" sz="2600" dirty="0"/>
              <a:t> ve soyut; normal ve anormal</a:t>
            </a:r>
          </a:p>
        </p:txBody>
      </p:sp>
    </p:spTree>
    <p:extLst>
      <p:ext uri="{BB962C8B-B14F-4D97-AF65-F5344CB8AC3E}">
        <p14:creationId xmlns:p14="http://schemas.microsoft.com/office/powerpoint/2010/main" val="788210889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mony">
  <a:themeElements>
    <a:clrScheme name="Harmony">
      <a:dk1>
        <a:srgbClr val="5E5E5E"/>
      </a:dk1>
      <a:lt1>
        <a:srgbClr val="5E0033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Harmony">
  <a:themeElements>
    <a:clrScheme name="Harmony">
      <a:dk1>
        <a:srgbClr val="000000"/>
      </a:dk1>
      <a:lt1>
        <a:srgbClr val="FFFFFF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5849</TotalTime>
  <Words>1121</Words>
  <Application>Microsoft Macintosh PowerPoint</Application>
  <PresentationFormat>Özel</PresentationFormat>
  <Paragraphs>182</Paragraphs>
  <Slides>15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2" baseType="lpstr">
      <vt:lpstr>Arial</vt:lpstr>
      <vt:lpstr>Baskerville</vt:lpstr>
      <vt:lpstr>Calibri</vt:lpstr>
      <vt:lpstr>Helvetica Neue</vt:lpstr>
      <vt:lpstr>Hoefler Text</vt:lpstr>
      <vt:lpstr>Times New Roman</vt:lpstr>
      <vt:lpstr>Harmony</vt:lpstr>
      <vt:lpstr>SOSYOLOJİ TARİHİ   13 </vt:lpstr>
      <vt:lpstr>Emile Durkheim (1858-1917)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Anomi</vt:lpstr>
      <vt:lpstr>İntihar ve  Toplumsal Dayanışma </vt:lpstr>
      <vt:lpstr>PowerPoint Sunusu</vt:lpstr>
      <vt:lpstr>İşlevselcilik, Bütüncülük ve Politik Teori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SOSYOLOJİ TARİHİ  SOS312</dc:title>
  <cp:lastModifiedBy>Microsoft Office Kullanıcısı</cp:lastModifiedBy>
  <cp:revision>160</cp:revision>
  <cp:lastPrinted>2020-03-29T14:21:35Z</cp:lastPrinted>
  <dcterms:modified xsi:type="dcterms:W3CDTF">2020-05-09T19:14:35Z</dcterms:modified>
</cp:coreProperties>
</file>