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58" r:id="rId3"/>
    <p:sldId id="360" r:id="rId4"/>
    <p:sldId id="362" r:id="rId5"/>
    <p:sldId id="364" r:id="rId6"/>
    <p:sldId id="361" r:id="rId7"/>
    <p:sldId id="313" r:id="rId8"/>
    <p:sldId id="314" r:id="rId9"/>
    <p:sldId id="363" r:id="rId10"/>
    <p:sldId id="369" r:id="rId11"/>
    <p:sldId id="370" r:id="rId12"/>
    <p:sldId id="375" r:id="rId13"/>
    <p:sldId id="321" r:id="rId14"/>
    <p:sldId id="322" r:id="rId15"/>
    <p:sldId id="319" r:id="rId16"/>
    <p:sldId id="320" r:id="rId17"/>
    <p:sldId id="324" r:id="rId18"/>
    <p:sldId id="318" r:id="rId19"/>
    <p:sldId id="371" r:id="rId20"/>
    <p:sldId id="372" r:id="rId21"/>
    <p:sldId id="373" r:id="rId22"/>
    <p:sldId id="275" r:id="rId23"/>
    <p:sldId id="374" r:id="rId24"/>
    <p:sldId id="367" r:id="rId25"/>
    <p:sldId id="368" r:id="rId26"/>
    <p:sldId id="378" r:id="rId27"/>
    <p:sldId id="377" r:id="rId28"/>
    <p:sldId id="379" r:id="rId29"/>
    <p:sldId id="380" r:id="rId30"/>
    <p:sldId id="381" r:id="rId31"/>
    <p:sldId id="382" r:id="rId32"/>
    <p:sldId id="359" r:id="rId33"/>
    <p:sldId id="383" r:id="rId34"/>
    <p:sldId id="384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omic Sans MS" panose="030F0902030302020204" pitchFamily="66" charset="0"/>
      <p:regular r:id="rId41"/>
    </p:embeddedFont>
    <p:embeddedFont>
      <p:font typeface="Fira Sans" panose="020B0503050000020004" pitchFamily="34" charset="0"/>
      <p:regular r:id="rId42"/>
      <p:bold r:id="rId43"/>
      <p:italic r:id="rId44"/>
      <p:boldItalic r:id="rId45"/>
    </p:embeddedFont>
    <p:embeddedFont>
      <p:font typeface="Roboto" panose="02000000000000000000" pitchFamily="2" charset="0"/>
      <p:regular r:id="rId46"/>
      <p:bold r:id="rId47"/>
      <p:italic r:id="rId48"/>
      <p:boldItalic r:id="rId49"/>
    </p:embeddedFont>
    <p:embeddedFont>
      <p:font typeface="Trebuchet MS" panose="020B0703020202090204" pitchFamily="34" charset="0"/>
      <p:regular r:id="rId50"/>
      <p:bold r:id="rId51"/>
      <p: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3" roundtripDataSignature="AMtx7mg+9qCpAfLeasfaOQ4jyD5596/4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2A8F"/>
    <a:srgbClr val="FFFFFF"/>
    <a:srgbClr val="FFFFFD"/>
    <a:srgbClr val="000000"/>
    <a:srgbClr val="D0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48"/>
    <p:restoredTop sz="94694"/>
  </p:normalViewPr>
  <p:slideViewPr>
    <p:cSldViewPr snapToGrid="0" snapToObjects="1">
      <p:cViewPr varScale="1">
        <p:scale>
          <a:sx n="143" d="100"/>
          <a:sy n="143" d="100"/>
        </p:scale>
        <p:origin x="20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93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9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A9055C73-8B3E-AC8D-0716-13D0C89D40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CB803A88-0B48-ED22-0ABD-9ED07E715A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1DEAA72-33F4-E7DF-205E-E05A7A985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fld id="{8C9D32CC-7B59-0245-B982-592F48BF56AE}" type="slidenum">
              <a:rPr lang="en-US" altLang="tr-TR" sz="1200"/>
              <a:pPr/>
              <a:t>3</a:t>
            </a:fld>
            <a:endParaRPr lang="en-US" altLang="tr-T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>
            <a:extLst>
              <a:ext uri="{FF2B5EF4-FFF2-40B4-BE49-F238E27FC236}">
                <a16:creationId xmlns:a16="http://schemas.microsoft.com/office/drawing/2014/main" id="{5C3349B5-B472-A6D3-2B0F-0A6FA18DEF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Not Yer Tutucusu">
            <a:extLst>
              <a:ext uri="{FF2B5EF4-FFF2-40B4-BE49-F238E27FC236}">
                <a16:creationId xmlns:a16="http://schemas.microsoft.com/office/drawing/2014/main" id="{D7D46A7A-07AB-9DCA-276A-FF84455D8C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r-TR"/>
          </a:p>
        </p:txBody>
      </p:sp>
      <p:sp>
        <p:nvSpPr>
          <p:cNvPr id="35844" name="3 Slayt Numarası Yer Tutucusu">
            <a:extLst>
              <a:ext uri="{FF2B5EF4-FFF2-40B4-BE49-F238E27FC236}">
                <a16:creationId xmlns:a16="http://schemas.microsoft.com/office/drawing/2014/main" id="{9B318F2D-DAE2-9AB0-2C10-CCEA41643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fld id="{F7A15468-856C-984C-8E83-402CA117F257}" type="slidenum">
              <a:rPr lang="tr-TR" altLang="tr-TR" sz="1200"/>
              <a:pPr/>
              <a:t>14</a:t>
            </a:fld>
            <a:endParaRPr lang="tr-TR" altLang="tr-T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Slayt Görüntüsü Yer Tutucusu">
            <a:extLst>
              <a:ext uri="{FF2B5EF4-FFF2-40B4-BE49-F238E27FC236}">
                <a16:creationId xmlns:a16="http://schemas.microsoft.com/office/drawing/2014/main" id="{A05A432E-C628-267E-0603-DA52FD4184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2 Not Yer Tutucusu">
            <a:extLst>
              <a:ext uri="{FF2B5EF4-FFF2-40B4-BE49-F238E27FC236}">
                <a16:creationId xmlns:a16="http://schemas.microsoft.com/office/drawing/2014/main" id="{738D1E02-76BB-4509-8DD7-19263D4C74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/>
          </a:p>
        </p:txBody>
      </p:sp>
      <p:sp>
        <p:nvSpPr>
          <p:cNvPr id="44036" name="3 Slayt Numarası Yer Tutucusu">
            <a:extLst>
              <a:ext uri="{FF2B5EF4-FFF2-40B4-BE49-F238E27FC236}">
                <a16:creationId xmlns:a16="http://schemas.microsoft.com/office/drawing/2014/main" id="{D7D1D48F-B85A-9A2E-3AC2-10ACEBB5F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fld id="{F009EA2E-A64A-B24A-BE49-0458981819D5}" type="slidenum">
              <a:rPr lang="tr-TR" altLang="tr-TR" sz="1200"/>
              <a:pPr/>
              <a:t>21</a:t>
            </a:fld>
            <a:endParaRPr lang="tr-TR" altLang="tr-T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6B2DC491-0D17-6F7A-2478-A1E95E4E79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C2A59F3F-CB57-89F6-32E3-8228619E87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A93AAE02-5F0A-F89C-C4D5-3B8C005C3C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fld id="{A504440F-C875-3E43-8266-B33BC276AE10}" type="slidenum">
              <a:rPr lang="en-US" altLang="tr-TR" sz="1200"/>
              <a:pPr/>
              <a:t>22</a:t>
            </a:fld>
            <a:endParaRPr lang="en-US" altLang="tr-T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Slayt Görüntüsü Yer Tutucusu">
            <a:extLst>
              <a:ext uri="{FF2B5EF4-FFF2-40B4-BE49-F238E27FC236}">
                <a16:creationId xmlns:a16="http://schemas.microsoft.com/office/drawing/2014/main" id="{0B4AFAA6-EF0D-34A2-E3F9-29A1103D0D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Not Yer Tutucusu">
            <a:extLst>
              <a:ext uri="{FF2B5EF4-FFF2-40B4-BE49-F238E27FC236}">
                <a16:creationId xmlns:a16="http://schemas.microsoft.com/office/drawing/2014/main" id="{74FE0311-02AF-269F-61A6-065BA324FC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/>
          </a:p>
        </p:txBody>
      </p:sp>
      <p:sp>
        <p:nvSpPr>
          <p:cNvPr id="48132" name="3 Slayt Numarası Yer Tutucusu">
            <a:extLst>
              <a:ext uri="{FF2B5EF4-FFF2-40B4-BE49-F238E27FC236}">
                <a16:creationId xmlns:a16="http://schemas.microsoft.com/office/drawing/2014/main" id="{79726DCC-613B-3981-FBF8-B8787AD4E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fld id="{954EFE1B-6849-7C4E-82C8-16C3D27E0F00}" type="slidenum">
              <a:rPr lang="tr-TR" altLang="tr-TR" sz="1200"/>
              <a:pPr/>
              <a:t>23</a:t>
            </a:fld>
            <a:endParaRPr lang="tr-TR" altLang="tr-T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5"/>
          <p:cNvSpPr txBox="1">
            <a:spLocks noGrp="1"/>
          </p:cNvSpPr>
          <p:nvPr>
            <p:ph type="ctrTitle"/>
          </p:nvPr>
        </p:nvSpPr>
        <p:spPr>
          <a:xfrm>
            <a:off x="4886700" y="916300"/>
            <a:ext cx="3800100" cy="18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6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ubTitle" idx="1"/>
          </p:nvPr>
        </p:nvSpPr>
        <p:spPr>
          <a:xfrm>
            <a:off x="4886700" y="2767775"/>
            <a:ext cx="38001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2" y="468082"/>
            <a:ext cx="6589199" cy="96066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1600200"/>
            <a:ext cx="6591985" cy="283321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tr-TR" smtClean="0"/>
              <a:pPr algn="r"/>
              <a:t>‹#›</a:t>
            </a:fld>
            <a:endParaRPr lang="tr-TR" sz="1050"/>
          </a:p>
        </p:txBody>
      </p:sp>
    </p:spTree>
    <p:extLst>
      <p:ext uri="{BB962C8B-B14F-4D97-AF65-F5344CB8AC3E}">
        <p14:creationId xmlns:p14="http://schemas.microsoft.com/office/powerpoint/2010/main" val="39345398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0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body" idx="1"/>
          </p:nvPr>
        </p:nvSpPr>
        <p:spPr>
          <a:xfrm>
            <a:off x="457200" y="1153454"/>
            <a:ext cx="8229600" cy="3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457200" y="1153454"/>
            <a:ext cx="8229600" cy="3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C:\Users\Bengi\Downloads\videoplayback.mp4" TargetMode="External"/><Relationship Id="rId1" Type="http://schemas.microsoft.com/office/2007/relationships/media" Target="file:///C:\Users\Bengi\Downloads\videoplayback.mp4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C:\Users\exper\Desktop\Ders%20sunumlar&#305;\Genetik\Simulated%20Supercoiling%20in%20Prokaryotic%20DNA%20-%20YouTube.wmv" TargetMode="External"/><Relationship Id="rId1" Type="http://schemas.microsoft.com/office/2007/relationships/media" Target="file:///C:\Users\exper\Desktop\Ders%20sunumlar&#305;\Genetik\Simulated%20Supercoiling%20in%20Prokaryotic%20DNA%20-%20YouTube.wmv" TargetMode="Externa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"/>
          <p:cNvGrpSpPr/>
          <p:nvPr/>
        </p:nvGrpSpPr>
        <p:grpSpPr>
          <a:xfrm>
            <a:off x="-392459" y="-267629"/>
            <a:ext cx="4964459" cy="5811049"/>
            <a:chOff x="1190225" y="238125"/>
            <a:chExt cx="5230650" cy="5232275"/>
          </a:xfrm>
        </p:grpSpPr>
        <p:sp>
          <p:nvSpPr>
            <p:cNvPr id="56" name="Google Shape;56;p1"/>
            <p:cNvSpPr/>
            <p:nvPr/>
          </p:nvSpPr>
          <p:spPr>
            <a:xfrm>
              <a:off x="2153600" y="2157600"/>
              <a:ext cx="3283650" cy="1339075"/>
            </a:xfrm>
            <a:custGeom>
              <a:avLst/>
              <a:gdLst/>
              <a:ahLst/>
              <a:cxnLst/>
              <a:rect l="l" t="t" r="r" b="b"/>
              <a:pathLst>
                <a:path w="131346" h="53563" extrusionOk="0">
                  <a:moveTo>
                    <a:pt x="1" y="1"/>
                  </a:moveTo>
                  <a:cubicBezTo>
                    <a:pt x="10655" y="24547"/>
                    <a:pt x="35104" y="41743"/>
                    <a:pt x="63471" y="41743"/>
                  </a:cubicBezTo>
                  <a:lnTo>
                    <a:pt x="63503" y="41710"/>
                  </a:lnTo>
                  <a:lnTo>
                    <a:pt x="107188" y="41710"/>
                  </a:lnTo>
                  <a:cubicBezTo>
                    <a:pt x="116644" y="41710"/>
                    <a:pt x="125549" y="46082"/>
                    <a:pt x="131346" y="53562"/>
                  </a:cubicBezTo>
                  <a:cubicBezTo>
                    <a:pt x="120692" y="29016"/>
                    <a:pt x="96275" y="11821"/>
                    <a:pt x="67875" y="11821"/>
                  </a:cubicBezTo>
                  <a:lnTo>
                    <a:pt x="67843" y="11853"/>
                  </a:lnTo>
                  <a:lnTo>
                    <a:pt x="24158" y="11853"/>
                  </a:lnTo>
                  <a:cubicBezTo>
                    <a:pt x="14702" y="11853"/>
                    <a:pt x="5797" y="7481"/>
                    <a:pt x="1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4831675" y="3200350"/>
              <a:ext cx="747250" cy="2270050"/>
            </a:xfrm>
            <a:custGeom>
              <a:avLst/>
              <a:gdLst/>
              <a:ahLst/>
              <a:cxnLst/>
              <a:rect l="l" t="t" r="r" b="b"/>
              <a:pathLst>
                <a:path w="29890" h="90802" extrusionOk="0">
                  <a:moveTo>
                    <a:pt x="0" y="0"/>
                  </a:moveTo>
                  <a:lnTo>
                    <a:pt x="0" y="39248"/>
                  </a:lnTo>
                  <a:lnTo>
                    <a:pt x="0" y="75938"/>
                  </a:lnTo>
                  <a:cubicBezTo>
                    <a:pt x="33" y="84163"/>
                    <a:pt x="6703" y="90802"/>
                    <a:pt x="14929" y="90802"/>
                  </a:cubicBezTo>
                  <a:cubicBezTo>
                    <a:pt x="23154" y="90802"/>
                    <a:pt x="29825" y="84163"/>
                    <a:pt x="29890" y="75938"/>
                  </a:cubicBezTo>
                  <a:lnTo>
                    <a:pt x="29890" y="39248"/>
                  </a:lnTo>
                  <a:cubicBezTo>
                    <a:pt x="29890" y="29825"/>
                    <a:pt x="27947" y="20466"/>
                    <a:pt x="24190" y="11820"/>
                  </a:cubicBezTo>
                  <a:cubicBezTo>
                    <a:pt x="18426" y="4339"/>
                    <a:pt x="9488" y="0"/>
                    <a:pt x="65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4534550" y="2594775"/>
              <a:ext cx="902700" cy="901900"/>
            </a:xfrm>
            <a:custGeom>
              <a:avLst/>
              <a:gdLst/>
              <a:ahLst/>
              <a:cxnLst/>
              <a:rect l="l" t="t" r="r" b="b"/>
              <a:pathLst>
                <a:path w="36108" h="36076" extrusionOk="0">
                  <a:moveTo>
                    <a:pt x="1" y="1"/>
                  </a:moveTo>
                  <a:cubicBezTo>
                    <a:pt x="7546" y="5765"/>
                    <a:pt x="11950" y="14735"/>
                    <a:pt x="11950" y="24223"/>
                  </a:cubicBezTo>
                  <a:cubicBezTo>
                    <a:pt x="21406" y="24223"/>
                    <a:pt x="30311" y="28595"/>
                    <a:pt x="36108" y="36075"/>
                  </a:cubicBezTo>
                  <a:cubicBezTo>
                    <a:pt x="29081" y="19916"/>
                    <a:pt x="16160" y="6995"/>
                    <a:pt x="1" y="1"/>
                  </a:cubicBezTo>
                  <a:close/>
                </a:path>
              </a:pathLst>
            </a:custGeom>
            <a:solidFill>
              <a:srgbClr val="2E3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011925" y="238125"/>
              <a:ext cx="747275" cy="2215825"/>
            </a:xfrm>
            <a:custGeom>
              <a:avLst/>
              <a:gdLst/>
              <a:ahLst/>
              <a:cxnLst/>
              <a:rect l="l" t="t" r="r" b="b"/>
              <a:pathLst>
                <a:path w="29891" h="88633" extrusionOk="0">
                  <a:moveTo>
                    <a:pt x="14962" y="0"/>
                  </a:moveTo>
                  <a:cubicBezTo>
                    <a:pt x="6704" y="0"/>
                    <a:pt x="1" y="6703"/>
                    <a:pt x="1" y="14961"/>
                  </a:cubicBezTo>
                  <a:lnTo>
                    <a:pt x="1" y="49384"/>
                  </a:lnTo>
                  <a:cubicBezTo>
                    <a:pt x="1" y="58807"/>
                    <a:pt x="1944" y="68134"/>
                    <a:pt x="5700" y="76812"/>
                  </a:cubicBezTo>
                  <a:cubicBezTo>
                    <a:pt x="11464" y="84260"/>
                    <a:pt x="20402" y="88632"/>
                    <a:pt x="29825" y="88632"/>
                  </a:cubicBezTo>
                  <a:lnTo>
                    <a:pt x="29890" y="88632"/>
                  </a:lnTo>
                  <a:lnTo>
                    <a:pt x="29890" y="20434"/>
                  </a:lnTo>
                  <a:lnTo>
                    <a:pt x="29890" y="14961"/>
                  </a:lnTo>
                  <a:cubicBezTo>
                    <a:pt x="29890" y="6703"/>
                    <a:pt x="23219" y="0"/>
                    <a:pt x="14962" y="0"/>
                  </a:cubicBezTo>
                  <a:close/>
                </a:path>
              </a:pathLst>
            </a:custGeom>
            <a:solidFill>
              <a:srgbClr val="287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153600" y="2157600"/>
              <a:ext cx="902700" cy="902700"/>
            </a:xfrm>
            <a:custGeom>
              <a:avLst/>
              <a:gdLst/>
              <a:ahLst/>
              <a:cxnLst/>
              <a:rect l="l" t="t" r="r" b="b"/>
              <a:pathLst>
                <a:path w="36108" h="36108" extrusionOk="0">
                  <a:moveTo>
                    <a:pt x="1" y="1"/>
                  </a:moveTo>
                  <a:lnTo>
                    <a:pt x="1" y="1"/>
                  </a:lnTo>
                  <a:cubicBezTo>
                    <a:pt x="7028" y="16160"/>
                    <a:pt x="19948" y="29081"/>
                    <a:pt x="36108" y="36108"/>
                  </a:cubicBezTo>
                  <a:cubicBezTo>
                    <a:pt x="28595" y="30311"/>
                    <a:pt x="24158" y="21341"/>
                    <a:pt x="24158" y="11853"/>
                  </a:cubicBezTo>
                  <a:cubicBezTo>
                    <a:pt x="14702" y="11853"/>
                    <a:pt x="5797" y="7481"/>
                    <a:pt x="1" y="1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3109700" y="1201500"/>
              <a:ext cx="1339075" cy="3283650"/>
            </a:xfrm>
            <a:custGeom>
              <a:avLst/>
              <a:gdLst/>
              <a:ahLst/>
              <a:cxnLst/>
              <a:rect l="l" t="t" r="r" b="b"/>
              <a:pathLst>
                <a:path w="53563" h="131346" extrusionOk="0">
                  <a:moveTo>
                    <a:pt x="1" y="1"/>
                  </a:moveTo>
                  <a:cubicBezTo>
                    <a:pt x="7481" y="5797"/>
                    <a:pt x="11853" y="14703"/>
                    <a:pt x="11853" y="24158"/>
                  </a:cubicBezTo>
                  <a:cubicBezTo>
                    <a:pt x="11853" y="24191"/>
                    <a:pt x="11853" y="24223"/>
                    <a:pt x="11853" y="24223"/>
                  </a:cubicBezTo>
                  <a:lnTo>
                    <a:pt x="11853" y="67843"/>
                  </a:lnTo>
                  <a:lnTo>
                    <a:pt x="11821" y="67875"/>
                  </a:lnTo>
                  <a:cubicBezTo>
                    <a:pt x="11821" y="96275"/>
                    <a:pt x="29016" y="120724"/>
                    <a:pt x="53562" y="131346"/>
                  </a:cubicBezTo>
                  <a:cubicBezTo>
                    <a:pt x="46082" y="125549"/>
                    <a:pt x="41710" y="116644"/>
                    <a:pt x="41710" y="107188"/>
                  </a:cubicBezTo>
                  <a:lnTo>
                    <a:pt x="41710" y="107123"/>
                  </a:lnTo>
                  <a:lnTo>
                    <a:pt x="41710" y="63504"/>
                  </a:lnTo>
                  <a:lnTo>
                    <a:pt x="41742" y="63471"/>
                  </a:lnTo>
                  <a:cubicBezTo>
                    <a:pt x="41742" y="35104"/>
                    <a:pt x="24547" y="10655"/>
                    <a:pt x="1" y="1"/>
                  </a:cubicBez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3405200" y="2453100"/>
              <a:ext cx="748075" cy="748075"/>
            </a:xfrm>
            <a:custGeom>
              <a:avLst/>
              <a:gdLst/>
              <a:ahLst/>
              <a:cxnLst/>
              <a:rect l="l" t="t" r="r" b="b"/>
              <a:pathLst>
                <a:path w="29923" h="29923" extrusionOk="0">
                  <a:moveTo>
                    <a:pt x="17811" y="1"/>
                  </a:moveTo>
                  <a:lnTo>
                    <a:pt x="17779" y="33"/>
                  </a:lnTo>
                  <a:lnTo>
                    <a:pt x="33" y="33"/>
                  </a:lnTo>
                  <a:lnTo>
                    <a:pt x="33" y="17779"/>
                  </a:lnTo>
                  <a:lnTo>
                    <a:pt x="1" y="17811"/>
                  </a:lnTo>
                  <a:cubicBezTo>
                    <a:pt x="1" y="21471"/>
                    <a:pt x="292" y="25162"/>
                    <a:pt x="875" y="28789"/>
                  </a:cubicBezTo>
                  <a:cubicBezTo>
                    <a:pt x="5020" y="29534"/>
                    <a:pt x="9230" y="29923"/>
                    <a:pt x="13439" y="29923"/>
                  </a:cubicBezTo>
                  <a:lnTo>
                    <a:pt x="13439" y="29890"/>
                  </a:lnTo>
                  <a:lnTo>
                    <a:pt x="29890" y="29890"/>
                  </a:lnTo>
                  <a:lnTo>
                    <a:pt x="29890" y="13440"/>
                  </a:lnTo>
                  <a:lnTo>
                    <a:pt x="29922" y="13407"/>
                  </a:lnTo>
                  <a:cubicBezTo>
                    <a:pt x="29922" y="9230"/>
                    <a:pt x="29534" y="5020"/>
                    <a:pt x="28789" y="875"/>
                  </a:cubicBezTo>
                  <a:cubicBezTo>
                    <a:pt x="25162" y="292"/>
                    <a:pt x="21470" y="1"/>
                    <a:pt x="17811" y="1"/>
                  </a:cubicBezTo>
                  <a:close/>
                </a:path>
              </a:pathLst>
            </a:custGeom>
            <a:solidFill>
              <a:srgbClr val="2B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4150000" y="3877150"/>
              <a:ext cx="2270875" cy="747250"/>
            </a:xfrm>
            <a:custGeom>
              <a:avLst/>
              <a:gdLst/>
              <a:ahLst/>
              <a:cxnLst/>
              <a:rect l="l" t="t" r="r" b="b"/>
              <a:pathLst>
                <a:path w="90835" h="29890" extrusionOk="0">
                  <a:moveTo>
                    <a:pt x="1" y="0"/>
                  </a:moveTo>
                  <a:lnTo>
                    <a:pt x="1" y="65"/>
                  </a:lnTo>
                  <a:cubicBezTo>
                    <a:pt x="1" y="9489"/>
                    <a:pt x="4373" y="18426"/>
                    <a:pt x="11853" y="24190"/>
                  </a:cubicBezTo>
                  <a:cubicBezTo>
                    <a:pt x="20499" y="27947"/>
                    <a:pt x="29825" y="29890"/>
                    <a:pt x="39281" y="29890"/>
                  </a:cubicBezTo>
                  <a:lnTo>
                    <a:pt x="75971" y="29890"/>
                  </a:lnTo>
                  <a:cubicBezTo>
                    <a:pt x="84196" y="29857"/>
                    <a:pt x="90835" y="23154"/>
                    <a:pt x="90835" y="14929"/>
                  </a:cubicBezTo>
                  <a:cubicBezTo>
                    <a:pt x="90835" y="6704"/>
                    <a:pt x="84196" y="33"/>
                    <a:pt x="75971" y="0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4829250" y="3877150"/>
              <a:ext cx="747250" cy="747250"/>
            </a:xfrm>
            <a:custGeom>
              <a:avLst/>
              <a:gdLst/>
              <a:ahLst/>
              <a:cxnLst/>
              <a:rect l="l" t="t" r="r" b="b"/>
              <a:pathLst>
                <a:path w="29890" h="29890" extrusionOk="0">
                  <a:moveTo>
                    <a:pt x="0" y="0"/>
                  </a:moveTo>
                  <a:lnTo>
                    <a:pt x="0" y="28756"/>
                  </a:lnTo>
                  <a:cubicBezTo>
                    <a:pt x="4080" y="29501"/>
                    <a:pt x="8258" y="29890"/>
                    <a:pt x="12403" y="29890"/>
                  </a:cubicBezTo>
                  <a:lnTo>
                    <a:pt x="29889" y="29890"/>
                  </a:lnTo>
                  <a:lnTo>
                    <a:pt x="29889" y="12435"/>
                  </a:lnTo>
                  <a:cubicBezTo>
                    <a:pt x="29889" y="8258"/>
                    <a:pt x="29501" y="4081"/>
                    <a:pt x="28756" y="0"/>
                  </a:cubicBezTo>
                  <a:close/>
                </a:path>
              </a:pathLst>
            </a:custGeom>
            <a:solidFill>
              <a:srgbClr val="CA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3546875" y="3582450"/>
              <a:ext cx="901900" cy="902700"/>
            </a:xfrm>
            <a:custGeom>
              <a:avLst/>
              <a:gdLst/>
              <a:ahLst/>
              <a:cxnLst/>
              <a:rect l="l" t="t" r="r" b="b"/>
              <a:pathLst>
                <a:path w="36076" h="36108" extrusionOk="0">
                  <a:moveTo>
                    <a:pt x="1" y="1"/>
                  </a:moveTo>
                  <a:cubicBezTo>
                    <a:pt x="6995" y="16160"/>
                    <a:pt x="19916" y="29081"/>
                    <a:pt x="36075" y="36108"/>
                  </a:cubicBezTo>
                  <a:cubicBezTo>
                    <a:pt x="28595" y="30311"/>
                    <a:pt x="24223" y="21406"/>
                    <a:pt x="24223" y="11950"/>
                  </a:cubicBezTo>
                  <a:cubicBezTo>
                    <a:pt x="14735" y="11950"/>
                    <a:pt x="5765" y="7546"/>
                    <a:pt x="1" y="1"/>
                  </a:cubicBezTo>
                  <a:close/>
                </a:path>
              </a:pathLst>
            </a:custGeom>
            <a:solidFill>
              <a:srgbClr val="C62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1190225" y="1059825"/>
              <a:ext cx="2215800" cy="747275"/>
            </a:xfrm>
            <a:custGeom>
              <a:avLst/>
              <a:gdLst/>
              <a:ahLst/>
              <a:cxnLst/>
              <a:rect l="l" t="t" r="r" b="b"/>
              <a:pathLst>
                <a:path w="88632" h="29891" extrusionOk="0">
                  <a:moveTo>
                    <a:pt x="14961" y="1"/>
                  </a:moveTo>
                  <a:cubicBezTo>
                    <a:pt x="6703" y="1"/>
                    <a:pt x="0" y="6704"/>
                    <a:pt x="0" y="14962"/>
                  </a:cubicBezTo>
                  <a:cubicBezTo>
                    <a:pt x="0" y="23219"/>
                    <a:pt x="6703" y="29890"/>
                    <a:pt x="14961" y="29890"/>
                  </a:cubicBezTo>
                  <a:lnTo>
                    <a:pt x="88632" y="29890"/>
                  </a:lnTo>
                  <a:lnTo>
                    <a:pt x="88632" y="29825"/>
                  </a:lnTo>
                  <a:cubicBezTo>
                    <a:pt x="88632" y="20402"/>
                    <a:pt x="84260" y="11464"/>
                    <a:pt x="76812" y="5700"/>
                  </a:cubicBezTo>
                  <a:cubicBezTo>
                    <a:pt x="68134" y="1944"/>
                    <a:pt x="58807" y="1"/>
                    <a:pt x="4938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2011925" y="1059825"/>
              <a:ext cx="747275" cy="747275"/>
            </a:xfrm>
            <a:custGeom>
              <a:avLst/>
              <a:gdLst/>
              <a:ahLst/>
              <a:cxnLst/>
              <a:rect l="l" t="t" r="r" b="b"/>
              <a:pathLst>
                <a:path w="29891" h="29891" extrusionOk="0">
                  <a:moveTo>
                    <a:pt x="1" y="1"/>
                  </a:moveTo>
                  <a:lnTo>
                    <a:pt x="1" y="16516"/>
                  </a:lnTo>
                  <a:cubicBezTo>
                    <a:pt x="1" y="21017"/>
                    <a:pt x="454" y="25486"/>
                    <a:pt x="1328" y="29890"/>
                  </a:cubicBezTo>
                  <a:lnTo>
                    <a:pt x="29890" y="29890"/>
                  </a:lnTo>
                  <a:lnTo>
                    <a:pt x="29890" y="16516"/>
                  </a:lnTo>
                  <a:lnTo>
                    <a:pt x="29890" y="1328"/>
                  </a:lnTo>
                  <a:cubicBezTo>
                    <a:pt x="25486" y="454"/>
                    <a:pt x="20985" y="1"/>
                    <a:pt x="16516" y="1"/>
                  </a:cubicBezTo>
                  <a:close/>
                </a:path>
              </a:pathLst>
            </a:custGeom>
            <a:solidFill>
              <a:srgbClr val="29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4854004" y="3427791"/>
            <a:ext cx="38001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 b="1" dirty="0" err="1"/>
              <a:t>Doç.Dr</a:t>
            </a:r>
            <a:r>
              <a:rPr lang="en" sz="2400" b="1" dirty="0"/>
              <a:t>. </a:t>
            </a:r>
            <a:r>
              <a:rPr lang="en" sz="2400" b="1" dirty="0" err="1"/>
              <a:t>Bengi</a:t>
            </a:r>
            <a:r>
              <a:rPr lang="en" sz="2400" b="1" dirty="0"/>
              <a:t> ÇINAR KUL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dirty="0"/>
              <a:t>Ankara </a:t>
            </a:r>
            <a:r>
              <a:rPr lang="en" sz="1800" dirty="0" err="1"/>
              <a:t>Üniversitesi</a:t>
            </a:r>
            <a:r>
              <a:rPr lang="en" sz="1800" dirty="0"/>
              <a:t> </a:t>
            </a:r>
            <a:r>
              <a:rPr lang="en" sz="1800" dirty="0" err="1"/>
              <a:t>Veteriner</a:t>
            </a:r>
            <a:r>
              <a:rPr lang="en" sz="1800" dirty="0"/>
              <a:t> </a:t>
            </a:r>
            <a:r>
              <a:rPr lang="en" sz="1800" dirty="0" err="1"/>
              <a:t>Fakültesi</a:t>
            </a:r>
            <a:r>
              <a:rPr lang="en" sz="1800" dirty="0"/>
              <a:t> </a:t>
            </a:r>
            <a:r>
              <a:rPr lang="en" sz="1800" dirty="0" err="1"/>
              <a:t>Genetik</a:t>
            </a:r>
            <a:r>
              <a:rPr lang="en" sz="1800" dirty="0"/>
              <a:t> </a:t>
            </a:r>
            <a:r>
              <a:rPr lang="en" sz="1800" dirty="0" err="1"/>
              <a:t>Anabilim</a:t>
            </a:r>
            <a:r>
              <a:rPr lang="en" sz="1800" dirty="0"/>
              <a:t> </a:t>
            </a:r>
            <a:r>
              <a:rPr lang="en" sz="1800" dirty="0" err="1"/>
              <a:t>Dalı</a:t>
            </a:r>
            <a:endParaRPr sz="1800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EA159DBB-18FD-DAF3-0AE4-7D07D2ACC058}"/>
              </a:ext>
            </a:extLst>
          </p:cNvPr>
          <p:cNvSpPr txBox="1"/>
          <p:nvPr/>
        </p:nvSpPr>
        <p:spPr>
          <a:xfrm>
            <a:off x="2468613" y="144356"/>
            <a:ext cx="47707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r-TR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GENETİK</a:t>
            </a:r>
            <a:endParaRPr lang="tr-TR" dirty="0"/>
          </a:p>
        </p:txBody>
      </p:sp>
      <p:sp>
        <p:nvSpPr>
          <p:cNvPr id="18" name="2 Başlık">
            <a:extLst>
              <a:ext uri="{FF2B5EF4-FFF2-40B4-BE49-F238E27FC236}">
                <a16:creationId xmlns:a16="http://schemas.microsoft.com/office/drawing/2014/main" id="{ED4F564A-9304-AA9A-C616-33D25572C94F}"/>
              </a:ext>
            </a:extLst>
          </p:cNvPr>
          <p:cNvSpPr txBox="1">
            <a:spLocks/>
          </p:cNvSpPr>
          <p:nvPr/>
        </p:nvSpPr>
        <p:spPr bwMode="auto">
          <a:xfrm>
            <a:off x="1513115" y="813457"/>
            <a:ext cx="8928100" cy="2273300"/>
          </a:xfrm>
          <a:prstGeom prst="rect">
            <a:avLst/>
          </a:prstGeom>
          <a:noFill/>
          <a:ln>
            <a:noFill/>
          </a:ln>
          <a:effectLst>
            <a:outerShdw dist="12699" dir="162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25400" indent="-25400" algn="ctr" rtl="0" eaLnBrk="0" fontAlgn="base" hangingPunct="0">
              <a:spcBef>
                <a:spcPct val="0"/>
              </a:spcBef>
              <a:spcAft>
                <a:spcPts val="200"/>
              </a:spcAft>
              <a:defRPr sz="6400">
                <a:solidFill>
                  <a:srgbClr val="D7E2EE"/>
                </a:solidFill>
                <a:latin typeface="+mj-lt"/>
                <a:ea typeface="+mj-ea"/>
                <a:cs typeface="+mj-cs"/>
              </a:defRPr>
            </a:lvl1pPr>
            <a:lvl2pPr marL="25400" indent="-25400" algn="ctr" rtl="0" eaLnBrk="0" fontAlgn="base" hangingPunct="0">
              <a:spcBef>
                <a:spcPct val="0"/>
              </a:spcBef>
              <a:spcAft>
                <a:spcPts val="200"/>
              </a:spcAft>
              <a:defRPr sz="6400">
                <a:solidFill>
                  <a:srgbClr val="D7E2EE"/>
                </a:solidFill>
                <a:latin typeface="Stone Sans ITC TT-Semi" pitchFamily="34" charset="0"/>
              </a:defRPr>
            </a:lvl2pPr>
            <a:lvl3pPr marL="25400" indent="-25400" algn="ctr" rtl="0" eaLnBrk="0" fontAlgn="base" hangingPunct="0">
              <a:spcBef>
                <a:spcPct val="0"/>
              </a:spcBef>
              <a:spcAft>
                <a:spcPts val="200"/>
              </a:spcAft>
              <a:defRPr sz="6400">
                <a:solidFill>
                  <a:srgbClr val="D7E2EE"/>
                </a:solidFill>
                <a:latin typeface="Stone Sans ITC TT-Semi" pitchFamily="34" charset="0"/>
              </a:defRPr>
            </a:lvl3pPr>
            <a:lvl4pPr marL="25400" indent="-25400" algn="ctr" rtl="0" eaLnBrk="0" fontAlgn="base" hangingPunct="0">
              <a:spcBef>
                <a:spcPct val="0"/>
              </a:spcBef>
              <a:spcAft>
                <a:spcPts val="200"/>
              </a:spcAft>
              <a:defRPr sz="6400">
                <a:solidFill>
                  <a:srgbClr val="D7E2EE"/>
                </a:solidFill>
                <a:latin typeface="Stone Sans ITC TT-Semi" pitchFamily="34" charset="0"/>
              </a:defRPr>
            </a:lvl4pPr>
            <a:lvl5pPr marL="25400" indent="-25400" algn="ctr" rtl="0" eaLnBrk="0" fontAlgn="base" hangingPunct="0">
              <a:spcBef>
                <a:spcPct val="0"/>
              </a:spcBef>
              <a:spcAft>
                <a:spcPts val="200"/>
              </a:spcAft>
              <a:defRPr sz="6400">
                <a:solidFill>
                  <a:srgbClr val="D7E2EE"/>
                </a:solidFill>
                <a:latin typeface="Stone Sans ITC TT-Semi" pitchFamily="34" charset="0"/>
              </a:defRPr>
            </a:lvl5pPr>
            <a:lvl6pPr marL="482600" algn="ctr" rtl="0" fontAlgn="base">
              <a:spcBef>
                <a:spcPct val="0"/>
              </a:spcBef>
              <a:spcAft>
                <a:spcPts val="200"/>
              </a:spcAft>
              <a:defRPr sz="6400">
                <a:solidFill>
                  <a:srgbClr val="D7E2EE"/>
                </a:solidFill>
                <a:latin typeface="Stone Sans ITC TT-Semi" pitchFamily="34" charset="0"/>
              </a:defRPr>
            </a:lvl6pPr>
            <a:lvl7pPr marL="939800" algn="ctr" rtl="0" fontAlgn="base">
              <a:spcBef>
                <a:spcPct val="0"/>
              </a:spcBef>
              <a:spcAft>
                <a:spcPts val="200"/>
              </a:spcAft>
              <a:defRPr sz="6400">
                <a:solidFill>
                  <a:srgbClr val="D7E2EE"/>
                </a:solidFill>
                <a:latin typeface="Stone Sans ITC TT-Semi" pitchFamily="34" charset="0"/>
              </a:defRPr>
            </a:lvl7pPr>
            <a:lvl8pPr marL="1397000" algn="ctr" rtl="0" fontAlgn="base">
              <a:spcBef>
                <a:spcPct val="0"/>
              </a:spcBef>
              <a:spcAft>
                <a:spcPts val="200"/>
              </a:spcAft>
              <a:defRPr sz="6400">
                <a:solidFill>
                  <a:srgbClr val="D7E2EE"/>
                </a:solidFill>
                <a:latin typeface="Stone Sans ITC TT-Semi" pitchFamily="34" charset="0"/>
              </a:defRPr>
            </a:lvl8pPr>
            <a:lvl9pPr marL="1854200" algn="ctr" rtl="0" fontAlgn="base">
              <a:spcBef>
                <a:spcPct val="0"/>
              </a:spcBef>
              <a:spcAft>
                <a:spcPts val="200"/>
              </a:spcAft>
              <a:defRPr sz="6400">
                <a:solidFill>
                  <a:srgbClr val="D7E2EE"/>
                </a:solidFill>
                <a:latin typeface="Stone Sans ITC TT-Semi" pitchFamily="34" charset="0"/>
              </a:defRPr>
            </a:lvl9pPr>
          </a:lstStyle>
          <a:p>
            <a:pPr marL="25400" marR="0" lvl="0" indent="-25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4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tone Sans ITC TT-Semi"/>
                <a:ea typeface="+mj-ea"/>
                <a:cs typeface="+mj-cs"/>
              </a:rPr>
              <a:t>«Genetik Açıdan Hücre</a:t>
            </a:r>
            <a:br>
              <a:rPr kumimoji="0" lang="tr-TR" altLang="tr-TR" sz="4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tone Sans ITC TT-Semi"/>
                <a:ea typeface="+mj-ea"/>
                <a:cs typeface="+mj-cs"/>
              </a:rPr>
            </a:br>
            <a:r>
              <a:rPr kumimoji="0" lang="tr-TR" altLang="tr-TR" sz="4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tone Sans ITC TT-Semi"/>
                <a:ea typeface="+mj-ea"/>
                <a:cs typeface="+mj-cs"/>
              </a:rPr>
              <a:t>ve Hücre Yapısı»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Unvan 1">
            <a:extLst>
              <a:ext uri="{FF2B5EF4-FFF2-40B4-BE49-F238E27FC236}">
                <a16:creationId xmlns:a16="http://schemas.microsoft.com/office/drawing/2014/main" id="{7A7E649F-4472-BB6B-BFC9-3C63E377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latin typeface="+mj-lt"/>
              </a:rPr>
              <a:t>Hücre </a:t>
            </a:r>
            <a:r>
              <a:rPr lang="tr-TR" altLang="tr-TR" b="1" dirty="0" err="1">
                <a:latin typeface="+mj-lt"/>
              </a:rPr>
              <a:t>Organelleri</a:t>
            </a:r>
            <a:br>
              <a:rPr lang="tr-TR" altLang="tr-TR" dirty="0">
                <a:latin typeface="+mj-lt"/>
              </a:rPr>
            </a:br>
            <a:endParaRPr lang="tr-TR" altLang="tr-TR" dirty="0">
              <a:latin typeface="+mj-lt"/>
            </a:endParaRPr>
          </a:p>
        </p:txBody>
      </p:sp>
      <p:sp>
        <p:nvSpPr>
          <p:cNvPr id="31747" name="İçerik Yer Tutucusu 2">
            <a:extLst>
              <a:ext uri="{FF2B5EF4-FFF2-40B4-BE49-F238E27FC236}">
                <a16:creationId xmlns:a16="http://schemas.microsoft.com/office/drawing/2014/main" id="{8A2933A7-A1F1-A806-73D3-B83DB732F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53" y="1305710"/>
            <a:ext cx="7924800" cy="2983230"/>
          </a:xfrm>
        </p:spPr>
        <p:txBody>
          <a:bodyPr/>
          <a:lstStyle/>
          <a:p>
            <a:r>
              <a:rPr lang="tr-TR" altLang="tr-TR" sz="1890" dirty="0" err="1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Ökaryotik</a:t>
            </a:r>
            <a:r>
              <a:rPr lang="tr-TR" altLang="tr-TR" sz="1890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 hücreler </a:t>
            </a:r>
            <a:r>
              <a:rPr lang="tr-TR" altLang="tr-TR" sz="189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hücre zarı</a:t>
            </a:r>
            <a:r>
              <a:rPr lang="tr-TR" altLang="tr-TR" sz="1890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tr-TR" altLang="tr-TR" sz="189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sitoplazma</a:t>
            </a:r>
            <a:r>
              <a:rPr lang="tr-TR" altLang="tr-TR" sz="1890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 ve </a:t>
            </a:r>
            <a:r>
              <a:rPr lang="tr-TR" altLang="tr-TR" sz="189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çekirdek</a:t>
            </a:r>
            <a:r>
              <a:rPr lang="tr-TR" altLang="tr-TR" sz="1890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 olmak üzere üç kısımdan oluşmaktadır. </a:t>
            </a:r>
            <a:r>
              <a:rPr lang="tr-TR" altLang="tr-TR" sz="1890" dirty="0" err="1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Ökaryotik</a:t>
            </a:r>
            <a:r>
              <a:rPr lang="tr-TR" altLang="tr-TR" sz="1890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 hücrelerde hücrenin yaşamsal faaliyetlerinin gerçekleştiği ve hücrenin sitoplazmasında yer alan yapılara </a:t>
            </a:r>
            <a:r>
              <a:rPr lang="tr-TR" altLang="tr-TR" sz="1890" i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organel</a:t>
            </a:r>
            <a:r>
              <a:rPr lang="tr-TR" altLang="tr-TR" sz="1890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 adı verilir. </a:t>
            </a:r>
          </a:p>
          <a:p>
            <a:endParaRPr lang="tr-TR" altLang="tr-TR" sz="1890" dirty="0">
              <a:solidFill>
                <a:srgbClr val="222222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tr-TR" altLang="tr-TR" sz="1890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Bu kısımda </a:t>
            </a:r>
            <a:r>
              <a:rPr lang="tr-TR" altLang="tr-TR" sz="1890" dirty="0" err="1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ökaryotik</a:t>
            </a:r>
            <a:r>
              <a:rPr lang="tr-TR" altLang="tr-TR" sz="1890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 hayvan hücrelerinde bulunan </a:t>
            </a:r>
            <a:r>
              <a:rPr lang="tr-TR" altLang="tr-TR" sz="1890" dirty="0">
                <a:latin typeface="+mj-lt"/>
                <a:cs typeface="Times New Roman" panose="02020603050405020304" pitchFamily="18" charset="0"/>
              </a:rPr>
              <a:t>hücre zarı, sitoplazma</a:t>
            </a:r>
            <a:r>
              <a:rPr lang="tr-TR" altLang="tr-TR" sz="1890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 ve </a:t>
            </a:r>
            <a:r>
              <a:rPr lang="tr-TR" altLang="tr-TR" sz="1890" dirty="0" err="1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organellerden</a:t>
            </a:r>
            <a:r>
              <a:rPr lang="tr-TR" altLang="tr-TR" sz="1890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tr-TR" altLang="tr-TR" sz="189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endoplazmik</a:t>
            </a:r>
            <a:r>
              <a:rPr lang="tr-TR" altLang="tr-TR" sz="189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tr-TR" altLang="tr-TR" sz="189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retikulum</a:t>
            </a:r>
            <a:r>
              <a:rPr lang="tr-TR" altLang="tr-TR" sz="1890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tr-TR" altLang="tr-TR" sz="189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golgi</a:t>
            </a:r>
            <a:r>
              <a:rPr lang="tr-TR" altLang="tr-TR" sz="189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aygıtı</a:t>
            </a:r>
            <a:r>
              <a:rPr lang="tr-TR" altLang="tr-TR" sz="1890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tr-TR" altLang="tr-TR" sz="189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ribozom</a:t>
            </a:r>
            <a:r>
              <a:rPr lang="tr-TR" altLang="tr-TR" sz="1890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tr-TR" altLang="tr-TR" sz="189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lizozim</a:t>
            </a:r>
            <a:r>
              <a:rPr lang="tr-TR" altLang="tr-TR" sz="1890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tr-TR" altLang="tr-TR" sz="189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peroksizom</a:t>
            </a:r>
            <a:r>
              <a:rPr lang="tr-TR" altLang="tr-TR" sz="1890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tr-TR" altLang="tr-TR" sz="189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mitokondri</a:t>
            </a:r>
            <a:r>
              <a:rPr lang="tr-TR" altLang="tr-TR" sz="1890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tr-TR" altLang="tr-TR" sz="189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sentrozom</a:t>
            </a:r>
            <a:r>
              <a:rPr lang="tr-TR" altLang="tr-TR" sz="1890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tr-TR" altLang="tr-TR" sz="189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hücre iskeleti </a:t>
            </a:r>
            <a:r>
              <a:rPr lang="tr-TR" altLang="tr-TR" sz="1890" dirty="0">
                <a:latin typeface="+mj-lt"/>
                <a:cs typeface="Times New Roman" panose="02020603050405020304" pitchFamily="18" charset="0"/>
              </a:rPr>
              <a:t>ve çekirdek; çekirdek kısımlarından</a:t>
            </a:r>
            <a:r>
              <a:rPr lang="tr-TR" altLang="tr-TR" sz="1890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 ise </a:t>
            </a:r>
            <a:r>
              <a:rPr lang="tr-TR" altLang="tr-TR" sz="189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çekirdekçik </a:t>
            </a:r>
            <a:r>
              <a:rPr lang="tr-TR" altLang="tr-TR" sz="1890" dirty="0">
                <a:latin typeface="+mj-lt"/>
                <a:cs typeface="Times New Roman" panose="02020603050405020304" pitchFamily="18" charset="0"/>
              </a:rPr>
              <a:t>ve</a:t>
            </a:r>
            <a:r>
              <a:rPr lang="tr-TR" altLang="tr-TR" sz="189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tr-TR" altLang="tr-TR" sz="189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eksozom</a:t>
            </a:r>
            <a:r>
              <a:rPr lang="tr-TR" altLang="tr-TR" sz="1890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 hakkında bilgi verilecektir.</a:t>
            </a:r>
            <a:endParaRPr lang="tr-TR" altLang="tr-TR" sz="189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8 Dikdörtgen">
            <a:extLst>
              <a:ext uri="{FF2B5EF4-FFF2-40B4-BE49-F238E27FC236}">
                <a16:creationId xmlns:a16="http://schemas.microsoft.com/office/drawing/2014/main" id="{AFDF28A6-2BD9-4503-743A-58EE3524B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595" y="629231"/>
            <a:ext cx="6855983" cy="130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eaLnBrk="1" hangingPunct="1"/>
            <a:r>
              <a:rPr lang="tr-TR" altLang="tr-TR" sz="2000" b="1" dirty="0">
                <a:solidFill>
                  <a:srgbClr val="0070C0"/>
                </a:solidFill>
                <a:latin typeface="+mj-lt"/>
              </a:rPr>
              <a:t>Hücre zarı; </a:t>
            </a:r>
            <a:r>
              <a:rPr lang="tr-TR" altLang="tr-TR" sz="2000" dirty="0">
                <a:solidFill>
                  <a:schemeClr val="tx1"/>
                </a:solidFill>
                <a:latin typeface="+mj-lt"/>
              </a:rPr>
              <a:t>hücreleri birbirinden ayırma, sınırlarını belirleme, hücreye şekil verme, hücreler arası iletişim sağlama, madde alışverişi yapma gibi birçok görevi yerine getirir. </a:t>
            </a:r>
          </a:p>
        </p:txBody>
      </p:sp>
      <p:pic>
        <p:nvPicPr>
          <p:cNvPr id="32771" name="Resim 4">
            <a:extLst>
              <a:ext uri="{FF2B5EF4-FFF2-40B4-BE49-F238E27FC236}">
                <a16:creationId xmlns:a16="http://schemas.microsoft.com/office/drawing/2014/main" id="{C33DA53F-6E6D-3681-7C7F-2D952B702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" r="1144" b="1852"/>
          <a:stretch>
            <a:fillRect/>
          </a:stretch>
        </p:blipFill>
        <p:spPr bwMode="auto">
          <a:xfrm>
            <a:off x="2504957" y="1879521"/>
            <a:ext cx="4511278" cy="140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Dikdörtgen 4">
            <a:extLst>
              <a:ext uri="{FF2B5EF4-FFF2-40B4-BE49-F238E27FC236}">
                <a16:creationId xmlns:a16="http://schemas.microsoft.com/office/drawing/2014/main" id="{49AE6FA8-B966-4D89-E5F9-18EC26648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595" y="3343275"/>
            <a:ext cx="34290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tr-TR" altLang="tr-TR" sz="1350">
                <a:solidFill>
                  <a:schemeClr val="tx1"/>
                </a:solidFill>
                <a:latin typeface="+mj-lt"/>
              </a:rPr>
              <a:t>hidrofilik kısımları dışta hidrofobik kısımları içeride iki sıra fosfolipid tabaka ve arada glikoproteinler</a:t>
            </a:r>
          </a:p>
        </p:txBody>
      </p:sp>
      <p:sp>
        <p:nvSpPr>
          <p:cNvPr id="32773" name="Dikdörtgen 6">
            <a:extLst>
              <a:ext uri="{FF2B5EF4-FFF2-40B4-BE49-F238E27FC236}">
                <a16:creationId xmlns:a16="http://schemas.microsoft.com/office/drawing/2014/main" id="{5D967A1C-A9A4-89DF-73C2-55BC57D2C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108" y="3888778"/>
            <a:ext cx="3429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tr-TR" altLang="tr-TR" sz="1350" dirty="0">
                <a:solidFill>
                  <a:schemeClr val="tx1"/>
                </a:solidFill>
                <a:latin typeface="+mj-lt"/>
              </a:rPr>
              <a:t>hücre zarı ilaç ve hormon gibi çeşitli </a:t>
            </a:r>
            <a:r>
              <a:rPr lang="tr-TR" altLang="tr-TR" sz="1350" dirty="0" err="1">
                <a:solidFill>
                  <a:schemeClr val="tx1"/>
                </a:solidFill>
                <a:latin typeface="+mj-lt"/>
              </a:rPr>
              <a:t>makromolekülleri</a:t>
            </a:r>
            <a:r>
              <a:rPr lang="tr-TR" altLang="tr-TR" sz="1350" dirty="0">
                <a:solidFill>
                  <a:schemeClr val="tx1"/>
                </a:solidFill>
                <a:latin typeface="+mj-lt"/>
              </a:rPr>
              <a:t> tanıyan protein ve </a:t>
            </a:r>
            <a:r>
              <a:rPr lang="tr-TR" altLang="tr-TR" sz="1350" dirty="0" err="1">
                <a:solidFill>
                  <a:schemeClr val="tx1"/>
                </a:solidFill>
                <a:latin typeface="+mj-lt"/>
              </a:rPr>
              <a:t>glikoprotein</a:t>
            </a:r>
            <a:r>
              <a:rPr lang="tr-TR" altLang="tr-TR" sz="1350" dirty="0">
                <a:solidFill>
                  <a:schemeClr val="tx1"/>
                </a:solidFill>
                <a:latin typeface="+mj-lt"/>
              </a:rPr>
              <a:t> tabiatlı </a:t>
            </a:r>
            <a:r>
              <a:rPr lang="tr-TR" altLang="tr-TR" sz="1350" b="1" dirty="0">
                <a:solidFill>
                  <a:schemeClr val="tx1"/>
                </a:solidFill>
                <a:latin typeface="+mj-lt"/>
              </a:rPr>
              <a:t>reseptör</a:t>
            </a:r>
            <a:r>
              <a:rPr lang="tr-TR" altLang="tr-TR" sz="1350" dirty="0">
                <a:solidFill>
                  <a:schemeClr val="tx1"/>
                </a:solidFill>
                <a:latin typeface="+mj-lt"/>
              </a:rPr>
              <a:t> adı verilen yapıları da içerir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1268DD-B7C5-D11C-A946-2B831192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449670-994B-92B5-0F93-1A1A496D4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155141"/>
            <a:ext cx="7924802" cy="2833217"/>
          </a:xfrm>
        </p:spPr>
        <p:txBody>
          <a:bodyPr/>
          <a:lstStyle/>
          <a:p>
            <a:pPr marL="152400" indent="0">
              <a:buNone/>
            </a:pPr>
            <a:r>
              <a:rPr lang="tr-TR" sz="2000" b="1" dirty="0">
                <a:solidFill>
                  <a:srgbClr val="0070C0"/>
                </a:solidFill>
                <a:latin typeface="+mj-lt"/>
              </a:rPr>
              <a:t>Ribozom</a:t>
            </a:r>
            <a:r>
              <a:rPr lang="tr-TR" sz="2000" dirty="0">
                <a:latin typeface="+mj-lt"/>
              </a:rPr>
              <a:t>; b</a:t>
            </a:r>
            <a:r>
              <a:rPr lang="tr-TR" sz="2000" dirty="0">
                <a:effectLst/>
                <a:latin typeface="+mj-lt"/>
              </a:rPr>
              <a:t>iri </a:t>
            </a:r>
            <a:r>
              <a:rPr lang="tr-TR" sz="2000" dirty="0" err="1">
                <a:effectLst/>
                <a:latin typeface="+mj-lt"/>
              </a:rPr>
              <a:t>küçük</a:t>
            </a:r>
            <a:r>
              <a:rPr lang="tr-TR" sz="2000" dirty="0">
                <a:effectLst/>
                <a:latin typeface="+mj-lt"/>
              </a:rPr>
              <a:t> biri </a:t>
            </a:r>
            <a:r>
              <a:rPr lang="tr-TR" sz="2000" dirty="0" err="1">
                <a:effectLst/>
                <a:latin typeface="+mj-lt"/>
              </a:rPr>
              <a:t>büyük</a:t>
            </a:r>
            <a:r>
              <a:rPr lang="tr-TR" sz="2000" dirty="0">
                <a:effectLst/>
                <a:latin typeface="+mj-lt"/>
              </a:rPr>
              <a:t> olan iki alt birimden </a:t>
            </a:r>
            <a:r>
              <a:rPr lang="tr-TR" sz="2000" dirty="0" err="1">
                <a:effectLst/>
                <a:latin typeface="+mj-lt"/>
              </a:rPr>
              <a:t>oluşan</a:t>
            </a:r>
            <a:r>
              <a:rPr lang="tr-TR" sz="2000" dirty="0">
                <a:effectLst/>
                <a:latin typeface="+mj-lt"/>
              </a:rPr>
              <a:t> ribozom, haberci RNA (</a:t>
            </a:r>
            <a:r>
              <a:rPr lang="tr-TR" sz="2000" dirty="0" err="1">
                <a:effectLst/>
                <a:latin typeface="+mj-lt"/>
              </a:rPr>
              <a:t>mRNA</a:t>
            </a:r>
            <a:r>
              <a:rPr lang="tr-TR" sz="2000" dirty="0">
                <a:effectLst/>
                <a:latin typeface="+mj-lt"/>
              </a:rPr>
              <a:t>)’</a:t>
            </a:r>
            <a:r>
              <a:rPr lang="tr-TR" sz="2000" dirty="0" err="1">
                <a:effectLst/>
                <a:latin typeface="+mj-lt"/>
              </a:rPr>
              <a:t>daki</a:t>
            </a:r>
            <a:r>
              <a:rPr lang="tr-TR" sz="2000" dirty="0">
                <a:effectLst/>
                <a:latin typeface="+mj-lt"/>
              </a:rPr>
              <a:t> genetik bilginin proteinlere </a:t>
            </a:r>
            <a:r>
              <a:rPr lang="tr-TR" sz="2000" dirty="0" err="1">
                <a:effectLst/>
                <a:latin typeface="+mj-lt"/>
              </a:rPr>
              <a:t>çevrildiği</a:t>
            </a:r>
            <a:r>
              <a:rPr lang="tr-TR" sz="2000" dirty="0">
                <a:effectLst/>
                <a:latin typeface="+mj-lt"/>
              </a:rPr>
              <a:t> </a:t>
            </a:r>
            <a:r>
              <a:rPr lang="tr-TR" sz="2000" dirty="0" err="1">
                <a:effectLst/>
                <a:latin typeface="+mj-lt"/>
              </a:rPr>
              <a:t>bölgeler</a:t>
            </a:r>
            <a:r>
              <a:rPr lang="tr-TR" sz="2000" dirty="0">
                <a:effectLst/>
                <a:latin typeface="+mj-lt"/>
              </a:rPr>
              <a:t> olarak </a:t>
            </a:r>
            <a:r>
              <a:rPr lang="tr-TR" sz="2000" dirty="0" err="1">
                <a:effectLst/>
                <a:latin typeface="+mj-lt"/>
              </a:rPr>
              <a:t>işlev</a:t>
            </a:r>
            <a:r>
              <a:rPr lang="tr-TR" sz="2000" dirty="0">
                <a:effectLst/>
                <a:latin typeface="+mj-lt"/>
              </a:rPr>
              <a:t> </a:t>
            </a:r>
            <a:r>
              <a:rPr lang="tr-TR" sz="2000" dirty="0" err="1">
                <a:effectLst/>
                <a:latin typeface="+mj-lt"/>
              </a:rPr>
              <a:t>görürler</a:t>
            </a:r>
            <a:r>
              <a:rPr lang="tr-TR" sz="2000" dirty="0">
                <a:effectLst/>
                <a:latin typeface="+mj-lt"/>
              </a:rPr>
              <a:t>. </a:t>
            </a:r>
          </a:p>
          <a:p>
            <a:endParaRPr lang="tr-TR" sz="2000" dirty="0">
              <a:latin typeface="+mj-lt"/>
            </a:endParaRPr>
          </a:p>
          <a:p>
            <a:pPr marL="152400" indent="0">
              <a:buNone/>
            </a:pPr>
            <a:r>
              <a:rPr lang="tr-TR" sz="2000" dirty="0">
                <a:effectLst/>
                <a:latin typeface="+mj-lt"/>
              </a:rPr>
              <a:t>Sitoplazma </a:t>
            </a:r>
            <a:r>
              <a:rPr lang="tr-TR" sz="2000" dirty="0" err="1">
                <a:effectLst/>
                <a:latin typeface="+mj-lt"/>
              </a:rPr>
              <a:t>içerisinde</a:t>
            </a:r>
            <a:r>
              <a:rPr lang="tr-TR" sz="2000" dirty="0">
                <a:effectLst/>
                <a:latin typeface="+mj-lt"/>
              </a:rPr>
              <a:t> serbest veya </a:t>
            </a:r>
            <a:r>
              <a:rPr lang="tr-TR" sz="2000" dirty="0" err="1">
                <a:effectLst/>
                <a:latin typeface="+mj-lt"/>
              </a:rPr>
              <a:t>ER’lere</a:t>
            </a:r>
            <a:r>
              <a:rPr lang="tr-TR" sz="2000" dirty="0">
                <a:effectLst/>
                <a:latin typeface="+mj-lt"/>
              </a:rPr>
              <a:t> </a:t>
            </a:r>
            <a:r>
              <a:rPr lang="tr-TR" sz="2000" dirty="0" err="1">
                <a:effectLst/>
                <a:latin typeface="+mj-lt"/>
              </a:rPr>
              <a:t>bağlı</a:t>
            </a:r>
            <a:r>
              <a:rPr lang="tr-TR" sz="2000" dirty="0">
                <a:effectLst/>
                <a:latin typeface="+mj-lt"/>
              </a:rPr>
              <a:t> olarak bulunabilirler. </a:t>
            </a:r>
          </a:p>
          <a:p>
            <a:pPr marL="152400" indent="0">
              <a:buNone/>
            </a:pPr>
            <a:r>
              <a:rPr lang="tr-TR" sz="2000" dirty="0">
                <a:effectLst/>
                <a:latin typeface="+mj-lt"/>
              </a:rPr>
              <a:t>Zarla </a:t>
            </a:r>
            <a:r>
              <a:rPr lang="tr-TR" sz="2000" dirty="0" err="1">
                <a:effectLst/>
                <a:latin typeface="+mj-lt"/>
              </a:rPr>
              <a:t>çevrili</a:t>
            </a:r>
            <a:r>
              <a:rPr lang="tr-TR" sz="2000" dirty="0">
                <a:effectLst/>
                <a:latin typeface="+mj-lt"/>
              </a:rPr>
              <a:t> bir </a:t>
            </a:r>
            <a:r>
              <a:rPr lang="tr-TR" sz="2000" dirty="0" err="1">
                <a:effectLst/>
                <a:latin typeface="+mj-lt"/>
              </a:rPr>
              <a:t>organel</a:t>
            </a:r>
            <a:r>
              <a:rPr lang="tr-TR" sz="2000" dirty="0">
                <a:effectLst/>
                <a:latin typeface="+mj-lt"/>
              </a:rPr>
              <a:t> </a:t>
            </a:r>
            <a:r>
              <a:rPr lang="tr-TR" sz="2000" dirty="0" err="1">
                <a:effectLst/>
                <a:latin typeface="+mj-lt"/>
              </a:rPr>
              <a:t>olmadığı</a:t>
            </a:r>
            <a:r>
              <a:rPr lang="tr-TR" sz="2000" dirty="0">
                <a:effectLst/>
                <a:latin typeface="+mj-lt"/>
              </a:rPr>
              <a:t> </a:t>
            </a:r>
            <a:r>
              <a:rPr lang="tr-TR" sz="2000" dirty="0" err="1">
                <a:effectLst/>
                <a:latin typeface="+mj-lt"/>
              </a:rPr>
              <a:t>için</a:t>
            </a:r>
            <a:r>
              <a:rPr lang="tr-TR" sz="2000" dirty="0">
                <a:effectLst/>
                <a:latin typeface="+mj-lt"/>
              </a:rPr>
              <a:t> hem </a:t>
            </a:r>
            <a:r>
              <a:rPr lang="tr-TR" sz="2000" dirty="0" err="1">
                <a:effectLst/>
                <a:latin typeface="+mj-lt"/>
              </a:rPr>
              <a:t>ökaryot</a:t>
            </a:r>
            <a:r>
              <a:rPr lang="tr-TR" sz="2000" dirty="0">
                <a:effectLst/>
                <a:latin typeface="+mj-lt"/>
              </a:rPr>
              <a:t> hem de </a:t>
            </a:r>
            <a:r>
              <a:rPr lang="tr-TR" sz="2000" dirty="0" err="1">
                <a:effectLst/>
                <a:latin typeface="+mj-lt"/>
              </a:rPr>
              <a:t>prokaryot</a:t>
            </a:r>
            <a:r>
              <a:rPr lang="tr-TR" sz="2000" dirty="0">
                <a:effectLst/>
                <a:latin typeface="+mj-lt"/>
              </a:rPr>
              <a:t> </a:t>
            </a:r>
            <a:r>
              <a:rPr lang="tr-TR" sz="2000" dirty="0" err="1">
                <a:effectLst/>
                <a:latin typeface="+mj-lt"/>
              </a:rPr>
              <a:t>hücrelerde</a:t>
            </a:r>
            <a:r>
              <a:rPr lang="tr-TR" sz="2000" dirty="0">
                <a:effectLst/>
                <a:latin typeface="+mj-lt"/>
              </a:rPr>
              <a:t> bulunur. </a:t>
            </a:r>
            <a:endParaRPr lang="tr-TR" sz="1400" dirty="0">
              <a:latin typeface="+mj-lt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3208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İçerik Yer Tutucusu">
            <a:extLst>
              <a:ext uri="{FF2B5EF4-FFF2-40B4-BE49-F238E27FC236}">
                <a16:creationId xmlns:a16="http://schemas.microsoft.com/office/drawing/2014/main" id="{0ED3E38E-F0C4-237D-AD82-7B9FADFD9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65" y="822960"/>
            <a:ext cx="5293547" cy="3025021"/>
          </a:xfrm>
        </p:spPr>
        <p:txBody>
          <a:bodyPr/>
          <a:lstStyle/>
          <a:p>
            <a:pPr>
              <a:buFontTx/>
              <a:buNone/>
            </a:pPr>
            <a:r>
              <a:rPr lang="tr-TR" altLang="tr-TR" sz="1823" b="1" dirty="0">
                <a:solidFill>
                  <a:srgbClr val="000099"/>
                </a:solidFill>
                <a:latin typeface="+mj-lt"/>
              </a:rPr>
              <a:t>	</a:t>
            </a:r>
            <a:r>
              <a:rPr lang="tr-TR" altLang="tr-TR" sz="1823" b="1" dirty="0" err="1">
                <a:solidFill>
                  <a:srgbClr val="000099"/>
                </a:solidFill>
                <a:latin typeface="+mj-lt"/>
              </a:rPr>
              <a:t>Endoplazmik</a:t>
            </a:r>
            <a:r>
              <a:rPr lang="tr-TR" altLang="tr-TR" sz="1823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tr-TR" altLang="tr-TR" sz="1823" b="1" dirty="0" err="1">
                <a:solidFill>
                  <a:srgbClr val="000099"/>
                </a:solidFill>
                <a:latin typeface="+mj-lt"/>
              </a:rPr>
              <a:t>retikulum</a:t>
            </a:r>
            <a:r>
              <a:rPr lang="tr-TR" altLang="tr-TR" sz="1823" b="1" dirty="0">
                <a:solidFill>
                  <a:srgbClr val="000099"/>
                </a:solidFill>
                <a:latin typeface="+mj-lt"/>
              </a:rPr>
              <a:t> (ER): </a:t>
            </a:r>
          </a:p>
          <a:p>
            <a:pPr>
              <a:buFontTx/>
              <a:buNone/>
            </a:pPr>
            <a:r>
              <a:rPr lang="tr-TR" altLang="tr-TR" sz="1823" dirty="0">
                <a:latin typeface="+mj-lt"/>
              </a:rPr>
              <a:t>Hücre zarı ile çekirdek zarı arasında uzanan kanalcık ve borucuk sistemidir.</a:t>
            </a:r>
            <a:endParaRPr lang="tr-TR" altLang="tr-TR" sz="1823" b="1" dirty="0">
              <a:solidFill>
                <a:srgbClr val="000099"/>
              </a:solidFill>
              <a:latin typeface="+mj-lt"/>
            </a:endParaRPr>
          </a:p>
          <a:p>
            <a:pPr>
              <a:buFontTx/>
              <a:buNone/>
            </a:pPr>
            <a:r>
              <a:rPr lang="tr-TR" altLang="tr-TR" sz="1823" b="1" dirty="0">
                <a:solidFill>
                  <a:srgbClr val="000099"/>
                </a:solidFill>
                <a:latin typeface="+mj-lt"/>
              </a:rPr>
              <a:t>	-Granüllü ER: </a:t>
            </a:r>
            <a:r>
              <a:rPr lang="tr-TR" altLang="tr-TR" sz="1823" dirty="0">
                <a:latin typeface="+mj-lt"/>
              </a:rPr>
              <a:t>Üzerinde ribozomları bulundurur. Sentezlenen proteinleri küçük veziküllere yükleyip </a:t>
            </a:r>
            <a:r>
              <a:rPr lang="tr-TR" altLang="tr-TR" sz="1823" dirty="0" err="1">
                <a:latin typeface="+mj-lt"/>
              </a:rPr>
              <a:t>Golgi</a:t>
            </a:r>
            <a:r>
              <a:rPr lang="tr-TR" altLang="tr-TR" sz="1823" dirty="0">
                <a:latin typeface="+mj-lt"/>
              </a:rPr>
              <a:t> aygıtına (protein sentezleyen hücrelerde…)</a:t>
            </a:r>
          </a:p>
          <a:p>
            <a:endParaRPr lang="tr-TR" altLang="tr-TR" sz="1823" dirty="0">
              <a:latin typeface="+mj-lt"/>
            </a:endParaRP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F1C83A6A-3F4F-4CF3-576D-3EE3DAD19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30" y="3703320"/>
            <a:ext cx="1186220" cy="120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3 Metin kutusu">
            <a:extLst>
              <a:ext uri="{FF2B5EF4-FFF2-40B4-BE49-F238E27FC236}">
                <a16:creationId xmlns:a16="http://schemas.microsoft.com/office/drawing/2014/main" id="{762B9F4C-FBD9-43A9-0838-5E21A8B3F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706535"/>
            <a:ext cx="4817745" cy="11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/>
            <a:r>
              <a:rPr lang="tr-TR" altLang="tr-TR" sz="1823" b="1">
                <a:solidFill>
                  <a:srgbClr val="000099"/>
                </a:solidFill>
                <a:latin typeface="+mj-lt"/>
              </a:rPr>
              <a:t>-Granülsüz ER: P</a:t>
            </a:r>
            <a:r>
              <a:rPr lang="tr-TR" altLang="tr-TR" sz="1823">
                <a:latin typeface="+mj-lt"/>
              </a:rPr>
              <a:t>aketleme , taşıma ve hücre içi dağıtımda görevlidir.   (lipid sentezleyen hücrelerde…)</a:t>
            </a:r>
          </a:p>
          <a:p>
            <a:pPr algn="ctr" eaLnBrk="1" hangingPunct="1"/>
            <a:endParaRPr lang="tr-TR" altLang="tr-TR" sz="1823">
              <a:latin typeface="+mj-lt"/>
            </a:endParaRPr>
          </a:p>
        </p:txBody>
      </p:sp>
      <p:pic>
        <p:nvPicPr>
          <p:cNvPr id="33797" name="Picture 5" descr="http://www.exploringnature.org/graphics/biology/cell_color.jpg">
            <a:extLst>
              <a:ext uri="{FF2B5EF4-FFF2-40B4-BE49-F238E27FC236}">
                <a16:creationId xmlns:a16="http://schemas.microsoft.com/office/drawing/2014/main" id="{0A5F5639-CEB5-ADC2-4296-34AFC605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7661" r="6950" b="7661"/>
          <a:stretch>
            <a:fillRect/>
          </a:stretch>
        </p:blipFill>
        <p:spPr bwMode="auto">
          <a:xfrm>
            <a:off x="1143000" y="668655"/>
            <a:ext cx="2294216" cy="21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Düz Ok Bağlayıcısı">
            <a:extLst>
              <a:ext uri="{FF2B5EF4-FFF2-40B4-BE49-F238E27FC236}">
                <a16:creationId xmlns:a16="http://schemas.microsoft.com/office/drawing/2014/main" id="{7E127876-E331-6C83-A321-58390ADA8EE1}"/>
              </a:ext>
            </a:extLst>
          </p:cNvPr>
          <p:cNvCxnSpPr/>
          <p:nvPr/>
        </p:nvCxnSpPr>
        <p:spPr>
          <a:xfrm flipV="1">
            <a:off x="2303503" y="1383387"/>
            <a:ext cx="1296591" cy="270034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http://www.exploringnature.org/graphics/biology/cell_color.jpg">
            <a:extLst>
              <a:ext uri="{FF2B5EF4-FFF2-40B4-BE49-F238E27FC236}">
                <a16:creationId xmlns:a16="http://schemas.microsoft.com/office/drawing/2014/main" id="{639F2EC5-A85C-BA92-98AB-2BE44F05D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7661" r="6950" b="7661"/>
          <a:stretch>
            <a:fillRect/>
          </a:stretch>
        </p:blipFill>
        <p:spPr bwMode="auto">
          <a:xfrm>
            <a:off x="1845945" y="771525"/>
            <a:ext cx="2672477" cy="253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4 Metin kutusu">
            <a:extLst>
              <a:ext uri="{FF2B5EF4-FFF2-40B4-BE49-F238E27FC236}">
                <a16:creationId xmlns:a16="http://schemas.microsoft.com/office/drawing/2014/main" id="{83FE36A9-F278-3EB9-E2C2-DCD9942B5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001911"/>
            <a:ext cx="1217295" cy="34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/>
            <a:r>
              <a:rPr lang="tr-TR" altLang="tr-TR" sz="1823" b="1">
                <a:solidFill>
                  <a:srgbClr val="000099"/>
                </a:solidFill>
                <a:latin typeface="Comic Sans MS" panose="030F0902030302020204" pitchFamily="66" charset="0"/>
              </a:rPr>
              <a:t>Vakuol</a:t>
            </a:r>
            <a:endParaRPr lang="tr-TR" altLang="tr-TR" sz="1823">
              <a:latin typeface="Comic Sans MS" panose="030F0902030302020204" pitchFamily="66" charset="0"/>
            </a:endParaRPr>
          </a:p>
        </p:txBody>
      </p:sp>
      <p:cxnSp>
        <p:nvCxnSpPr>
          <p:cNvPr id="6" name="5 Düz Ok Bağlayıcısı">
            <a:extLst>
              <a:ext uri="{FF2B5EF4-FFF2-40B4-BE49-F238E27FC236}">
                <a16:creationId xmlns:a16="http://schemas.microsoft.com/office/drawing/2014/main" id="{55637008-A803-E6B3-D6A5-F5694B79D576}"/>
              </a:ext>
            </a:extLst>
          </p:cNvPr>
          <p:cNvCxnSpPr/>
          <p:nvPr/>
        </p:nvCxnSpPr>
        <p:spPr>
          <a:xfrm flipV="1">
            <a:off x="4033004" y="1189435"/>
            <a:ext cx="538996" cy="864751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>
            <a:extLst>
              <a:ext uri="{FF2B5EF4-FFF2-40B4-BE49-F238E27FC236}">
                <a16:creationId xmlns:a16="http://schemas.microsoft.com/office/drawing/2014/main" id="{7B14170D-5238-212C-2032-9D68B3B69F5A}"/>
              </a:ext>
            </a:extLst>
          </p:cNvPr>
          <p:cNvCxnSpPr/>
          <p:nvPr/>
        </p:nvCxnSpPr>
        <p:spPr>
          <a:xfrm>
            <a:off x="3871198" y="2486025"/>
            <a:ext cx="889397" cy="7501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2" name="6 Dikdörtgen">
            <a:extLst>
              <a:ext uri="{FF2B5EF4-FFF2-40B4-BE49-F238E27FC236}">
                <a16:creationId xmlns:a16="http://schemas.microsoft.com/office/drawing/2014/main" id="{31DF640B-1305-CCB7-F56E-2E74782BF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425" y="2287787"/>
            <a:ext cx="1059907" cy="37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/>
            <a:r>
              <a:rPr lang="tr-TR" altLang="tr-TR" sz="1823" b="1" dirty="0" err="1">
                <a:solidFill>
                  <a:srgbClr val="000099"/>
                </a:solidFill>
                <a:latin typeface="Comic Sans MS" panose="030F0902030302020204" pitchFamily="66" charset="0"/>
              </a:rPr>
              <a:t>Lizozom</a:t>
            </a:r>
            <a:endParaRPr lang="tr-TR" altLang="tr-TR" sz="1823" dirty="0">
              <a:latin typeface="Comic Sans MS" panose="030F0902030302020204" pitchFamily="66" charset="0"/>
            </a:endParaRPr>
          </a:p>
        </p:txBody>
      </p:sp>
      <p:sp>
        <p:nvSpPr>
          <p:cNvPr id="34823" name="9 Dikdörtgen">
            <a:extLst>
              <a:ext uri="{FF2B5EF4-FFF2-40B4-BE49-F238E27FC236}">
                <a16:creationId xmlns:a16="http://schemas.microsoft.com/office/drawing/2014/main" id="{EDD039BE-F3A9-32EE-FC3B-AD891DB2C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999" y="3522226"/>
            <a:ext cx="162576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/>
            <a:r>
              <a:rPr lang="tr-TR" altLang="tr-TR" sz="2160" b="1">
                <a:solidFill>
                  <a:srgbClr val="000099"/>
                </a:solidFill>
                <a:latin typeface="Comic Sans MS" panose="030F0902030302020204" pitchFamily="66" charset="0"/>
              </a:rPr>
              <a:t>Golgi aygıtı</a:t>
            </a:r>
            <a:endParaRPr lang="tr-TR" altLang="tr-TR" sz="2160"/>
          </a:p>
        </p:txBody>
      </p:sp>
      <p:cxnSp>
        <p:nvCxnSpPr>
          <p:cNvPr id="11" name="10 Düz Ok Bağlayıcısı">
            <a:extLst>
              <a:ext uri="{FF2B5EF4-FFF2-40B4-BE49-F238E27FC236}">
                <a16:creationId xmlns:a16="http://schemas.microsoft.com/office/drawing/2014/main" id="{AD5E2D70-262F-E8A8-D517-0B4D83063F73}"/>
              </a:ext>
            </a:extLst>
          </p:cNvPr>
          <p:cNvCxnSpPr/>
          <p:nvPr/>
        </p:nvCxnSpPr>
        <p:spPr>
          <a:xfrm>
            <a:off x="3954780" y="2726055"/>
            <a:ext cx="488633" cy="866894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5" name="Picture 2">
            <a:extLst>
              <a:ext uri="{FF2B5EF4-FFF2-40B4-BE49-F238E27FC236}">
                <a16:creationId xmlns:a16="http://schemas.microsoft.com/office/drawing/2014/main" id="{BE5F2CE3-CB7A-895A-7450-7689F3195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467" y="3549015"/>
            <a:ext cx="1870948" cy="137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2" descr="http://serc.carleton.edu/images/microbelife/microbservatories/methods/transcription.v2_1170194719.jpg">
            <a:extLst>
              <a:ext uri="{FF2B5EF4-FFF2-40B4-BE49-F238E27FC236}">
                <a16:creationId xmlns:a16="http://schemas.microsoft.com/office/drawing/2014/main" id="{8BBA3F69-89DF-64A5-6D19-4860A2706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95" y="3297198"/>
            <a:ext cx="1697355" cy="163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13 Dikdörtgen">
            <a:extLst>
              <a:ext uri="{FF2B5EF4-FFF2-40B4-BE49-F238E27FC236}">
                <a16:creationId xmlns:a16="http://schemas.microsoft.com/office/drawing/2014/main" id="{8713CAD7-2D1A-5EDE-9927-518252E75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527" y="3960495"/>
            <a:ext cx="125867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/>
            <a:r>
              <a:rPr lang="tr-TR" altLang="tr-TR" sz="2160" b="1">
                <a:solidFill>
                  <a:srgbClr val="000099"/>
                </a:solidFill>
                <a:latin typeface="Comic Sans MS" panose="030F0902030302020204" pitchFamily="66" charset="0"/>
              </a:rPr>
              <a:t>Ribozom</a:t>
            </a:r>
            <a:endParaRPr lang="tr-TR" altLang="tr-TR" sz="2160"/>
          </a:p>
        </p:txBody>
      </p:sp>
      <p:cxnSp>
        <p:nvCxnSpPr>
          <p:cNvPr id="15" name="14 Düz Ok Bağlayıcısı">
            <a:extLst>
              <a:ext uri="{FF2B5EF4-FFF2-40B4-BE49-F238E27FC236}">
                <a16:creationId xmlns:a16="http://schemas.microsoft.com/office/drawing/2014/main" id="{D6B24CD3-492B-7FEB-72EC-BAC1FE25C644}"/>
              </a:ext>
            </a:extLst>
          </p:cNvPr>
          <p:cNvCxnSpPr/>
          <p:nvPr/>
        </p:nvCxnSpPr>
        <p:spPr>
          <a:xfrm>
            <a:off x="3183255" y="2880360"/>
            <a:ext cx="51435" cy="10287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http://www.exploringnature.org/graphics/biology/cell_color.jpg">
            <a:extLst>
              <a:ext uri="{FF2B5EF4-FFF2-40B4-BE49-F238E27FC236}">
                <a16:creationId xmlns:a16="http://schemas.microsoft.com/office/drawing/2014/main" id="{81817688-B4ED-F17B-6D59-982C18CD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7661" r="6950" b="7661"/>
          <a:stretch>
            <a:fillRect/>
          </a:stretch>
        </p:blipFill>
        <p:spPr bwMode="auto">
          <a:xfrm>
            <a:off x="1143000" y="695445"/>
            <a:ext cx="2672477" cy="253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4 Metin kutusu">
            <a:extLst>
              <a:ext uri="{FF2B5EF4-FFF2-40B4-BE49-F238E27FC236}">
                <a16:creationId xmlns:a16="http://schemas.microsoft.com/office/drawing/2014/main" id="{15EA74D6-B91F-FF74-54FC-5E182C0FB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055" y="844391"/>
            <a:ext cx="4131945" cy="14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/>
            <a:r>
              <a:rPr lang="tr-TR" altLang="tr-TR" sz="1823" b="1" dirty="0">
                <a:solidFill>
                  <a:srgbClr val="000099"/>
                </a:solidFill>
                <a:latin typeface="+mj-lt"/>
              </a:rPr>
              <a:t>Mitokondri: </a:t>
            </a:r>
            <a:r>
              <a:rPr lang="tr-TR" altLang="tr-TR" sz="1823" dirty="0">
                <a:latin typeface="+mj-lt"/>
              </a:rPr>
              <a:t>Enerji ve oksijenli solunumdan sorumludur. Çift zarla kaplıdır ve bu </a:t>
            </a:r>
            <a:r>
              <a:rPr lang="tr-TR" altLang="tr-TR" sz="1823" dirty="0" err="1">
                <a:latin typeface="+mj-lt"/>
              </a:rPr>
              <a:t>membranlar</a:t>
            </a:r>
            <a:r>
              <a:rPr lang="tr-TR" altLang="tr-TR" sz="1823" dirty="0">
                <a:latin typeface="+mj-lt"/>
              </a:rPr>
              <a:t> katlanarak </a:t>
            </a:r>
            <a:r>
              <a:rPr lang="tr-TR" altLang="tr-TR" sz="1823" dirty="0" err="1">
                <a:latin typeface="+mj-lt"/>
              </a:rPr>
              <a:t>krista</a:t>
            </a:r>
            <a:r>
              <a:rPr lang="tr-TR" altLang="tr-TR" sz="1823" dirty="0">
                <a:latin typeface="+mj-lt"/>
              </a:rPr>
              <a:t> adı verilen yapıları oluştururlar. </a:t>
            </a:r>
          </a:p>
          <a:p>
            <a:pPr algn="ctr" eaLnBrk="1" hangingPunct="1"/>
            <a:endParaRPr lang="tr-TR" altLang="tr-TR" sz="1823" dirty="0">
              <a:latin typeface="+mj-lt"/>
            </a:endParaRPr>
          </a:p>
        </p:txBody>
      </p:sp>
      <p:cxnSp>
        <p:nvCxnSpPr>
          <p:cNvPr id="6" name="5 Düz Ok Bağlayıcısı">
            <a:extLst>
              <a:ext uri="{FF2B5EF4-FFF2-40B4-BE49-F238E27FC236}">
                <a16:creationId xmlns:a16="http://schemas.microsoft.com/office/drawing/2014/main" id="{C1285C02-A72F-E6D7-7CE3-A91C80EFA56D}"/>
              </a:ext>
            </a:extLst>
          </p:cNvPr>
          <p:cNvCxnSpPr/>
          <p:nvPr/>
        </p:nvCxnSpPr>
        <p:spPr>
          <a:xfrm flipV="1">
            <a:off x="2951797" y="1113354"/>
            <a:ext cx="917258" cy="161806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9" name="Picture 2">
            <a:extLst>
              <a:ext uri="{FF2B5EF4-FFF2-40B4-BE49-F238E27FC236}">
                <a16:creationId xmlns:a16="http://schemas.microsoft.com/office/drawing/2014/main" id="{BEBEFEBD-0869-94B5-BC0F-647E9B86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5" y="3086100"/>
            <a:ext cx="2753916" cy="159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12 Dikdörtgen">
            <a:extLst>
              <a:ext uri="{FF2B5EF4-FFF2-40B4-BE49-F238E27FC236}">
                <a16:creationId xmlns:a16="http://schemas.microsoft.com/office/drawing/2014/main" id="{9C6A17CF-47F6-2A53-9D22-797587107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90079"/>
            <a:ext cx="3914418" cy="5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/>
            <a:r>
              <a:rPr lang="tr-TR" altLang="tr-TR" sz="1620">
                <a:latin typeface="+mj-lt"/>
              </a:rPr>
              <a:t>kendi DNA’larına ve protein üretimi için kendi ribozomlarına sahipler. 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9112A3A-629B-AC09-5E75-12DFA82EFFAE}"/>
              </a:ext>
            </a:extLst>
          </p:cNvPr>
          <p:cNvSpPr/>
          <p:nvPr/>
        </p:nvSpPr>
        <p:spPr>
          <a:xfrm>
            <a:off x="1481214" y="4314030"/>
            <a:ext cx="1471878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945" dirty="0">
                <a:highlight>
                  <a:srgbClr val="FFFF00"/>
                </a:highlight>
                <a:latin typeface="+mj-lt"/>
                <a:ea typeface="Calibri" panose="020F0502020204030204" pitchFamily="34" charset="0"/>
              </a:rPr>
              <a:t>“</a:t>
            </a:r>
            <a:r>
              <a:rPr lang="tr-TR" sz="945" dirty="0" err="1">
                <a:solidFill>
                  <a:srgbClr val="FF0000"/>
                </a:solidFill>
                <a:highlight>
                  <a:srgbClr val="FFFF00"/>
                </a:highlight>
                <a:latin typeface="+mj-lt"/>
                <a:ea typeface="Calibri" panose="020F0502020204030204" pitchFamily="34" charset="0"/>
              </a:rPr>
              <a:t>endosimbiyotik</a:t>
            </a:r>
            <a:r>
              <a:rPr lang="tr-TR" sz="945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  <a:ea typeface="Calibri" panose="020F0502020204030204" pitchFamily="34" charset="0"/>
              </a:rPr>
              <a:t> kuram</a:t>
            </a:r>
            <a:r>
              <a:rPr lang="tr-TR" sz="945" dirty="0">
                <a:highlight>
                  <a:srgbClr val="FFFF00"/>
                </a:highlight>
                <a:latin typeface="+mj-lt"/>
                <a:ea typeface="Calibri" panose="020F0502020204030204" pitchFamily="34" charset="0"/>
              </a:rPr>
              <a:t>” </a:t>
            </a:r>
            <a:endParaRPr lang="tr-TR" sz="945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>
            <a:extLst>
              <a:ext uri="{FF2B5EF4-FFF2-40B4-BE49-F238E27FC236}">
                <a16:creationId xmlns:a16="http://schemas.microsoft.com/office/drawing/2014/main" id="{945132E6-3935-1D0C-D629-2BAC18AD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7A5C6654-5ACC-4BD8-252D-70842A49C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668655"/>
            <a:ext cx="3926205" cy="304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2" descr="http://herkules.oulu.fi/isbn9514255674/html/graphic22.gif">
            <a:extLst>
              <a:ext uri="{FF2B5EF4-FFF2-40B4-BE49-F238E27FC236}">
                <a16:creationId xmlns:a16="http://schemas.microsoft.com/office/drawing/2014/main" id="{37610133-F8FF-C7FE-FFE4-05F007016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601" y="736164"/>
            <a:ext cx="2654260" cy="198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54" name="Picture 2" descr="http://www2.le.ac.uk/departments/emfpu/genetics/explained/images/mtDNA-egg-and-sperm.gif">
            <a:extLst>
              <a:ext uri="{FF2B5EF4-FFF2-40B4-BE49-F238E27FC236}">
                <a16:creationId xmlns:a16="http://schemas.microsoft.com/office/drawing/2014/main" id="{F75C8660-2BFC-137D-EA2F-B0C064E3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15" y="3806190"/>
            <a:ext cx="4114800" cy="117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Metin kutusu 1">
            <a:extLst>
              <a:ext uri="{FF2B5EF4-FFF2-40B4-BE49-F238E27FC236}">
                <a16:creationId xmlns:a16="http://schemas.microsoft.com/office/drawing/2014/main" id="{EE3BD9B5-1D65-D69D-8FC5-DB855F026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" y="3600450"/>
            <a:ext cx="267462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tr-TR" altLang="tr-TR" sz="1350"/>
              <a:t>Monocercomonoides sp.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Metin kutusu">
            <a:extLst>
              <a:ext uri="{FF2B5EF4-FFF2-40B4-BE49-F238E27FC236}">
                <a16:creationId xmlns:a16="http://schemas.microsoft.com/office/drawing/2014/main" id="{E7B36D5A-0BF3-69FA-8E2D-0DF076497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9" y="421504"/>
            <a:ext cx="7862047" cy="265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/>
            <a:r>
              <a:rPr lang="tr-TR" altLang="tr-TR" sz="2000" b="1" dirty="0" err="1">
                <a:solidFill>
                  <a:srgbClr val="000099"/>
                </a:solidFill>
                <a:latin typeface="+mj-lt"/>
              </a:rPr>
              <a:t>Sentrozom</a:t>
            </a:r>
            <a:r>
              <a:rPr lang="tr-TR" altLang="tr-TR" sz="2000" b="1" dirty="0">
                <a:solidFill>
                  <a:srgbClr val="000099"/>
                </a:solidFill>
                <a:latin typeface="+mj-lt"/>
              </a:rPr>
              <a:t>: </a:t>
            </a:r>
            <a:r>
              <a:rPr lang="tr-TR" altLang="tr-TR" sz="2000" b="1" dirty="0">
                <a:latin typeface="+mj-lt"/>
              </a:rPr>
              <a:t>Sadece</a:t>
            </a:r>
            <a:r>
              <a:rPr lang="tr-TR" altLang="tr-TR" sz="20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tr-TR" altLang="tr-TR" sz="2000" b="1" dirty="0">
                <a:latin typeface="+mj-lt"/>
              </a:rPr>
              <a:t>hayvan hücrelerinde</a:t>
            </a:r>
            <a:r>
              <a:rPr lang="tr-TR" altLang="tr-TR" sz="2000" dirty="0">
                <a:latin typeface="+mj-lt"/>
              </a:rPr>
              <a:t> bulunur. Birbirine dik iki </a:t>
            </a:r>
            <a:r>
              <a:rPr lang="tr-TR" altLang="tr-TR" sz="2000" dirty="0" err="1">
                <a:latin typeface="+mj-lt"/>
              </a:rPr>
              <a:t>sentriolden</a:t>
            </a:r>
            <a:r>
              <a:rPr lang="tr-TR" altLang="tr-TR" sz="2000" dirty="0">
                <a:latin typeface="+mj-lt"/>
              </a:rPr>
              <a:t> oluşur. Hücre bölüneceği zaman kendini eşler. </a:t>
            </a:r>
          </a:p>
          <a:p>
            <a:pPr algn="just" eaLnBrk="1" hangingPunct="1"/>
            <a:r>
              <a:rPr lang="tr-TR" altLang="tr-TR" sz="1800" dirty="0">
                <a:latin typeface="+mj-lt"/>
              </a:rPr>
              <a:t>Her bir </a:t>
            </a:r>
            <a:r>
              <a:rPr lang="tr-TR" altLang="tr-TR" sz="1800" dirty="0" err="1">
                <a:latin typeface="+mj-lt"/>
              </a:rPr>
              <a:t>sentriol</a:t>
            </a:r>
            <a:r>
              <a:rPr lang="tr-TR" altLang="tr-TR" sz="1800" dirty="0">
                <a:latin typeface="+mj-lt"/>
              </a:rPr>
              <a:t> 3’er tüpten meydana gelen 9 protein lifinden (</a:t>
            </a:r>
            <a:r>
              <a:rPr lang="tr-TR" altLang="tr-TR" sz="1800" dirty="0" err="1">
                <a:latin typeface="+mj-lt"/>
              </a:rPr>
              <a:t>mikrotübül</a:t>
            </a:r>
            <a:r>
              <a:rPr lang="tr-TR" altLang="tr-TR" sz="1800" dirty="0">
                <a:latin typeface="+mj-lt"/>
              </a:rPr>
              <a:t>) oluşmuştur. </a:t>
            </a:r>
          </a:p>
          <a:p>
            <a:pPr algn="just" eaLnBrk="1" hangingPunct="1"/>
            <a:r>
              <a:rPr lang="tr-TR" altLang="tr-TR" sz="1800" b="1" dirty="0">
                <a:latin typeface="+mj-lt"/>
              </a:rPr>
              <a:t>iğ ipliklerini oluşturur ve kromozomların </a:t>
            </a:r>
            <a:r>
              <a:rPr lang="tr-TR" altLang="tr-TR" sz="1800" b="1" dirty="0" err="1">
                <a:latin typeface="+mj-lt"/>
              </a:rPr>
              <a:t>sentromerlerine</a:t>
            </a:r>
            <a:r>
              <a:rPr lang="tr-TR" altLang="tr-TR" sz="1800" b="1" dirty="0">
                <a:latin typeface="+mj-lt"/>
              </a:rPr>
              <a:t> bağlanırlar</a:t>
            </a:r>
            <a:r>
              <a:rPr lang="tr-TR" altLang="tr-TR" sz="1800" dirty="0">
                <a:latin typeface="+mj-lt"/>
              </a:rPr>
              <a:t>.</a:t>
            </a:r>
          </a:p>
          <a:p>
            <a:pPr eaLnBrk="1" hangingPunct="1"/>
            <a:r>
              <a:rPr lang="tr-TR" altLang="tr-TR" sz="1800" dirty="0">
                <a:latin typeface="+mj-lt"/>
              </a:rPr>
              <a:t>İnsanın çizgili kas hücrelerinde, nöron gövdesinde, olgun yumurta hücresinde bulunmaz.</a:t>
            </a:r>
          </a:p>
          <a:p>
            <a:pPr eaLnBrk="1" hangingPunct="1"/>
            <a:r>
              <a:rPr lang="tr-TR" altLang="tr-TR" sz="1800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Bu hücrelerde bölünme nasıl gerçekleşir?</a:t>
            </a:r>
            <a:br>
              <a:rPr lang="tr-TR" altLang="tr-TR" sz="2000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</a:br>
            <a:endParaRPr lang="tr-TR" altLang="tr-TR" sz="2000" dirty="0">
              <a:solidFill>
                <a:srgbClr val="C00000"/>
              </a:solidFill>
              <a:highlight>
                <a:srgbClr val="FFFF00"/>
              </a:highlight>
              <a:latin typeface="+mj-lt"/>
            </a:endParaRPr>
          </a:p>
        </p:txBody>
      </p:sp>
      <p:pic>
        <p:nvPicPr>
          <p:cNvPr id="38915" name="Picture 2" descr="http://img2.blogcu.com/images/f/e/n/fenbilgisibiyoloji/hucrenin_y5.jpg">
            <a:extLst>
              <a:ext uri="{FF2B5EF4-FFF2-40B4-BE49-F238E27FC236}">
                <a16:creationId xmlns:a16="http://schemas.microsoft.com/office/drawing/2014/main" id="{2E2568AC-A496-523D-F5B7-46A90301A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65" y="3394710"/>
            <a:ext cx="1673781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 descr="http://t1.gstatic.com/images?q=tbn:ANd9GcS5oOgl7A28g6eoeEI8oa7wfbBulGB0X4G8b6iB_tzK2cunhQhkCA">
            <a:extLst>
              <a:ext uri="{FF2B5EF4-FFF2-40B4-BE49-F238E27FC236}">
                <a16:creationId xmlns:a16="http://schemas.microsoft.com/office/drawing/2014/main" id="{B43218E3-1365-899C-CE4F-9F373C05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5" y="3446145"/>
            <a:ext cx="2366010" cy="136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http://www.exploringnature.org/graphics/biology/cell_color.jpg">
            <a:extLst>
              <a:ext uri="{FF2B5EF4-FFF2-40B4-BE49-F238E27FC236}">
                <a16:creationId xmlns:a16="http://schemas.microsoft.com/office/drawing/2014/main" id="{562EB9FF-481A-B191-C61B-2075A3882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7661" r="6950" b="7661"/>
          <a:stretch>
            <a:fillRect/>
          </a:stretch>
        </p:blipFill>
        <p:spPr bwMode="auto">
          <a:xfrm>
            <a:off x="1330524" y="689015"/>
            <a:ext cx="2521386" cy="239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Düz Ok Bağlayıcısı">
            <a:extLst>
              <a:ext uri="{FF2B5EF4-FFF2-40B4-BE49-F238E27FC236}">
                <a16:creationId xmlns:a16="http://schemas.microsoft.com/office/drawing/2014/main" id="{A6BA3AF0-F4C3-3058-0121-2E458EE323D2}"/>
              </a:ext>
            </a:extLst>
          </p:cNvPr>
          <p:cNvCxnSpPr/>
          <p:nvPr/>
        </p:nvCxnSpPr>
        <p:spPr>
          <a:xfrm flipV="1">
            <a:off x="2736414" y="1383388"/>
            <a:ext cx="1511974" cy="431839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0" name="Picture 1">
            <a:extLst>
              <a:ext uri="{FF2B5EF4-FFF2-40B4-BE49-F238E27FC236}">
                <a16:creationId xmlns:a16="http://schemas.microsoft.com/office/drawing/2014/main" id="{B1BF27DD-D154-1C54-6A31-9789819BE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55" y="2431376"/>
            <a:ext cx="2538532" cy="238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18 Dikdörtgen">
            <a:extLst>
              <a:ext uri="{FF2B5EF4-FFF2-40B4-BE49-F238E27FC236}">
                <a16:creationId xmlns:a16="http://schemas.microsoft.com/office/drawing/2014/main" id="{E85C38EF-8224-221F-DB6D-4CB369B8D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615" y="897969"/>
            <a:ext cx="4240537" cy="160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/>
            <a:r>
              <a:rPr lang="tr-TR" altLang="tr-TR" sz="2000" b="1">
                <a:solidFill>
                  <a:srgbClr val="000099"/>
                </a:solidFill>
                <a:latin typeface="+mj-lt"/>
              </a:rPr>
              <a:t>Çekirdek (nükleus): </a:t>
            </a:r>
            <a:r>
              <a:rPr lang="tr-TR" altLang="tr-TR" sz="2000">
                <a:latin typeface="+mj-lt"/>
              </a:rPr>
              <a:t>Hücrenin “beyni”dir.  Genetik materyali içerir ve hücreyi yönetir. Hücrenin çoğalmasını sağlar.</a:t>
            </a:r>
          </a:p>
          <a:p>
            <a:pPr algn="ctr" eaLnBrk="1" hangingPunct="1"/>
            <a:endParaRPr lang="tr-TR" altLang="tr-TR" sz="2000">
              <a:latin typeface="+mj-lt"/>
            </a:endParaRPr>
          </a:p>
        </p:txBody>
      </p:sp>
      <p:cxnSp>
        <p:nvCxnSpPr>
          <p:cNvPr id="26" name="25 Düz Ok Bağlayıcısı">
            <a:extLst>
              <a:ext uri="{FF2B5EF4-FFF2-40B4-BE49-F238E27FC236}">
                <a16:creationId xmlns:a16="http://schemas.microsoft.com/office/drawing/2014/main" id="{DEA3C8EA-7AB0-6E13-2D3D-AF2EE201FA90}"/>
              </a:ext>
            </a:extLst>
          </p:cNvPr>
          <p:cNvCxnSpPr/>
          <p:nvPr/>
        </p:nvCxnSpPr>
        <p:spPr>
          <a:xfrm>
            <a:off x="5490330" y="2193489"/>
            <a:ext cx="26789" cy="2164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3" name="18 Dikdörtgen">
            <a:extLst>
              <a:ext uri="{FF2B5EF4-FFF2-40B4-BE49-F238E27FC236}">
                <a16:creationId xmlns:a16="http://schemas.microsoft.com/office/drawing/2014/main" id="{A986A310-FF14-C253-2592-917A9428C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90" y="3200473"/>
            <a:ext cx="4850247" cy="176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/>
            <a:r>
              <a:rPr lang="tr-TR" altLang="tr-TR" sz="1800" b="1" dirty="0">
                <a:solidFill>
                  <a:srgbClr val="000099"/>
                </a:solidFill>
                <a:latin typeface="+mj-lt"/>
              </a:rPr>
              <a:t>Çekirdekçik: </a:t>
            </a:r>
            <a:r>
              <a:rPr lang="tr-TR" altLang="tr-TR" sz="1800" dirty="0" err="1">
                <a:latin typeface="+mj-lt"/>
              </a:rPr>
              <a:t>Ribozomal</a:t>
            </a:r>
            <a:r>
              <a:rPr lang="tr-TR" altLang="tr-TR" sz="1800" dirty="0">
                <a:latin typeface="+mj-lt"/>
              </a:rPr>
              <a:t> RNA (</a:t>
            </a:r>
            <a:r>
              <a:rPr lang="tr-TR" altLang="tr-TR" sz="1800" dirty="0" err="1">
                <a:latin typeface="+mj-lt"/>
              </a:rPr>
              <a:t>rRNA</a:t>
            </a:r>
            <a:r>
              <a:rPr lang="tr-TR" altLang="tr-TR" sz="1800" dirty="0">
                <a:latin typeface="+mj-lt"/>
              </a:rPr>
              <a:t>)’</a:t>
            </a:r>
            <a:r>
              <a:rPr lang="tr-TR" altLang="tr-TR" sz="1800" dirty="0" err="1">
                <a:latin typeface="+mj-lt"/>
              </a:rPr>
              <a:t>ların</a:t>
            </a:r>
            <a:r>
              <a:rPr lang="tr-TR" altLang="tr-TR" sz="1800" dirty="0">
                <a:latin typeface="+mj-lt"/>
              </a:rPr>
              <a:t> üretildiği yerdir. </a:t>
            </a:r>
            <a:r>
              <a:rPr lang="tr-TR" altLang="tr-TR" sz="1800" dirty="0" err="1">
                <a:latin typeface="+mj-lt"/>
              </a:rPr>
              <a:t>rRNA’lar</a:t>
            </a:r>
            <a:r>
              <a:rPr lang="tr-TR" altLang="tr-TR" sz="1800" dirty="0">
                <a:latin typeface="+mj-lt"/>
              </a:rPr>
              <a:t> ile </a:t>
            </a:r>
            <a:r>
              <a:rPr lang="tr-TR" altLang="tr-TR" sz="1800" dirty="0" err="1">
                <a:latin typeface="+mj-lt"/>
              </a:rPr>
              <a:t>ribozomal</a:t>
            </a:r>
            <a:r>
              <a:rPr lang="tr-TR" altLang="tr-TR" sz="1800" dirty="0">
                <a:latin typeface="+mj-lt"/>
              </a:rPr>
              <a:t> proteinlerin birleştirilerek </a:t>
            </a:r>
            <a:r>
              <a:rPr lang="tr-TR" altLang="tr-TR" sz="1800" dirty="0" err="1">
                <a:latin typeface="+mj-lt"/>
              </a:rPr>
              <a:t>ribozomal</a:t>
            </a:r>
            <a:r>
              <a:rPr lang="tr-TR" altLang="tr-TR" sz="1800" dirty="0">
                <a:latin typeface="+mj-lt"/>
              </a:rPr>
              <a:t> alt birimlerin oluşturulmasından, yani ribozomların sentezlenmesinden sorumludur.</a:t>
            </a:r>
          </a:p>
          <a:p>
            <a:pPr algn="ctr" eaLnBrk="1" hangingPunct="1"/>
            <a:endParaRPr lang="tr-TR" altLang="tr-TR" sz="2000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8 Dikdörtgen">
            <a:extLst>
              <a:ext uri="{FF2B5EF4-FFF2-40B4-BE49-F238E27FC236}">
                <a16:creationId xmlns:a16="http://schemas.microsoft.com/office/drawing/2014/main" id="{DA39F62B-CE42-4708-52E3-FADCC13E1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595" y="826175"/>
            <a:ext cx="6206490" cy="11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/>
            <a:r>
              <a:rPr lang="tr-TR" altLang="tr-TR" sz="1823" b="1" dirty="0" err="1">
                <a:solidFill>
                  <a:srgbClr val="0070C0"/>
                </a:solidFill>
                <a:latin typeface="+mj-lt"/>
              </a:rPr>
              <a:t>Eksozom</a:t>
            </a:r>
            <a:r>
              <a:rPr lang="tr-TR" altLang="tr-TR" sz="1823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</a:t>
            </a:r>
            <a:r>
              <a:rPr lang="tr-TR" altLang="tr-TR" sz="1823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altLang="tr-TR" sz="1823" dirty="0" err="1">
                <a:solidFill>
                  <a:schemeClr val="tx1"/>
                </a:solidFill>
                <a:latin typeface="+mj-lt"/>
              </a:rPr>
              <a:t>Ökaryotik</a:t>
            </a:r>
            <a:r>
              <a:rPr lang="tr-TR" altLang="tr-TR" sz="1823" dirty="0">
                <a:solidFill>
                  <a:schemeClr val="tx1"/>
                </a:solidFill>
                <a:latin typeface="+mj-lt"/>
              </a:rPr>
              <a:t> hücrelerde, hücreler arası iletişimden sorumlu olan ve hücreler tarafından hücre dışı (</a:t>
            </a:r>
            <a:r>
              <a:rPr lang="tr-TR" altLang="tr-TR" sz="1823" dirty="0" err="1">
                <a:solidFill>
                  <a:schemeClr val="tx1"/>
                </a:solidFill>
                <a:latin typeface="+mj-lt"/>
              </a:rPr>
              <a:t>ekstraselüler</a:t>
            </a:r>
            <a:r>
              <a:rPr lang="tr-TR" altLang="tr-TR" sz="1823" dirty="0">
                <a:solidFill>
                  <a:schemeClr val="tx1"/>
                </a:solidFill>
                <a:latin typeface="+mj-lt"/>
              </a:rPr>
              <a:t>) ortama salgılanan, 40-100 nanometre (</a:t>
            </a:r>
            <a:r>
              <a:rPr lang="tr-TR" altLang="tr-TR" sz="1823" dirty="0" err="1">
                <a:solidFill>
                  <a:schemeClr val="tx1"/>
                </a:solidFill>
                <a:latin typeface="+mj-lt"/>
              </a:rPr>
              <a:t>nm</a:t>
            </a:r>
            <a:r>
              <a:rPr lang="tr-TR" altLang="tr-TR" sz="1823" dirty="0">
                <a:solidFill>
                  <a:schemeClr val="tx1"/>
                </a:solidFill>
                <a:latin typeface="+mj-lt"/>
              </a:rPr>
              <a:t>) boyutlarında keseciklerdir. </a:t>
            </a:r>
          </a:p>
        </p:txBody>
      </p:sp>
      <p:sp>
        <p:nvSpPr>
          <p:cNvPr id="40964" name="18 Dikdörtgen">
            <a:extLst>
              <a:ext uri="{FF2B5EF4-FFF2-40B4-BE49-F238E27FC236}">
                <a16:creationId xmlns:a16="http://schemas.microsoft.com/office/drawing/2014/main" id="{FD5E5C70-7592-03D5-82CC-AD4D124C3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561" y="2398767"/>
            <a:ext cx="6686550" cy="20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eaLnBrk="1" hangingPunct="1"/>
            <a:r>
              <a:rPr lang="tr-TR" altLang="tr-TR" sz="1620">
                <a:solidFill>
                  <a:schemeClr val="tx1"/>
                </a:solidFill>
                <a:latin typeface="+mj-lt"/>
              </a:rPr>
              <a:t>kan, tükürük, idrar, amniyon sıvısı ve süt gibi tüm vücut sıvılarında bulunurlar. protein, lipid, mRNA, mikro RNA (miRNA), uzun kodlama yapmayan RNA (long noncoding RNA; lncRNA) ve DNA parçacığı gibi çok çeşitli biyomoleküller taşırlar. </a:t>
            </a:r>
          </a:p>
          <a:p>
            <a:pPr eaLnBrk="1" hangingPunct="1"/>
            <a:endParaRPr lang="tr-TR" altLang="tr-TR" sz="1620">
              <a:solidFill>
                <a:schemeClr val="tx1"/>
              </a:solidFill>
              <a:latin typeface="+mj-lt"/>
            </a:endParaRPr>
          </a:p>
          <a:p>
            <a:pPr eaLnBrk="1" hangingPunct="1"/>
            <a:r>
              <a:rPr lang="tr-TR" altLang="tr-TR" sz="1620">
                <a:solidFill>
                  <a:schemeClr val="tx1"/>
                </a:solidFill>
                <a:latin typeface="+mj-lt"/>
              </a:rPr>
              <a:t>bazı hastalıkların patogenezisinde rol aldıkları için vücut sıvılarında bulunan eksozomlar hastalıklar için </a:t>
            </a:r>
            <a:r>
              <a:rPr lang="tr-TR" altLang="tr-TR" sz="1620" b="1" u="sng">
                <a:solidFill>
                  <a:schemeClr val="tx1"/>
                </a:solidFill>
                <a:latin typeface="+mj-lt"/>
              </a:rPr>
              <a:t>biyobelirteç</a:t>
            </a:r>
            <a:r>
              <a:rPr lang="tr-TR" altLang="tr-TR" sz="1620">
                <a:solidFill>
                  <a:schemeClr val="tx1"/>
                </a:solidFill>
                <a:latin typeface="+mj-lt"/>
              </a:rPr>
              <a:t> olarak da kullanılabilirler. </a:t>
            </a:r>
            <a:endParaRPr lang="tr-TR" altLang="tr-TR" sz="1823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051C52F5-8210-BF7D-9A56-76ADF66C3255}"/>
              </a:ext>
            </a:extLst>
          </p:cNvPr>
          <p:cNvSpPr txBox="1">
            <a:spLocks/>
          </p:cNvSpPr>
          <p:nvPr/>
        </p:nvSpPr>
        <p:spPr>
          <a:xfrm>
            <a:off x="701275" y="483549"/>
            <a:ext cx="6212840" cy="4419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r-TR" altLang="tr-TR" sz="1800" dirty="0"/>
              <a:t>Hücre ilk olarak </a:t>
            </a:r>
            <a:r>
              <a:rPr lang="tr-TR" altLang="tr-TR" sz="1800" dirty="0">
                <a:solidFill>
                  <a:srgbClr val="C00000"/>
                </a:solidFill>
              </a:rPr>
              <a:t>Robert </a:t>
            </a:r>
            <a:r>
              <a:rPr lang="tr-TR" altLang="tr-TR" sz="1800" dirty="0" err="1">
                <a:solidFill>
                  <a:srgbClr val="C00000"/>
                </a:solidFill>
              </a:rPr>
              <a:t>Hooke</a:t>
            </a:r>
            <a:r>
              <a:rPr lang="tr-TR" altLang="tr-TR" sz="1800" dirty="0"/>
              <a:t> tarafından 1663 yılında adlandırıldı. İlk olarak mikroskopta ölü mantar dokusunu inceledi. </a:t>
            </a:r>
          </a:p>
          <a:p>
            <a:r>
              <a:rPr lang="tr-TR" altLang="tr-TR" sz="1800" dirty="0"/>
              <a:t>Gördüğü boş </a:t>
            </a:r>
            <a:r>
              <a:rPr lang="tr-TR" altLang="tr-TR" sz="1800" b="1" dirty="0">
                <a:solidFill>
                  <a:srgbClr val="C00000"/>
                </a:solidFill>
              </a:rPr>
              <a:t>odacıklara hücre (</a:t>
            </a:r>
            <a:r>
              <a:rPr lang="tr-TR" altLang="tr-TR" sz="1800" b="1" i="1" dirty="0" err="1">
                <a:solidFill>
                  <a:srgbClr val="C00000"/>
                </a:solidFill>
              </a:rPr>
              <a:t>cellula</a:t>
            </a:r>
            <a:r>
              <a:rPr lang="tr-TR" altLang="tr-TR" sz="1800" b="1" dirty="0">
                <a:solidFill>
                  <a:srgbClr val="C00000"/>
                </a:solidFill>
              </a:rPr>
              <a:t>) </a:t>
            </a:r>
            <a:r>
              <a:rPr lang="tr-TR" altLang="tr-TR" sz="1800" dirty="0"/>
              <a:t>adını verdi.</a:t>
            </a:r>
          </a:p>
          <a:p>
            <a:endParaRPr lang="tr-TR" altLang="tr-TR" sz="1800" dirty="0"/>
          </a:p>
          <a:p>
            <a:r>
              <a:rPr lang="tr-TR" altLang="tr-TR" sz="1800" dirty="0" err="1"/>
              <a:t>Hücre</a:t>
            </a:r>
            <a:r>
              <a:rPr lang="tr-TR" altLang="tr-TR" sz="1800" dirty="0"/>
              <a:t>, </a:t>
            </a:r>
          </a:p>
          <a:p>
            <a:r>
              <a:rPr lang="tr-TR" altLang="tr-TR" sz="1800" dirty="0"/>
              <a:t>kendi </a:t>
            </a:r>
            <a:r>
              <a:rPr lang="tr-TR" altLang="tr-TR" sz="1800" dirty="0" err="1"/>
              <a:t>başına</a:t>
            </a:r>
            <a:r>
              <a:rPr lang="tr-TR" altLang="tr-TR" sz="1800" dirty="0"/>
              <a:t> var olabilen, </a:t>
            </a:r>
          </a:p>
          <a:p>
            <a:r>
              <a:rPr lang="tr-TR" altLang="tr-TR" sz="1800" dirty="0"/>
              <a:t>besin maddelerini sindiren, </a:t>
            </a:r>
          </a:p>
          <a:p>
            <a:r>
              <a:rPr lang="tr-TR" altLang="tr-TR" sz="1800" dirty="0"/>
              <a:t>enerji </a:t>
            </a:r>
            <a:r>
              <a:rPr lang="tr-TR" altLang="tr-TR" sz="1800" dirty="0" err="1"/>
              <a:t>üreten</a:t>
            </a:r>
            <a:r>
              <a:rPr lang="tr-TR" altLang="tr-TR" sz="1800" dirty="0"/>
              <a:t> ve </a:t>
            </a:r>
            <a:r>
              <a:rPr lang="tr-TR" altLang="tr-TR" sz="1800" dirty="0" err="1"/>
              <a:t>ürettiği</a:t>
            </a:r>
            <a:r>
              <a:rPr lang="tr-TR" altLang="tr-TR" sz="1800" dirty="0"/>
              <a:t> </a:t>
            </a:r>
            <a:r>
              <a:rPr lang="tr-TR" altLang="tr-TR" sz="1800" dirty="0" err="1"/>
              <a:t>enerjiyai</a:t>
            </a:r>
            <a:r>
              <a:rPr lang="tr-TR" altLang="tr-TR" sz="1800" dirty="0"/>
              <a:t> harcayan, </a:t>
            </a:r>
          </a:p>
          <a:p>
            <a:r>
              <a:rPr lang="tr-TR" altLang="tr-TR" sz="1800" dirty="0" err="1"/>
              <a:t>oluşan</a:t>
            </a:r>
            <a:r>
              <a:rPr lang="tr-TR" altLang="tr-TR" sz="1800" dirty="0"/>
              <a:t> </a:t>
            </a:r>
            <a:r>
              <a:rPr lang="tr-TR" altLang="tr-TR" sz="1800" dirty="0" err="1"/>
              <a:t>metabolik</a:t>
            </a:r>
            <a:r>
              <a:rPr lang="tr-TR" altLang="tr-TR" sz="1800" dirty="0"/>
              <a:t> atıkları bertaraf eden, </a:t>
            </a:r>
          </a:p>
          <a:p>
            <a:r>
              <a:rPr lang="tr-TR" altLang="tr-TR" sz="1800" dirty="0"/>
              <a:t>sahip </a:t>
            </a:r>
            <a:r>
              <a:rPr lang="tr-TR" altLang="tr-TR" sz="1800" dirty="0" err="1"/>
              <a:t>olduğu</a:t>
            </a:r>
            <a:r>
              <a:rPr lang="tr-TR" altLang="tr-TR" sz="1800" dirty="0"/>
              <a:t> genetik materyali yeni nesil </a:t>
            </a:r>
            <a:r>
              <a:rPr lang="tr-TR" altLang="tr-TR" sz="1800" dirty="0" err="1"/>
              <a:t>hücrelere</a:t>
            </a:r>
            <a:r>
              <a:rPr lang="tr-TR" altLang="tr-TR" sz="1800" dirty="0"/>
              <a:t> aktarabilen,</a:t>
            </a:r>
          </a:p>
          <a:p>
            <a:endParaRPr lang="tr-TR" altLang="tr-TR" sz="1800" dirty="0"/>
          </a:p>
          <a:p>
            <a:r>
              <a:rPr lang="tr-TR" altLang="tr-TR" sz="1800" dirty="0"/>
              <a:t>kısaca </a:t>
            </a:r>
            <a:r>
              <a:rPr lang="tr-TR" altLang="tr-TR" sz="1800" dirty="0" err="1"/>
              <a:t>yaşayan</a:t>
            </a:r>
            <a:r>
              <a:rPr lang="tr-TR" altLang="tr-TR" sz="1800" dirty="0"/>
              <a:t>, </a:t>
            </a:r>
            <a:r>
              <a:rPr lang="tr-TR" altLang="tr-TR" sz="1800" dirty="0" err="1"/>
              <a:t>üreyen</a:t>
            </a:r>
            <a:r>
              <a:rPr lang="tr-TR" altLang="tr-TR" sz="1800" dirty="0"/>
              <a:t>, </a:t>
            </a:r>
            <a:r>
              <a:rPr lang="tr-TR" altLang="tr-TR" sz="1800" dirty="0" err="1"/>
              <a:t>yaşlanan</a:t>
            </a:r>
            <a:r>
              <a:rPr lang="tr-TR" altLang="tr-TR" sz="1800" dirty="0"/>
              <a:t> ve </a:t>
            </a:r>
            <a:r>
              <a:rPr lang="tr-TR" altLang="tr-TR" sz="1800" dirty="0" err="1"/>
              <a:t>ölen</a:t>
            </a:r>
            <a:r>
              <a:rPr lang="tr-TR" altLang="tr-TR" sz="1800" dirty="0"/>
              <a:t> en </a:t>
            </a:r>
            <a:r>
              <a:rPr lang="tr-TR" altLang="tr-TR" sz="1800" dirty="0" err="1"/>
              <a:t>küçük</a:t>
            </a:r>
            <a:r>
              <a:rPr lang="tr-TR" altLang="tr-TR" sz="1800" dirty="0"/>
              <a:t> canlı organizma birimidir. </a:t>
            </a:r>
          </a:p>
          <a:p>
            <a:endParaRPr lang="tr-TR" altLang="tr-TR" sz="1800" dirty="0"/>
          </a:p>
        </p:txBody>
      </p:sp>
      <p:pic>
        <p:nvPicPr>
          <p:cNvPr id="4" name="Picture 5" descr="http://upload.wikimedia.org/wikipedia/commons/c/c2/Hooke-microscope.png">
            <a:extLst>
              <a:ext uri="{FF2B5EF4-FFF2-40B4-BE49-F238E27FC236}">
                <a16:creationId xmlns:a16="http://schemas.microsoft.com/office/drawing/2014/main" id="{3BCB0E52-5FBC-4C2C-3326-8FDD471E7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10" y="24610"/>
            <a:ext cx="2007451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osya:Cork Micrographia Hooke.png">
            <a:extLst>
              <a:ext uri="{FF2B5EF4-FFF2-40B4-BE49-F238E27FC236}">
                <a16:creationId xmlns:a16="http://schemas.microsoft.com/office/drawing/2014/main" id="{33ED35CC-63C5-9073-62E4-6E28EA25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20" y="2250285"/>
            <a:ext cx="1561230" cy="225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183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t2.gstatic.com/images?q=tbn:ANd9GcRHFhgxnmWWFNpimhhFFEnZjL4pO9jL2XQHB333T43V038LNz7YGAX0trHAMA">
            <a:extLst>
              <a:ext uri="{FF2B5EF4-FFF2-40B4-BE49-F238E27FC236}">
                <a16:creationId xmlns:a16="http://schemas.microsoft.com/office/drawing/2014/main" id="{D8FCE3E4-EB79-628E-6288-ED922D8D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005" y="3618667"/>
            <a:ext cx="1942743" cy="132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1 Başlık">
            <a:extLst>
              <a:ext uri="{FF2B5EF4-FFF2-40B4-BE49-F238E27FC236}">
                <a16:creationId xmlns:a16="http://schemas.microsoft.com/office/drawing/2014/main" id="{E0F9F151-18C1-73DC-922C-4263805B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030" y="617220"/>
            <a:ext cx="6858000" cy="857250"/>
          </a:xfrm>
        </p:spPr>
        <p:txBody>
          <a:bodyPr/>
          <a:lstStyle/>
          <a:p>
            <a:r>
              <a:rPr lang="tr-TR" altLang="tr-TR" sz="1823" dirty="0">
                <a:latin typeface="+mj-lt"/>
              </a:rPr>
              <a:t>Sadece bitki hücresinde bulunan </a:t>
            </a:r>
            <a:r>
              <a:rPr lang="tr-TR" altLang="tr-TR" sz="1823" dirty="0" err="1">
                <a:latin typeface="+mj-lt"/>
              </a:rPr>
              <a:t>organeller</a:t>
            </a:r>
            <a:br>
              <a:rPr lang="tr-TR" altLang="tr-TR" sz="1823" dirty="0">
                <a:latin typeface="+mj-lt"/>
              </a:rPr>
            </a:br>
            <a:r>
              <a:rPr lang="tr-TR" altLang="tr-TR" sz="1823" dirty="0">
                <a:latin typeface="+mj-lt"/>
              </a:rPr>
              <a:t>Hücre duvarı, </a:t>
            </a:r>
            <a:r>
              <a:rPr lang="tr-TR" altLang="tr-TR" sz="1823" dirty="0" err="1">
                <a:latin typeface="+mj-lt"/>
              </a:rPr>
              <a:t>plastitler</a:t>
            </a:r>
            <a:r>
              <a:rPr lang="tr-TR" altLang="tr-TR" sz="1823" dirty="0">
                <a:latin typeface="+mj-lt"/>
              </a:rPr>
              <a:t>, büyük koful var </a:t>
            </a:r>
            <a:r>
              <a:rPr lang="tr-TR" altLang="tr-TR" sz="1823" dirty="0" err="1">
                <a:latin typeface="+mj-lt"/>
              </a:rPr>
              <a:t>sentrozom</a:t>
            </a:r>
            <a:r>
              <a:rPr lang="tr-TR" altLang="tr-TR" sz="1823" dirty="0">
                <a:latin typeface="+mj-lt"/>
              </a:rPr>
              <a:t> yok…</a:t>
            </a:r>
          </a:p>
        </p:txBody>
      </p:sp>
      <p:sp>
        <p:nvSpPr>
          <p:cNvPr id="41988" name="2 İçerik Yer Tutucusu">
            <a:extLst>
              <a:ext uri="{FF2B5EF4-FFF2-40B4-BE49-F238E27FC236}">
                <a16:creationId xmlns:a16="http://schemas.microsoft.com/office/drawing/2014/main" id="{C8E278B6-C11B-DF01-46E7-88BD2E505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34440"/>
            <a:ext cx="6515100" cy="3071098"/>
          </a:xfrm>
        </p:spPr>
        <p:txBody>
          <a:bodyPr/>
          <a:lstStyle/>
          <a:p>
            <a:pPr>
              <a:buFontTx/>
              <a:buNone/>
            </a:pPr>
            <a:r>
              <a:rPr lang="tr-TR" altLang="tr-TR" sz="1823" b="1">
                <a:solidFill>
                  <a:srgbClr val="000099"/>
                </a:solidFill>
                <a:latin typeface="+mj-lt"/>
              </a:rPr>
              <a:t>1- Kloroplast</a:t>
            </a:r>
          </a:p>
          <a:p>
            <a:r>
              <a:rPr lang="tr-TR" altLang="tr-TR" sz="1823">
                <a:latin typeface="+mj-lt"/>
              </a:rPr>
              <a:t>İçerdiği klorofille bitkiye yeşil rengini verir. Fotosentezde görevlidir. </a:t>
            </a:r>
          </a:p>
          <a:p>
            <a:r>
              <a:rPr lang="tr-TR" altLang="tr-TR" sz="1823">
                <a:latin typeface="+mj-lt"/>
              </a:rPr>
              <a:t>DNA, RNA, ribozom, ve fotosentez enzimleri içerir. Bu nedenle kloroplastlar da </a:t>
            </a:r>
            <a:r>
              <a:rPr lang="tr-TR" altLang="tr-TR" sz="1823" b="1" u="sng">
                <a:latin typeface="+mj-lt"/>
              </a:rPr>
              <a:t>mitokondriler gibi kendi enzimlerini yapabilir ve çekirdekten bağımsız </a:t>
            </a:r>
            <a:r>
              <a:rPr lang="tr-TR" altLang="tr-TR" sz="1823">
                <a:latin typeface="+mj-lt"/>
              </a:rPr>
              <a:t>çoğalabilirler.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2 İçerik Yer Tutucusu">
            <a:extLst>
              <a:ext uri="{FF2B5EF4-FFF2-40B4-BE49-F238E27FC236}">
                <a16:creationId xmlns:a16="http://schemas.microsoft.com/office/drawing/2014/main" id="{AE771EBA-CF3F-926E-4A5D-AB1482694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617220"/>
            <a:ext cx="6275070" cy="1388745"/>
          </a:xfrm>
        </p:spPr>
        <p:txBody>
          <a:bodyPr/>
          <a:lstStyle/>
          <a:p>
            <a:pPr>
              <a:buFontTx/>
              <a:buNone/>
            </a:pPr>
            <a:r>
              <a:rPr lang="tr-TR" altLang="tr-TR" sz="2093" b="1">
                <a:solidFill>
                  <a:srgbClr val="000099"/>
                </a:solidFill>
                <a:latin typeface="+mj-lt"/>
              </a:rPr>
              <a:t>2-Kromoplast</a:t>
            </a:r>
            <a:r>
              <a:rPr lang="tr-TR" altLang="tr-TR" sz="2093">
                <a:latin typeface="+mj-lt"/>
              </a:rPr>
              <a:t>: Bitkilerde sarı (</a:t>
            </a:r>
            <a:r>
              <a:rPr lang="tr-TR" altLang="tr-TR" sz="2093" b="1">
                <a:latin typeface="+mj-lt"/>
              </a:rPr>
              <a:t>ksantofil</a:t>
            </a:r>
            <a:r>
              <a:rPr lang="tr-TR" altLang="tr-TR" sz="2093">
                <a:latin typeface="+mj-lt"/>
              </a:rPr>
              <a:t>), turuncu (</a:t>
            </a:r>
            <a:r>
              <a:rPr lang="tr-TR" altLang="tr-TR" sz="2093" b="1">
                <a:latin typeface="+mj-lt"/>
              </a:rPr>
              <a:t>karaten</a:t>
            </a:r>
            <a:r>
              <a:rPr lang="tr-TR" altLang="tr-TR" sz="2093">
                <a:latin typeface="+mj-lt"/>
              </a:rPr>
              <a:t>), kırmızı (</a:t>
            </a:r>
            <a:r>
              <a:rPr lang="tr-TR" altLang="tr-TR" sz="2093" b="1">
                <a:latin typeface="+mj-lt"/>
              </a:rPr>
              <a:t>likopen</a:t>
            </a:r>
            <a:r>
              <a:rPr lang="tr-TR" altLang="tr-TR" sz="2093">
                <a:latin typeface="+mj-lt"/>
              </a:rPr>
              <a:t>) renkte olan plastitlerdir. Karotinoidler </a:t>
            </a:r>
          </a:p>
        </p:txBody>
      </p:sp>
      <p:pic>
        <p:nvPicPr>
          <p:cNvPr id="43011" name="Picture 6" descr="http://www.bonappetit.com/images/tips_tools_ingredients/ingredients/ttar_carrot_03_v_launch.jpg">
            <a:extLst>
              <a:ext uri="{FF2B5EF4-FFF2-40B4-BE49-F238E27FC236}">
                <a16:creationId xmlns:a16="http://schemas.microsoft.com/office/drawing/2014/main" id="{608AC864-940E-D0CB-4B44-BDDDEFB6B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" r="1534" b="18288"/>
          <a:stretch>
            <a:fillRect/>
          </a:stretch>
        </p:blipFill>
        <p:spPr bwMode="auto">
          <a:xfrm>
            <a:off x="5806440" y="1851660"/>
            <a:ext cx="1883807" cy="86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8" descr="http://2.bp.blogspot.com/-q3PNs0-7z98/UB_7raovlqI/AAAAAAAADFU/JzNpxhgXACo/s1600/tomato.jpg">
            <a:extLst>
              <a:ext uri="{FF2B5EF4-FFF2-40B4-BE49-F238E27FC236}">
                <a16:creationId xmlns:a16="http://schemas.microsoft.com/office/drawing/2014/main" id="{1E4304D5-382C-E0BC-CBBC-FB9880D1E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80" y="1748790"/>
            <a:ext cx="893683" cy="7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2" descr="http://upload.wikimedia.org/wikipedia/commons/b/b5/A_sunflower-Edited.png">
            <a:extLst>
              <a:ext uri="{FF2B5EF4-FFF2-40B4-BE49-F238E27FC236}">
                <a16:creationId xmlns:a16="http://schemas.microsoft.com/office/drawing/2014/main" id="{6EB2F42E-668C-CF12-4F7F-C3C53B0F7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0" y="1851660"/>
            <a:ext cx="1107996" cy="110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6 Dikdörtgen">
            <a:extLst>
              <a:ext uri="{FF2B5EF4-FFF2-40B4-BE49-F238E27FC236}">
                <a16:creationId xmlns:a16="http://schemas.microsoft.com/office/drawing/2014/main" id="{0B3F99C1-C398-BFFB-ADE1-BA3888A71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3188970"/>
            <a:ext cx="677227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eaLnBrk="1" hangingPunct="1"/>
            <a:r>
              <a:rPr lang="tr-TR" altLang="tr-TR" sz="2160" b="1" dirty="0">
                <a:solidFill>
                  <a:srgbClr val="000099"/>
                </a:solidFill>
                <a:latin typeface="+mj-lt"/>
              </a:rPr>
              <a:t>3- Lökoplastlar: </a:t>
            </a:r>
            <a:r>
              <a:rPr lang="tr-TR" altLang="tr-TR" sz="2160" dirty="0">
                <a:latin typeface="+mj-lt"/>
              </a:rPr>
              <a:t>Renksiz </a:t>
            </a:r>
            <a:r>
              <a:rPr lang="tr-TR" altLang="tr-TR" sz="2160" dirty="0" err="1">
                <a:latin typeface="+mj-lt"/>
              </a:rPr>
              <a:t>plastitlerdir</a:t>
            </a:r>
            <a:r>
              <a:rPr lang="tr-TR" altLang="tr-TR" sz="2160" dirty="0">
                <a:latin typeface="+mj-lt"/>
              </a:rPr>
              <a:t>. Bitkinin kök ve tohum gibi depo organlarının hücrelerinde bulunur. Nişasta, yağ ve protein depo ederler. </a:t>
            </a:r>
          </a:p>
        </p:txBody>
      </p:sp>
      <p:pic>
        <p:nvPicPr>
          <p:cNvPr id="43015" name="Picture 2" descr="http://taspotatoes.com.au/shop/images/Bismark.jpg">
            <a:extLst>
              <a:ext uri="{FF2B5EF4-FFF2-40B4-BE49-F238E27FC236}">
                <a16:creationId xmlns:a16="http://schemas.microsoft.com/office/drawing/2014/main" id="{E3DA7505-8308-8EA6-B267-820787E3B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70" y="3960495"/>
            <a:ext cx="123444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4" descr="http://www.citello.com/_dinamik/91/18.jpg">
            <a:extLst>
              <a:ext uri="{FF2B5EF4-FFF2-40B4-BE49-F238E27FC236}">
                <a16:creationId xmlns:a16="http://schemas.microsoft.com/office/drawing/2014/main" id="{5E5E0D9A-E4F7-91D0-7582-0EFC1C437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10" y="3960495"/>
            <a:ext cx="925830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>
            <a:extLst>
              <a:ext uri="{FF2B5EF4-FFF2-40B4-BE49-F238E27FC236}">
                <a16:creationId xmlns:a16="http://schemas.microsoft.com/office/drawing/2014/main" id="{4D7F21AF-8D6E-A52D-6539-4D28CF9D9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874395"/>
            <a:ext cx="2991803" cy="297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Freeform 4">
            <a:extLst>
              <a:ext uri="{FF2B5EF4-FFF2-40B4-BE49-F238E27FC236}">
                <a16:creationId xmlns:a16="http://schemas.microsoft.com/office/drawing/2014/main" id="{EAE61CB8-9DC4-D989-061E-8264515251EE}"/>
              </a:ext>
            </a:extLst>
          </p:cNvPr>
          <p:cNvSpPr>
            <a:spLocks/>
          </p:cNvSpPr>
          <p:nvPr/>
        </p:nvSpPr>
        <p:spPr bwMode="auto">
          <a:xfrm>
            <a:off x="4177665" y="3171825"/>
            <a:ext cx="1217295" cy="257175"/>
          </a:xfrm>
          <a:custGeom>
            <a:avLst/>
            <a:gdLst>
              <a:gd name="T0" fmla="*/ 0 w 10000"/>
              <a:gd name="T1" fmla="*/ 2147483646 h 10000"/>
              <a:gd name="T2" fmla="*/ 0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0 h 10000"/>
              <a:gd name="T12" fmla="*/ 2147483646 w 10000"/>
              <a:gd name="T13" fmla="*/ 2147483646 h 10000"/>
              <a:gd name="T14" fmla="*/ 0 w 10000"/>
              <a:gd name="T15" fmla="*/ 2147483646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00"/>
              <a:gd name="T25" fmla="*/ 0 h 10000"/>
              <a:gd name="T26" fmla="*/ 10000 w 10000"/>
              <a:gd name="T27" fmla="*/ 10000 h 1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00" h="10000">
                <a:moveTo>
                  <a:pt x="0" y="3330"/>
                </a:moveTo>
                <a:lnTo>
                  <a:pt x="0" y="6670"/>
                </a:lnTo>
                <a:lnTo>
                  <a:pt x="6000" y="6670"/>
                </a:lnTo>
                <a:lnTo>
                  <a:pt x="6000" y="10000"/>
                </a:lnTo>
                <a:lnTo>
                  <a:pt x="10000" y="5000"/>
                </a:lnTo>
                <a:lnTo>
                  <a:pt x="6000" y="0"/>
                </a:lnTo>
                <a:lnTo>
                  <a:pt x="6000" y="3330"/>
                </a:lnTo>
                <a:lnTo>
                  <a:pt x="0" y="3330"/>
                </a:lnTo>
                <a:close/>
                <a:moveTo>
                  <a:pt x="0" y="333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sz="945"/>
          </a:p>
        </p:txBody>
      </p:sp>
      <p:pic>
        <p:nvPicPr>
          <p:cNvPr id="45060" name="Picture 3">
            <a:extLst>
              <a:ext uri="{FF2B5EF4-FFF2-40B4-BE49-F238E27FC236}">
                <a16:creationId xmlns:a16="http://schemas.microsoft.com/office/drawing/2014/main" id="{4AA5AEF0-0452-BC80-2C69-85655EC2E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923687"/>
            <a:ext cx="3413998" cy="27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Başlık">
            <a:extLst>
              <a:ext uri="{FF2B5EF4-FFF2-40B4-BE49-F238E27FC236}">
                <a16:creationId xmlns:a16="http://schemas.microsoft.com/office/drawing/2014/main" id="{AD4D8093-50C0-712B-C0AB-BA6A2BE2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52" y="468082"/>
            <a:ext cx="7735550" cy="960668"/>
          </a:xfrm>
        </p:spPr>
        <p:txBody>
          <a:bodyPr/>
          <a:lstStyle/>
          <a:p>
            <a:r>
              <a:rPr lang="tr-TR" altLang="tr-TR" dirty="0">
                <a:solidFill>
                  <a:srgbClr val="C00000"/>
                </a:solidFill>
                <a:latin typeface="+mj-lt"/>
              </a:rPr>
              <a:t>Genetik açıdan önemli olan </a:t>
            </a:r>
            <a:r>
              <a:rPr lang="tr-TR" altLang="tr-TR" dirty="0" err="1">
                <a:solidFill>
                  <a:srgbClr val="C00000"/>
                </a:solidFill>
                <a:latin typeface="+mj-lt"/>
              </a:rPr>
              <a:t>organeller</a:t>
            </a:r>
            <a:r>
              <a:rPr lang="tr-TR" altLang="tr-TR" dirty="0">
                <a:solidFill>
                  <a:srgbClr val="C00000"/>
                </a:solidFill>
                <a:latin typeface="+mj-lt"/>
              </a:rPr>
              <a:t>…</a:t>
            </a:r>
            <a:br>
              <a:rPr lang="tr-TR" altLang="tr-TR" dirty="0">
                <a:solidFill>
                  <a:srgbClr val="C00000"/>
                </a:solidFill>
                <a:latin typeface="+mj-lt"/>
              </a:rPr>
            </a:br>
            <a:endParaRPr lang="tr-TR" altLang="tr-TR" dirty="0">
              <a:solidFill>
                <a:srgbClr val="C00000"/>
              </a:solidFill>
            </a:endParaRPr>
          </a:p>
        </p:txBody>
      </p:sp>
      <p:sp>
        <p:nvSpPr>
          <p:cNvPr id="47107" name="2 İçerik Yer Tutucusu">
            <a:extLst>
              <a:ext uri="{FF2B5EF4-FFF2-40B4-BE49-F238E27FC236}">
                <a16:creationId xmlns:a16="http://schemas.microsoft.com/office/drawing/2014/main" id="{500E02CA-59E3-3A39-FD20-C9BF2E411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131" y="1428750"/>
            <a:ext cx="5520690" cy="2983230"/>
          </a:xfrm>
        </p:spPr>
        <p:txBody>
          <a:bodyPr/>
          <a:lstStyle/>
          <a:p>
            <a:r>
              <a:rPr lang="tr-TR" altLang="tr-TR" sz="2000" b="1" dirty="0">
                <a:solidFill>
                  <a:srgbClr val="C00000"/>
                </a:solidFill>
                <a:latin typeface="+mj-lt"/>
              </a:rPr>
              <a:t>Çekirdek</a:t>
            </a:r>
          </a:p>
          <a:p>
            <a:r>
              <a:rPr lang="tr-TR" altLang="tr-TR" sz="2000" b="1" dirty="0">
                <a:solidFill>
                  <a:srgbClr val="0070C0"/>
                </a:solidFill>
                <a:latin typeface="+mj-lt"/>
              </a:rPr>
              <a:t>Mitokondri</a:t>
            </a:r>
          </a:p>
          <a:p>
            <a:r>
              <a:rPr lang="tr-TR" altLang="tr-TR" sz="2000" b="1" dirty="0">
                <a:solidFill>
                  <a:srgbClr val="FFC000"/>
                </a:solidFill>
                <a:latin typeface="+mj-lt"/>
              </a:rPr>
              <a:t>Ribozom</a:t>
            </a:r>
          </a:p>
          <a:p>
            <a:r>
              <a:rPr lang="tr-TR" altLang="tr-TR" sz="2000" b="1" dirty="0" err="1">
                <a:solidFill>
                  <a:srgbClr val="FF0066"/>
                </a:solidFill>
                <a:latin typeface="+mj-lt"/>
              </a:rPr>
              <a:t>Sentrozom</a:t>
            </a:r>
            <a:r>
              <a:rPr lang="tr-TR" altLang="tr-TR" sz="2000" dirty="0">
                <a:latin typeface="+mj-lt"/>
              </a:rPr>
              <a:t> (hayvan!!!)</a:t>
            </a:r>
          </a:p>
          <a:p>
            <a:r>
              <a:rPr lang="tr-TR" altLang="tr-TR" sz="2000" b="1" dirty="0">
                <a:solidFill>
                  <a:srgbClr val="7030A0"/>
                </a:solidFill>
                <a:latin typeface="+mj-lt"/>
              </a:rPr>
              <a:t>Kloroplast</a:t>
            </a:r>
            <a:r>
              <a:rPr lang="tr-TR" altLang="tr-TR" sz="2000" dirty="0">
                <a:latin typeface="+mj-lt"/>
              </a:rPr>
              <a:t> (bitki)</a:t>
            </a:r>
          </a:p>
        </p:txBody>
      </p:sp>
      <p:pic>
        <p:nvPicPr>
          <p:cNvPr id="47108" name="Picture 2" descr="http://onproductmanagement.net/wp-content/uploads/2010/10/why-us.jpg?513254">
            <a:extLst>
              <a:ext uri="{FF2B5EF4-FFF2-40B4-BE49-F238E27FC236}">
                <a16:creationId xmlns:a16="http://schemas.microsoft.com/office/drawing/2014/main" id="{8DFBDE9B-4E54-8DD5-A92B-8F3569505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r="24712"/>
          <a:stretch>
            <a:fillRect/>
          </a:stretch>
        </p:blipFill>
        <p:spPr bwMode="auto">
          <a:xfrm>
            <a:off x="5446395" y="2674620"/>
            <a:ext cx="1674853" cy="221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.mp4">
            <a:hlinkClick r:id="" action="ppaction://media"/>
            <a:extLst>
              <a:ext uri="{FF2B5EF4-FFF2-40B4-BE49-F238E27FC236}">
                <a16:creationId xmlns:a16="http://schemas.microsoft.com/office/drawing/2014/main" id="{86F1EEC1-0B4A-6D42-BC56-22C702BF1671}"/>
              </a:ext>
            </a:extLst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5900" y="1363028"/>
            <a:ext cx="6227921" cy="3581162"/>
          </a:xfrm>
        </p:spPr>
      </p:pic>
      <p:pic>
        <p:nvPicPr>
          <p:cNvPr id="49156" name="Picture 4" descr="C:\Users\exper\AppData\Local\Microsoft\Windows\Temporary Internet Files\Content.IE5\MR1TSU2L\MM900283609[1].gif">
            <a:extLst>
              <a:ext uri="{FF2B5EF4-FFF2-40B4-BE49-F238E27FC236}">
                <a16:creationId xmlns:a16="http://schemas.microsoft.com/office/drawing/2014/main" id="{8BFDB6D3-764C-D29F-5E91-0A3F6D63E8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60" y="666512"/>
            <a:ext cx="728663" cy="64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1">
            <a:extLst>
              <a:ext uri="{FF2B5EF4-FFF2-40B4-BE49-F238E27FC236}">
                <a16:creationId xmlns:a16="http://schemas.microsoft.com/office/drawing/2014/main" id="{911C7DEC-B781-F123-E805-ABF8ECC27F67}"/>
              </a:ext>
            </a:extLst>
          </p:cNvPr>
          <p:cNvSpPr txBox="1">
            <a:spLocks/>
          </p:cNvSpPr>
          <p:nvPr/>
        </p:nvSpPr>
        <p:spPr bwMode="auto">
          <a:xfrm>
            <a:off x="1305877" y="360046"/>
            <a:ext cx="5623560" cy="56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685800" indent="-533400" algn="l" rtl="0" eaLnBrk="0" fontAlgn="base" hangingPunct="0">
              <a:spcBef>
                <a:spcPct val="0"/>
              </a:spcBef>
              <a:spcAft>
                <a:spcPts val="1700"/>
              </a:spcAft>
              <a:buSzPct val="77000"/>
              <a:buBlip>
                <a:blip r:embed="rId6"/>
              </a:buBlip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244600" indent="-533400" algn="l" rtl="0" eaLnBrk="0" fontAlgn="base" hangingPunct="0">
              <a:spcBef>
                <a:spcPct val="0"/>
              </a:spcBef>
              <a:spcAft>
                <a:spcPts val="1700"/>
              </a:spcAft>
              <a:buSzPct val="77000"/>
              <a:buBlip>
                <a:blip r:embed="rId6"/>
              </a:buBlip>
              <a:defRPr sz="3200">
                <a:solidFill>
                  <a:srgbClr val="000000"/>
                </a:solidFill>
                <a:latin typeface="+mn-lt"/>
              </a:defRPr>
            </a:lvl2pPr>
            <a:lvl3pPr marL="1803400" indent="-533400" algn="l" rtl="0" eaLnBrk="0" fontAlgn="base" hangingPunct="0">
              <a:spcBef>
                <a:spcPct val="0"/>
              </a:spcBef>
              <a:spcAft>
                <a:spcPts val="1700"/>
              </a:spcAft>
              <a:buSzPct val="77000"/>
              <a:buBlip>
                <a:blip r:embed="rId6"/>
              </a:buBlip>
              <a:defRPr sz="3200">
                <a:solidFill>
                  <a:srgbClr val="000000"/>
                </a:solidFill>
                <a:latin typeface="+mn-lt"/>
              </a:defRPr>
            </a:lvl3pPr>
            <a:lvl4pPr marL="2362200" indent="-533400" algn="l" rtl="0" eaLnBrk="0" fontAlgn="base" hangingPunct="0">
              <a:spcBef>
                <a:spcPct val="0"/>
              </a:spcBef>
              <a:spcAft>
                <a:spcPts val="1700"/>
              </a:spcAft>
              <a:buSzPct val="77000"/>
              <a:buBlip>
                <a:blip r:embed="rId6"/>
              </a:buBlip>
              <a:defRPr sz="3200">
                <a:solidFill>
                  <a:srgbClr val="000000"/>
                </a:solidFill>
                <a:latin typeface="+mn-lt"/>
              </a:defRPr>
            </a:lvl4pPr>
            <a:lvl5pPr marL="2921000" indent="-533400" algn="l" rtl="0" eaLnBrk="0" fontAlgn="base" hangingPunct="0">
              <a:spcBef>
                <a:spcPct val="0"/>
              </a:spcBef>
              <a:spcAft>
                <a:spcPts val="1700"/>
              </a:spcAft>
              <a:buSzPct val="77000"/>
              <a:buBlip>
                <a:blip r:embed="rId6"/>
              </a:buBlip>
              <a:defRPr sz="3200">
                <a:solidFill>
                  <a:srgbClr val="000000"/>
                </a:solidFill>
                <a:latin typeface="+mn-lt"/>
              </a:defRPr>
            </a:lvl5pPr>
            <a:lvl6pPr marL="3378200" indent="-533400" algn="l" rtl="0" fontAlgn="base">
              <a:spcBef>
                <a:spcPct val="0"/>
              </a:spcBef>
              <a:spcAft>
                <a:spcPts val="1700"/>
              </a:spcAft>
              <a:buSzPct val="77000"/>
              <a:buBlip>
                <a:blip r:embed="rId6"/>
              </a:buBlip>
              <a:defRPr sz="3200">
                <a:solidFill>
                  <a:srgbClr val="000000"/>
                </a:solidFill>
                <a:latin typeface="+mn-lt"/>
              </a:defRPr>
            </a:lvl6pPr>
            <a:lvl7pPr marL="3835400" indent="-533400" algn="l" rtl="0" fontAlgn="base">
              <a:spcBef>
                <a:spcPct val="0"/>
              </a:spcBef>
              <a:spcAft>
                <a:spcPts val="1700"/>
              </a:spcAft>
              <a:buSzPct val="77000"/>
              <a:buBlip>
                <a:blip r:embed="rId6"/>
              </a:buBlip>
              <a:defRPr sz="3200">
                <a:solidFill>
                  <a:srgbClr val="000000"/>
                </a:solidFill>
                <a:latin typeface="+mn-lt"/>
              </a:defRPr>
            </a:lvl7pPr>
            <a:lvl8pPr marL="4292600" indent="-533400" algn="l" rtl="0" fontAlgn="base">
              <a:spcBef>
                <a:spcPct val="0"/>
              </a:spcBef>
              <a:spcAft>
                <a:spcPts val="1700"/>
              </a:spcAft>
              <a:buSzPct val="77000"/>
              <a:buBlip>
                <a:blip r:embed="rId6"/>
              </a:buBlip>
              <a:defRPr sz="3200">
                <a:solidFill>
                  <a:srgbClr val="000000"/>
                </a:solidFill>
                <a:latin typeface="+mn-lt"/>
              </a:defRPr>
            </a:lvl8pPr>
            <a:lvl9pPr marL="4749800" indent="-533400" algn="l" rtl="0" fontAlgn="base">
              <a:spcBef>
                <a:spcPct val="0"/>
              </a:spcBef>
              <a:spcAft>
                <a:spcPts val="1700"/>
              </a:spcAft>
              <a:buSzPct val="77000"/>
              <a:buBlip>
                <a:blip r:embed="rId6"/>
              </a:buBlip>
              <a:defRPr sz="32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tr-TR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r>
              <a:rPr lang="tr-TR" sz="1350" b="1" dirty="0">
                <a:latin typeface="Arial" panose="020B0604020202020204" pitchFamily="34" charset="0"/>
                <a:cs typeface="Arial" panose="020B0604020202020204" pitchFamily="34" charset="0"/>
              </a:rPr>
              <a:t>: Cell </a:t>
            </a:r>
            <a:r>
              <a:rPr lang="tr-TR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tr-TR" sz="135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tr-TR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tr-TR" sz="13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tr-TR" sz="1350" b="1" dirty="0">
                <a:latin typeface="Arial" panose="020B0604020202020204" pitchFamily="34" charset="0"/>
                <a:cs typeface="Arial" panose="020B0604020202020204" pitchFamily="34" charset="0"/>
              </a:rPr>
              <a:t> Media</a:t>
            </a:r>
          </a:p>
          <a:p>
            <a:pPr marL="152400" indent="0">
              <a:buNone/>
              <a:defRPr/>
            </a:pPr>
            <a:r>
              <a:rPr lang="tr-TR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tr-TR" sz="1350" b="1" dirty="0">
                <a:latin typeface="Arial" panose="020B0604020202020204" pitchFamily="34" charset="0"/>
                <a:cs typeface="Arial" panose="020B0604020202020204" pitchFamily="34" charset="0"/>
              </a:rPr>
              <a:t>://www.youtube.com/watch?reload=9&amp;v=URUJD5NEXC8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8D56721-30F9-F728-68B6-E34DD39FD90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234690" y="1671638"/>
            <a:ext cx="362081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tr-TR" altLang="tr-TR" sz="2160">
                <a:solidFill>
                  <a:schemeClr val="bg1"/>
                </a:solidFill>
              </a:rPr>
              <a:t>Hücrenin anatomisi…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Resim 1">
            <a:extLst>
              <a:ext uri="{FF2B5EF4-FFF2-40B4-BE49-F238E27FC236}">
                <a16:creationId xmlns:a16="http://schemas.microsoft.com/office/drawing/2014/main" id="{735EFD56-B23B-1BB1-F645-D89D04D34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354324"/>
            <a:ext cx="4919068" cy="411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EE107E19-A89B-B0C0-1F33-572597275CA9}"/>
              </a:ext>
            </a:extLst>
          </p:cNvPr>
          <p:cNvSpPr txBox="1"/>
          <p:nvPr/>
        </p:nvSpPr>
        <p:spPr>
          <a:xfrm>
            <a:off x="5707962" y="1279088"/>
            <a:ext cx="34360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8610" indent="-308610">
              <a:buFontTx/>
              <a:buAutoNum type="arabicPeriod"/>
              <a:defRPr/>
            </a:pPr>
            <a:r>
              <a:rPr lang="tr-TR" sz="1800" dirty="0">
                <a:latin typeface="+mj-lt"/>
              </a:rPr>
              <a:t>İnsan genom projesi başladığında </a:t>
            </a:r>
            <a:r>
              <a:rPr lang="tr-TR" sz="1800" dirty="0" err="1">
                <a:latin typeface="+mj-lt"/>
              </a:rPr>
              <a:t>yakl</a:t>
            </a:r>
            <a:r>
              <a:rPr lang="tr-TR" sz="1800" dirty="0">
                <a:latin typeface="+mj-lt"/>
              </a:rPr>
              <a:t>. 100.000 gen,</a:t>
            </a:r>
          </a:p>
          <a:p>
            <a:pPr marL="308610" indent="-308610">
              <a:buFontTx/>
              <a:buAutoNum type="arabicPeriod"/>
              <a:defRPr/>
            </a:pPr>
            <a:r>
              <a:rPr lang="tr-TR" sz="1800" dirty="0">
                <a:latin typeface="+mj-lt"/>
              </a:rPr>
              <a:t>İlk taslak genom yayınlandığında 40.000 gen</a:t>
            </a:r>
          </a:p>
          <a:p>
            <a:pPr marL="308610" indent="-308610">
              <a:buFontTx/>
              <a:buAutoNum type="arabicPeriod"/>
              <a:defRPr/>
            </a:pPr>
            <a:r>
              <a:rPr lang="tr-TR" sz="1800" dirty="0">
                <a:latin typeface="+mj-lt"/>
              </a:rPr>
              <a:t>Tüm genomun detaylı analizi ile 20-25.000 civarı gen olduğu düşünülüyordu.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exper\AppData\Local\Microsoft\Windows\Temporary Internet Files\Content.IE5\MR1TSU2L\MC900071182[1].wmf">
            <a:extLst>
              <a:ext uri="{FF2B5EF4-FFF2-40B4-BE49-F238E27FC236}">
                <a16:creationId xmlns:a16="http://schemas.microsoft.com/office/drawing/2014/main" id="{F244BEDD-45D8-8DE5-8E85-2DB9EABA7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66" y="3549015"/>
            <a:ext cx="1515189" cy="13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Başlık">
            <a:extLst>
              <a:ext uri="{FF2B5EF4-FFF2-40B4-BE49-F238E27FC236}">
                <a16:creationId xmlns:a16="http://schemas.microsoft.com/office/drawing/2014/main" id="{595AA326-2D43-7BEB-E6EE-2F4711694510}"/>
              </a:ext>
            </a:extLst>
          </p:cNvPr>
          <p:cNvSpPr txBox="1">
            <a:spLocks/>
          </p:cNvSpPr>
          <p:nvPr/>
        </p:nvSpPr>
        <p:spPr bwMode="auto">
          <a:xfrm>
            <a:off x="1948815" y="1260157"/>
            <a:ext cx="5709285" cy="900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marL="17145" indent="-17145" algn="ctr">
              <a:spcAft>
                <a:spcPts val="135"/>
              </a:spcAft>
              <a:defRPr/>
            </a:pPr>
            <a:r>
              <a:rPr lang="tr-TR" sz="3375" b="1" dirty="0">
                <a:solidFill>
                  <a:srgbClr val="3A3A3E"/>
                </a:solidFill>
                <a:latin typeface="+mj-lt"/>
                <a:ea typeface="+mj-ea"/>
                <a:cs typeface="+mj-cs"/>
              </a:rPr>
              <a:t>Genom ne kadar büyükse organizma o kadar  gelişmiştir.</a:t>
            </a:r>
          </a:p>
          <a:p>
            <a:pPr marL="17145" indent="-17145" algn="ctr">
              <a:spcAft>
                <a:spcPts val="135"/>
              </a:spcAft>
              <a:defRPr/>
            </a:pPr>
            <a:endParaRPr lang="tr-TR" sz="3375" dirty="0">
              <a:solidFill>
                <a:srgbClr val="3A3A3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228" name="4 Yukarı Ok">
            <a:extLst>
              <a:ext uri="{FF2B5EF4-FFF2-40B4-BE49-F238E27FC236}">
                <a16:creationId xmlns:a16="http://schemas.microsoft.com/office/drawing/2014/main" id="{21A98DFC-F4DC-6C80-F732-428B1EA35DF5}"/>
              </a:ext>
            </a:extLst>
          </p:cNvPr>
          <p:cNvSpPr>
            <a:spLocks noChangeArrowheads="1"/>
          </p:cNvSpPr>
          <p:nvPr/>
        </p:nvSpPr>
        <p:spPr bwMode="auto">
          <a:xfrm rot="14008548">
            <a:off x="3594200" y="2318326"/>
            <a:ext cx="360045" cy="948332"/>
          </a:xfrm>
          <a:prstGeom prst="upArrow">
            <a:avLst>
              <a:gd name="adj1" fmla="val 50000"/>
              <a:gd name="adj2" fmla="val 5003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/>
            <a:endParaRPr lang="tr-TR" altLang="tr-TR" sz="2160"/>
          </a:p>
        </p:txBody>
      </p:sp>
      <p:sp>
        <p:nvSpPr>
          <p:cNvPr id="52229" name="5 Yukarı Ok">
            <a:extLst>
              <a:ext uri="{FF2B5EF4-FFF2-40B4-BE49-F238E27FC236}">
                <a16:creationId xmlns:a16="http://schemas.microsoft.com/office/drawing/2014/main" id="{2536D8D1-0FA2-F25A-BEFD-053450E557B9}"/>
              </a:ext>
            </a:extLst>
          </p:cNvPr>
          <p:cNvSpPr>
            <a:spLocks noChangeArrowheads="1"/>
          </p:cNvSpPr>
          <p:nvPr/>
        </p:nvSpPr>
        <p:spPr bwMode="auto">
          <a:xfrm rot="7735756">
            <a:off x="4526459" y="2323683"/>
            <a:ext cx="360045" cy="980480"/>
          </a:xfrm>
          <a:prstGeom prst="upArrow">
            <a:avLst>
              <a:gd name="adj1" fmla="val 50000"/>
              <a:gd name="adj2" fmla="val 49989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/>
            <a:endParaRPr lang="tr-TR" altLang="tr-TR" sz="2160"/>
          </a:p>
        </p:txBody>
      </p:sp>
      <p:sp>
        <p:nvSpPr>
          <p:cNvPr id="52230" name="6 Metin kutusu">
            <a:extLst>
              <a:ext uri="{FF2B5EF4-FFF2-40B4-BE49-F238E27FC236}">
                <a16:creationId xmlns:a16="http://schemas.microsoft.com/office/drawing/2014/main" id="{B4BCC6BF-78AD-FAE8-B099-E6464A64E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284" y="3343275"/>
            <a:ext cx="202651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/>
            <a:r>
              <a:rPr lang="tr-TR" altLang="tr-TR" sz="2160"/>
              <a:t>Doğru diyenler</a:t>
            </a:r>
          </a:p>
        </p:txBody>
      </p:sp>
      <p:sp>
        <p:nvSpPr>
          <p:cNvPr id="52231" name="7 Metin kutusu">
            <a:extLst>
              <a:ext uri="{FF2B5EF4-FFF2-40B4-BE49-F238E27FC236}">
                <a16:creationId xmlns:a16="http://schemas.microsoft.com/office/drawing/2014/main" id="{6232B21A-3FD2-6AE4-BEBE-22A8E8960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427" y="3343275"/>
            <a:ext cx="210666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/>
            <a:r>
              <a:rPr lang="tr-TR" altLang="tr-TR" sz="2160"/>
              <a:t>Yanlış diyenler</a:t>
            </a:r>
          </a:p>
        </p:txBody>
      </p:sp>
      <p:pic>
        <p:nvPicPr>
          <p:cNvPr id="52232" name="Picture 3" descr="C:\Users\exper\AppData\Local\Microsoft\Windows\Temporary Internet Files\Content.IE5\LN4AD0OW\MM900282748[1].gif">
            <a:extLst>
              <a:ext uri="{FF2B5EF4-FFF2-40B4-BE49-F238E27FC236}">
                <a16:creationId xmlns:a16="http://schemas.microsoft.com/office/drawing/2014/main" id="{D9D1EB36-EE92-200D-31E4-2EB8FECCFD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771525"/>
            <a:ext cx="977265" cy="9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7DAF90DC-046B-8CC8-7F68-7998C44652AE}"/>
              </a:ext>
            </a:extLst>
          </p:cNvPr>
          <p:cNvSpPr/>
          <p:nvPr/>
        </p:nvSpPr>
        <p:spPr>
          <a:xfrm rot="20044741">
            <a:off x="1539403" y="1951381"/>
            <a:ext cx="458780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945" b="1" dirty="0">
                <a:solidFill>
                  <a:srgbClr val="3A3A3E"/>
                </a:solidFill>
                <a:latin typeface="+mj-lt"/>
                <a:ea typeface="+mj-ea"/>
                <a:cs typeface="+mj-cs"/>
              </a:rPr>
              <a:t>Soru</a:t>
            </a:r>
            <a:endParaRPr lang="tr-TR" sz="945" dirty="0">
              <a:latin typeface="Bradley Hand ITC TT-Bold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>
            <a:extLst>
              <a:ext uri="{FF2B5EF4-FFF2-40B4-BE49-F238E27FC236}">
                <a16:creationId xmlns:a16="http://schemas.microsoft.com/office/drawing/2014/main" id="{3E48BCFC-72F4-D2BB-16F3-FAE8EF7D6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6042"/>
              </p:ext>
            </p:extLst>
          </p:nvPr>
        </p:nvGraphicFramePr>
        <p:xfrm>
          <a:off x="1757082" y="394447"/>
          <a:ext cx="4718013" cy="4131829"/>
        </p:xfrm>
        <a:graphic>
          <a:graphicData uri="http://schemas.openxmlformats.org/drawingml/2006/table">
            <a:tbl>
              <a:tblPr/>
              <a:tblGrid>
                <a:gridCol w="2298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31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Genom büyüklüğü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Baz çifti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 sayısı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Mitokondrial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DNA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16,569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Mycoplasma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pneumoniae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816,394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680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Helicobacter pylori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1,667,867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1,589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Streptococcus pneumoniae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2,160,837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2,236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73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Mycobacterium tuberculosis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4,411,532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3,959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E. </a:t>
                      </a:r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coli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K-12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4,639,221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4,377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Drosophila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melanogaster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122,653,977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~17,000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Pirinç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 x 10</a:t>
                      </a:r>
                      <a:r>
                        <a:rPr lang="tr-TR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28,236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3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Zebrafish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 x 10</a:t>
                      </a:r>
                      <a:r>
                        <a:rPr lang="tr-TR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15,761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3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Köpek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 x 10</a:t>
                      </a:r>
                      <a:r>
                        <a:rPr lang="tr-TR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19,300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3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İnsan (!!!)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3.2x 10</a:t>
                      </a:r>
                      <a:r>
                        <a:rPr lang="tr-TR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~20,000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068">
                <a:tc>
                  <a:txBody>
                    <a:bodyPr/>
                    <a:lstStyle/>
                    <a:p>
                      <a:pPr algn="l"/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Semender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200" b="1" dirty="0">
                          <a:solidFill>
                            <a:schemeClr val="tx1"/>
                          </a:solidFill>
                        </a:rPr>
                        <a:t>7.6 x10</a:t>
                      </a:r>
                      <a:r>
                        <a:rPr lang="tr-TR" sz="1200" b="1" baseline="30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r-TR" sz="1200" dirty="0">
                        <a:solidFill>
                          <a:schemeClr val="tx1"/>
                        </a:solidFill>
                      </a:endParaRP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31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Fare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 x 10</a:t>
                      </a:r>
                      <a:r>
                        <a:rPr lang="tr-TR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~23,000</a:t>
                      </a:r>
                    </a:p>
                  </a:txBody>
                  <a:tcPr marL="6429" marR="6429" marT="643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Başlık">
            <a:extLst>
              <a:ext uri="{FF2B5EF4-FFF2-40B4-BE49-F238E27FC236}">
                <a16:creationId xmlns:a16="http://schemas.microsoft.com/office/drawing/2014/main" id="{F522A9DC-ADC0-36BC-9C9A-BD9C0EEC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411480"/>
            <a:ext cx="4886325" cy="900113"/>
          </a:xfrm>
        </p:spPr>
        <p:txBody>
          <a:bodyPr/>
          <a:lstStyle/>
          <a:p>
            <a:r>
              <a:rPr lang="tr-TR" altLang="tr-TR" b="1">
                <a:solidFill>
                  <a:srgbClr val="0070C0"/>
                </a:solidFill>
              </a:rPr>
              <a:t>C değeri paradoksu</a:t>
            </a:r>
            <a:endParaRPr lang="tr-TR" altLang="tr-TR">
              <a:solidFill>
                <a:srgbClr val="0070C0"/>
              </a:solidFill>
            </a:endParaRP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261E34A6-9AA4-FC14-154E-EF24F8D17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4" y="1388745"/>
            <a:ext cx="7754469" cy="3343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sz="1890" b="1" dirty="0" err="1"/>
              <a:t>Ökaryotlarda</a:t>
            </a:r>
            <a:r>
              <a:rPr lang="tr-TR" altLang="tr-TR" sz="1890" dirty="0"/>
              <a:t> çekirdek genomu büyüklüğü ile ilgili bir terimdir. </a:t>
            </a:r>
          </a:p>
          <a:p>
            <a:pPr>
              <a:lnSpc>
                <a:spcPct val="150000"/>
              </a:lnSpc>
            </a:pPr>
            <a:r>
              <a:rPr lang="tr-TR" altLang="tr-TR" sz="1890" dirty="0"/>
              <a:t>C değeri paradoksunun temeli </a:t>
            </a:r>
            <a:r>
              <a:rPr lang="tr-TR" altLang="tr-TR" sz="1890" b="1" dirty="0">
                <a:solidFill>
                  <a:srgbClr val="7030A0"/>
                </a:solidFill>
              </a:rPr>
              <a:t>genom büyüklüğünün organizma kompleksliği ile ilişkili olmadığıdır</a:t>
            </a:r>
            <a:r>
              <a:rPr lang="tr-TR" altLang="tr-TR" sz="1890" dirty="0">
                <a:solidFill>
                  <a:srgbClr val="7030A0"/>
                </a:solidFill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tr-TR" altLang="tr-TR" sz="1890" dirty="0"/>
              <a:t>örneğin, bazı tek hücreli </a:t>
            </a:r>
            <a:r>
              <a:rPr lang="tr-TR" altLang="tr-TR" sz="1890" dirty="0" err="1"/>
              <a:t>protistaların</a:t>
            </a:r>
            <a:r>
              <a:rPr lang="tr-TR" altLang="tr-TR" sz="1890" dirty="0"/>
              <a:t> genomları insan genomundan büyüktür… </a:t>
            </a:r>
          </a:p>
          <a:p>
            <a:pPr>
              <a:lnSpc>
                <a:spcPct val="150000"/>
              </a:lnSpc>
            </a:pPr>
            <a:r>
              <a:rPr lang="tr-TR" altLang="tr-TR" sz="1890" dirty="0"/>
              <a:t>insan genomunun </a:t>
            </a:r>
            <a:r>
              <a:rPr lang="tr-TR" altLang="tr-TR" sz="1890" b="1" dirty="0">
                <a:solidFill>
                  <a:srgbClr val="7030A0"/>
                </a:solidFill>
              </a:rPr>
              <a:t>%1,5'i protein kodlayan gen geri kalan %98,5 ise çeşitli tipte kodlanmayan DNA dizileri</a:t>
            </a:r>
            <a:r>
              <a:rPr lang="tr-TR" altLang="tr-TR" sz="1890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1B0FF97E-C365-CEBB-B2BE-C1DE514D6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1107" y="565756"/>
            <a:ext cx="7857677" cy="1414463"/>
          </a:xfrm>
          <a:effectLst>
            <a:outerShdw dist="12700" dir="54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tr-TR" sz="243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Prokaryotlar</a:t>
            </a:r>
            <a:r>
              <a:rPr lang="tr-TR" sz="24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43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ökaryotlarda</a:t>
            </a:r>
            <a:r>
              <a:rPr lang="tr-TR" sz="24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DNA organizasyonu…</a:t>
            </a:r>
            <a:br>
              <a:rPr lang="tr-TR" sz="24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tr-TR" sz="3308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3011FC92-78D1-D6E7-CC33-8E638DB7A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1107" y="1426876"/>
            <a:ext cx="7241785" cy="329398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890" dirty="0" err="1">
                <a:latin typeface="Arial" panose="020B0604020202020204" pitchFamily="34" charset="0"/>
                <a:cs typeface="Arial" panose="020B0604020202020204" pitchFamily="34" charset="0"/>
              </a:rPr>
              <a:t>Prokaryotların</a:t>
            </a:r>
            <a:r>
              <a:rPr lang="tr-TR" altLang="tr-TR" sz="18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189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hücresel DNA’sı tek bir dairesel </a:t>
            </a:r>
            <a:r>
              <a:rPr lang="tr-TR" altLang="tr-TR" sz="1890" dirty="0">
                <a:latin typeface="Arial" panose="020B0604020202020204" pitchFamily="34" charset="0"/>
                <a:cs typeface="Arial" panose="020B0604020202020204" pitchFamily="34" charset="0"/>
              </a:rPr>
              <a:t>molekül formundadır. </a:t>
            </a:r>
          </a:p>
          <a:p>
            <a:pPr>
              <a:lnSpc>
                <a:spcPct val="80000"/>
              </a:lnSpc>
            </a:pPr>
            <a:endParaRPr lang="tr-TR" altLang="tr-TR" sz="189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1890" dirty="0" err="1">
                <a:latin typeface="Arial" panose="020B0604020202020204" pitchFamily="34" charset="0"/>
                <a:cs typeface="Arial" panose="020B0604020202020204" pitchFamily="34" charset="0"/>
              </a:rPr>
              <a:t>Prokaryotik</a:t>
            </a:r>
            <a:r>
              <a:rPr lang="tr-TR" altLang="tr-TR" sz="1890" dirty="0">
                <a:latin typeface="Arial" panose="020B0604020202020204" pitchFamily="34" charset="0"/>
                <a:cs typeface="Arial" panose="020B0604020202020204" pitchFamily="34" charset="0"/>
              </a:rPr>
              <a:t> hücreler </a:t>
            </a:r>
            <a:r>
              <a:rPr lang="tr-TR" altLang="tr-TR" sz="189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membranla</a:t>
            </a:r>
            <a:r>
              <a:rPr lang="tr-TR" altLang="tr-TR" sz="189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sarılmış çekirdeğe sahip değildir</a:t>
            </a:r>
            <a:r>
              <a:rPr lang="tr-TR" altLang="tr-TR" sz="189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altLang="tr-TR" sz="1890" dirty="0" err="1">
                <a:latin typeface="Arial" panose="020B0604020202020204" pitchFamily="34" charset="0"/>
                <a:cs typeface="Arial" panose="020B0604020202020204" pitchFamily="34" charset="0"/>
              </a:rPr>
              <a:t>Genomik</a:t>
            </a:r>
            <a:r>
              <a:rPr lang="tr-TR" altLang="tr-TR" sz="1890" dirty="0">
                <a:latin typeface="Arial" panose="020B0604020202020204" pitchFamily="34" charset="0"/>
                <a:cs typeface="Arial" panose="020B0604020202020204" pitchFamily="34" charset="0"/>
              </a:rPr>
              <a:t> DNA sitoplazmada dağınık halde ve ortadadır. </a:t>
            </a:r>
          </a:p>
          <a:p>
            <a:pPr>
              <a:lnSpc>
                <a:spcPct val="80000"/>
              </a:lnSpc>
            </a:pPr>
            <a:endParaRPr lang="tr-TR" altLang="tr-TR" sz="189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1890" dirty="0" err="1">
                <a:latin typeface="Arial" panose="020B0604020202020204" pitchFamily="34" charset="0"/>
                <a:cs typeface="Arial" panose="020B0604020202020204" pitchFamily="34" charset="0"/>
              </a:rPr>
              <a:t>Prokaryotlarda</a:t>
            </a:r>
            <a:r>
              <a:rPr lang="tr-TR" altLang="tr-TR" sz="1890" dirty="0">
                <a:latin typeface="Arial" panose="020B0604020202020204" pitchFamily="34" charset="0"/>
                <a:cs typeface="Arial" panose="020B0604020202020204" pitchFamily="34" charset="0"/>
              </a:rPr>
              <a:t> ribozomların büyük çoğunluğu hücrenin </a:t>
            </a:r>
            <a:r>
              <a:rPr lang="tr-TR" altLang="tr-TR" sz="1890" dirty="0" err="1">
                <a:latin typeface="Arial" panose="020B0604020202020204" pitchFamily="34" charset="0"/>
                <a:cs typeface="Arial" panose="020B0604020202020204" pitchFamily="34" charset="0"/>
              </a:rPr>
              <a:t>periferlerine</a:t>
            </a:r>
            <a:r>
              <a:rPr lang="tr-TR" altLang="tr-TR" sz="1890" dirty="0">
                <a:latin typeface="Arial" panose="020B0604020202020204" pitchFamily="34" charset="0"/>
                <a:cs typeface="Arial" panose="020B0604020202020204" pitchFamily="34" charset="0"/>
              </a:rPr>
              <a:t> yakın olarak bulunur. </a:t>
            </a:r>
          </a:p>
        </p:txBody>
      </p:sp>
      <p:grpSp>
        <p:nvGrpSpPr>
          <p:cNvPr id="5" name="Google Shape;124;p3">
            <a:extLst>
              <a:ext uri="{FF2B5EF4-FFF2-40B4-BE49-F238E27FC236}">
                <a16:creationId xmlns:a16="http://schemas.microsoft.com/office/drawing/2014/main" id="{57A9FACF-107D-5B8F-3699-C798497E3A99}"/>
              </a:ext>
            </a:extLst>
          </p:cNvPr>
          <p:cNvGrpSpPr/>
          <p:nvPr/>
        </p:nvGrpSpPr>
        <p:grpSpPr>
          <a:xfrm rot="18549178">
            <a:off x="3261872" y="2888519"/>
            <a:ext cx="2466142" cy="3008440"/>
            <a:chOff x="2329097" y="444888"/>
            <a:chExt cx="4485805" cy="4487199"/>
          </a:xfrm>
        </p:grpSpPr>
        <p:sp>
          <p:nvSpPr>
            <p:cNvPr id="6" name="Google Shape;125;p3">
              <a:extLst>
                <a:ext uri="{FF2B5EF4-FFF2-40B4-BE49-F238E27FC236}">
                  <a16:creationId xmlns:a16="http://schemas.microsoft.com/office/drawing/2014/main" id="{310180B3-F308-DFA9-0BBE-E4E88CE65B30}"/>
                </a:ext>
              </a:extLst>
            </p:cNvPr>
            <p:cNvSpPr/>
            <p:nvPr/>
          </p:nvSpPr>
          <p:spPr>
            <a:xfrm>
              <a:off x="3975239" y="1271078"/>
              <a:ext cx="1148391" cy="2816058"/>
            </a:xfrm>
            <a:custGeom>
              <a:avLst/>
              <a:gdLst/>
              <a:ahLst/>
              <a:cxnLst/>
              <a:rect l="l" t="t" r="r" b="b"/>
              <a:pathLst>
                <a:path w="53563" h="131346" extrusionOk="0">
                  <a:moveTo>
                    <a:pt x="1" y="1"/>
                  </a:moveTo>
                  <a:cubicBezTo>
                    <a:pt x="7481" y="5797"/>
                    <a:pt x="11853" y="14703"/>
                    <a:pt x="11853" y="24158"/>
                  </a:cubicBezTo>
                  <a:cubicBezTo>
                    <a:pt x="11853" y="24191"/>
                    <a:pt x="11853" y="24223"/>
                    <a:pt x="11853" y="24223"/>
                  </a:cubicBezTo>
                  <a:lnTo>
                    <a:pt x="11853" y="67843"/>
                  </a:lnTo>
                  <a:lnTo>
                    <a:pt x="11821" y="67875"/>
                  </a:lnTo>
                  <a:cubicBezTo>
                    <a:pt x="11821" y="96275"/>
                    <a:pt x="29016" y="120724"/>
                    <a:pt x="53562" y="131346"/>
                  </a:cubicBezTo>
                  <a:cubicBezTo>
                    <a:pt x="46082" y="125549"/>
                    <a:pt x="41710" y="116644"/>
                    <a:pt x="41710" y="107188"/>
                  </a:cubicBezTo>
                  <a:lnTo>
                    <a:pt x="41710" y="107123"/>
                  </a:lnTo>
                  <a:lnTo>
                    <a:pt x="41710" y="63504"/>
                  </a:lnTo>
                  <a:lnTo>
                    <a:pt x="41742" y="63471"/>
                  </a:lnTo>
                  <a:cubicBezTo>
                    <a:pt x="41742" y="35104"/>
                    <a:pt x="24547" y="10655"/>
                    <a:pt x="1" y="1"/>
                  </a:cubicBez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26;p3">
              <a:extLst>
                <a:ext uri="{FF2B5EF4-FFF2-40B4-BE49-F238E27FC236}">
                  <a16:creationId xmlns:a16="http://schemas.microsoft.com/office/drawing/2014/main" id="{25588B03-3888-D0BD-DCBA-770FFCBDB6B0}"/>
                </a:ext>
              </a:extLst>
            </p:cNvPr>
            <p:cNvSpPr/>
            <p:nvPr/>
          </p:nvSpPr>
          <p:spPr>
            <a:xfrm>
              <a:off x="3155288" y="2091029"/>
              <a:ext cx="2816058" cy="1148391"/>
            </a:xfrm>
            <a:custGeom>
              <a:avLst/>
              <a:gdLst/>
              <a:ahLst/>
              <a:cxnLst/>
              <a:rect l="l" t="t" r="r" b="b"/>
              <a:pathLst>
                <a:path w="131346" h="53563" extrusionOk="0">
                  <a:moveTo>
                    <a:pt x="1" y="1"/>
                  </a:moveTo>
                  <a:cubicBezTo>
                    <a:pt x="10655" y="24547"/>
                    <a:pt x="35104" y="41743"/>
                    <a:pt x="63471" y="41743"/>
                  </a:cubicBezTo>
                  <a:lnTo>
                    <a:pt x="63503" y="41710"/>
                  </a:lnTo>
                  <a:lnTo>
                    <a:pt x="107188" y="41710"/>
                  </a:lnTo>
                  <a:cubicBezTo>
                    <a:pt x="116644" y="41710"/>
                    <a:pt x="125549" y="46082"/>
                    <a:pt x="131346" y="53562"/>
                  </a:cubicBezTo>
                  <a:cubicBezTo>
                    <a:pt x="120692" y="29016"/>
                    <a:pt x="96275" y="11821"/>
                    <a:pt x="67875" y="11821"/>
                  </a:cubicBezTo>
                  <a:lnTo>
                    <a:pt x="67843" y="11853"/>
                  </a:lnTo>
                  <a:lnTo>
                    <a:pt x="24158" y="11853"/>
                  </a:lnTo>
                  <a:cubicBezTo>
                    <a:pt x="14702" y="11853"/>
                    <a:pt x="5797" y="7481"/>
                    <a:pt x="1" y="1"/>
                  </a:cubicBez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27;p3">
              <a:extLst>
                <a:ext uri="{FF2B5EF4-FFF2-40B4-BE49-F238E27FC236}">
                  <a16:creationId xmlns:a16="http://schemas.microsoft.com/office/drawing/2014/main" id="{43B28B83-B6E6-3CC0-2057-4039DC738D6E}"/>
                </a:ext>
              </a:extLst>
            </p:cNvPr>
            <p:cNvSpPr/>
            <p:nvPr/>
          </p:nvSpPr>
          <p:spPr>
            <a:xfrm>
              <a:off x="5452005" y="2985292"/>
              <a:ext cx="640842" cy="1946795"/>
            </a:xfrm>
            <a:custGeom>
              <a:avLst/>
              <a:gdLst/>
              <a:ahLst/>
              <a:cxnLst/>
              <a:rect l="l" t="t" r="r" b="b"/>
              <a:pathLst>
                <a:path w="29890" h="90802" extrusionOk="0">
                  <a:moveTo>
                    <a:pt x="0" y="0"/>
                  </a:moveTo>
                  <a:lnTo>
                    <a:pt x="0" y="39248"/>
                  </a:lnTo>
                  <a:lnTo>
                    <a:pt x="0" y="75938"/>
                  </a:lnTo>
                  <a:cubicBezTo>
                    <a:pt x="33" y="84163"/>
                    <a:pt x="6703" y="90802"/>
                    <a:pt x="14929" y="90802"/>
                  </a:cubicBezTo>
                  <a:cubicBezTo>
                    <a:pt x="23154" y="90802"/>
                    <a:pt x="29825" y="84163"/>
                    <a:pt x="29890" y="75938"/>
                  </a:cubicBezTo>
                  <a:lnTo>
                    <a:pt x="29890" y="39248"/>
                  </a:lnTo>
                  <a:cubicBezTo>
                    <a:pt x="29890" y="29825"/>
                    <a:pt x="27947" y="20466"/>
                    <a:pt x="24190" y="11820"/>
                  </a:cubicBezTo>
                  <a:cubicBezTo>
                    <a:pt x="18426" y="4339"/>
                    <a:pt x="9488" y="0"/>
                    <a:pt x="65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28;p3">
              <a:extLst>
                <a:ext uri="{FF2B5EF4-FFF2-40B4-BE49-F238E27FC236}">
                  <a16:creationId xmlns:a16="http://schemas.microsoft.com/office/drawing/2014/main" id="{28361AE7-644A-6E56-F48D-D668F7FB6ED8}"/>
                </a:ext>
              </a:extLst>
            </p:cNvPr>
            <p:cNvSpPr/>
            <p:nvPr/>
          </p:nvSpPr>
          <p:spPr>
            <a:xfrm>
              <a:off x="5197190" y="2465951"/>
              <a:ext cx="774156" cy="773469"/>
            </a:xfrm>
            <a:custGeom>
              <a:avLst/>
              <a:gdLst/>
              <a:ahLst/>
              <a:cxnLst/>
              <a:rect l="l" t="t" r="r" b="b"/>
              <a:pathLst>
                <a:path w="36108" h="36076" extrusionOk="0">
                  <a:moveTo>
                    <a:pt x="1" y="1"/>
                  </a:moveTo>
                  <a:cubicBezTo>
                    <a:pt x="7546" y="5765"/>
                    <a:pt x="11950" y="14735"/>
                    <a:pt x="11950" y="24223"/>
                  </a:cubicBezTo>
                  <a:cubicBezTo>
                    <a:pt x="21406" y="24223"/>
                    <a:pt x="30311" y="28595"/>
                    <a:pt x="36108" y="36075"/>
                  </a:cubicBezTo>
                  <a:cubicBezTo>
                    <a:pt x="29081" y="19916"/>
                    <a:pt x="16160" y="6995"/>
                    <a:pt x="1" y="1"/>
                  </a:cubicBezTo>
                  <a:close/>
                </a:path>
              </a:pathLst>
            </a:custGeom>
            <a:solidFill>
              <a:srgbClr val="2E3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29;p3">
              <a:extLst>
                <a:ext uri="{FF2B5EF4-FFF2-40B4-BE49-F238E27FC236}">
                  <a16:creationId xmlns:a16="http://schemas.microsoft.com/office/drawing/2014/main" id="{AE4F99B4-D7D7-05C1-9206-A6A7734DB332}"/>
                </a:ext>
              </a:extLst>
            </p:cNvPr>
            <p:cNvSpPr/>
            <p:nvPr/>
          </p:nvSpPr>
          <p:spPr>
            <a:xfrm>
              <a:off x="3033787" y="444888"/>
              <a:ext cx="640863" cy="1900292"/>
            </a:xfrm>
            <a:custGeom>
              <a:avLst/>
              <a:gdLst/>
              <a:ahLst/>
              <a:cxnLst/>
              <a:rect l="l" t="t" r="r" b="b"/>
              <a:pathLst>
                <a:path w="29891" h="88633" extrusionOk="0">
                  <a:moveTo>
                    <a:pt x="14962" y="0"/>
                  </a:moveTo>
                  <a:cubicBezTo>
                    <a:pt x="6704" y="0"/>
                    <a:pt x="1" y="6703"/>
                    <a:pt x="1" y="14961"/>
                  </a:cubicBezTo>
                  <a:lnTo>
                    <a:pt x="1" y="49384"/>
                  </a:lnTo>
                  <a:cubicBezTo>
                    <a:pt x="1" y="58807"/>
                    <a:pt x="1944" y="68134"/>
                    <a:pt x="5700" y="76812"/>
                  </a:cubicBezTo>
                  <a:cubicBezTo>
                    <a:pt x="11464" y="84260"/>
                    <a:pt x="20402" y="88632"/>
                    <a:pt x="29825" y="88632"/>
                  </a:cubicBezTo>
                  <a:lnTo>
                    <a:pt x="29890" y="88632"/>
                  </a:lnTo>
                  <a:lnTo>
                    <a:pt x="29890" y="20434"/>
                  </a:lnTo>
                  <a:lnTo>
                    <a:pt x="29890" y="14961"/>
                  </a:lnTo>
                  <a:cubicBezTo>
                    <a:pt x="29890" y="6703"/>
                    <a:pt x="23219" y="0"/>
                    <a:pt x="14962" y="0"/>
                  </a:cubicBezTo>
                  <a:close/>
                </a:path>
              </a:pathLst>
            </a:custGeom>
            <a:solidFill>
              <a:srgbClr val="287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30;p3">
              <a:extLst>
                <a:ext uri="{FF2B5EF4-FFF2-40B4-BE49-F238E27FC236}">
                  <a16:creationId xmlns:a16="http://schemas.microsoft.com/office/drawing/2014/main" id="{5027C0DB-C93B-5883-58F8-B7188DB7CFAF}"/>
                </a:ext>
              </a:extLst>
            </p:cNvPr>
            <p:cNvSpPr/>
            <p:nvPr/>
          </p:nvSpPr>
          <p:spPr>
            <a:xfrm>
              <a:off x="3155288" y="2091029"/>
              <a:ext cx="774156" cy="774156"/>
            </a:xfrm>
            <a:custGeom>
              <a:avLst/>
              <a:gdLst/>
              <a:ahLst/>
              <a:cxnLst/>
              <a:rect l="l" t="t" r="r" b="b"/>
              <a:pathLst>
                <a:path w="36108" h="36108" extrusionOk="0">
                  <a:moveTo>
                    <a:pt x="1" y="1"/>
                  </a:moveTo>
                  <a:lnTo>
                    <a:pt x="1" y="1"/>
                  </a:lnTo>
                  <a:cubicBezTo>
                    <a:pt x="7028" y="16160"/>
                    <a:pt x="19948" y="29081"/>
                    <a:pt x="36108" y="36108"/>
                  </a:cubicBezTo>
                  <a:cubicBezTo>
                    <a:pt x="28595" y="30311"/>
                    <a:pt x="24158" y="21341"/>
                    <a:pt x="24158" y="11853"/>
                  </a:cubicBezTo>
                  <a:cubicBezTo>
                    <a:pt x="14702" y="11853"/>
                    <a:pt x="5797" y="7481"/>
                    <a:pt x="1" y="1"/>
                  </a:cubicBez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31;p3">
              <a:extLst>
                <a:ext uri="{FF2B5EF4-FFF2-40B4-BE49-F238E27FC236}">
                  <a16:creationId xmlns:a16="http://schemas.microsoft.com/office/drawing/2014/main" id="{788498FF-0ACB-7A2D-087E-D96BCFCABE33}"/>
                </a:ext>
              </a:extLst>
            </p:cNvPr>
            <p:cNvSpPr/>
            <p:nvPr/>
          </p:nvSpPr>
          <p:spPr>
            <a:xfrm>
              <a:off x="4228660" y="2344450"/>
              <a:ext cx="641549" cy="641549"/>
            </a:xfrm>
            <a:custGeom>
              <a:avLst/>
              <a:gdLst/>
              <a:ahLst/>
              <a:cxnLst/>
              <a:rect l="l" t="t" r="r" b="b"/>
              <a:pathLst>
                <a:path w="29923" h="29923" extrusionOk="0">
                  <a:moveTo>
                    <a:pt x="17811" y="1"/>
                  </a:moveTo>
                  <a:lnTo>
                    <a:pt x="17779" y="33"/>
                  </a:lnTo>
                  <a:lnTo>
                    <a:pt x="33" y="33"/>
                  </a:lnTo>
                  <a:lnTo>
                    <a:pt x="33" y="17779"/>
                  </a:lnTo>
                  <a:lnTo>
                    <a:pt x="1" y="17811"/>
                  </a:lnTo>
                  <a:cubicBezTo>
                    <a:pt x="1" y="21471"/>
                    <a:pt x="292" y="25162"/>
                    <a:pt x="875" y="28789"/>
                  </a:cubicBezTo>
                  <a:cubicBezTo>
                    <a:pt x="5020" y="29534"/>
                    <a:pt x="9230" y="29923"/>
                    <a:pt x="13439" y="29923"/>
                  </a:cubicBezTo>
                  <a:lnTo>
                    <a:pt x="13439" y="29890"/>
                  </a:lnTo>
                  <a:lnTo>
                    <a:pt x="29890" y="29890"/>
                  </a:lnTo>
                  <a:lnTo>
                    <a:pt x="29890" y="13440"/>
                  </a:lnTo>
                  <a:lnTo>
                    <a:pt x="29922" y="13407"/>
                  </a:lnTo>
                  <a:cubicBezTo>
                    <a:pt x="29922" y="9230"/>
                    <a:pt x="29534" y="5020"/>
                    <a:pt x="28789" y="875"/>
                  </a:cubicBezTo>
                  <a:cubicBezTo>
                    <a:pt x="25162" y="292"/>
                    <a:pt x="21470" y="1"/>
                    <a:pt x="17811" y="1"/>
                  </a:cubicBezTo>
                  <a:close/>
                </a:path>
              </a:pathLst>
            </a:custGeom>
            <a:solidFill>
              <a:srgbClr val="2B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2;p3">
              <a:extLst>
                <a:ext uri="{FF2B5EF4-FFF2-40B4-BE49-F238E27FC236}">
                  <a16:creationId xmlns:a16="http://schemas.microsoft.com/office/drawing/2014/main" id="{3C2131C7-FA54-EC15-0D9C-F9C16160FE50}"/>
                </a:ext>
              </a:extLst>
            </p:cNvPr>
            <p:cNvSpPr/>
            <p:nvPr/>
          </p:nvSpPr>
          <p:spPr>
            <a:xfrm>
              <a:off x="4867400" y="3565715"/>
              <a:ext cx="1947502" cy="640842"/>
            </a:xfrm>
            <a:custGeom>
              <a:avLst/>
              <a:gdLst/>
              <a:ahLst/>
              <a:cxnLst/>
              <a:rect l="l" t="t" r="r" b="b"/>
              <a:pathLst>
                <a:path w="90835" h="29890" extrusionOk="0">
                  <a:moveTo>
                    <a:pt x="1" y="0"/>
                  </a:moveTo>
                  <a:lnTo>
                    <a:pt x="1" y="65"/>
                  </a:lnTo>
                  <a:cubicBezTo>
                    <a:pt x="1" y="9489"/>
                    <a:pt x="4373" y="18426"/>
                    <a:pt x="11853" y="24190"/>
                  </a:cubicBezTo>
                  <a:cubicBezTo>
                    <a:pt x="20499" y="27947"/>
                    <a:pt x="29825" y="29890"/>
                    <a:pt x="39281" y="29890"/>
                  </a:cubicBezTo>
                  <a:lnTo>
                    <a:pt x="75971" y="29890"/>
                  </a:lnTo>
                  <a:cubicBezTo>
                    <a:pt x="84196" y="29857"/>
                    <a:pt x="90835" y="23154"/>
                    <a:pt x="90835" y="14929"/>
                  </a:cubicBezTo>
                  <a:cubicBezTo>
                    <a:pt x="90835" y="6704"/>
                    <a:pt x="84196" y="33"/>
                    <a:pt x="75971" y="0"/>
                  </a:cubicBez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33;p3">
              <a:extLst>
                <a:ext uri="{FF2B5EF4-FFF2-40B4-BE49-F238E27FC236}">
                  <a16:creationId xmlns:a16="http://schemas.microsoft.com/office/drawing/2014/main" id="{101F7F32-1CEE-56CE-A00E-FAED9C89C317}"/>
                </a:ext>
              </a:extLst>
            </p:cNvPr>
            <p:cNvSpPr/>
            <p:nvPr/>
          </p:nvSpPr>
          <p:spPr>
            <a:xfrm>
              <a:off x="5449925" y="3565715"/>
              <a:ext cx="640842" cy="640842"/>
            </a:xfrm>
            <a:custGeom>
              <a:avLst/>
              <a:gdLst/>
              <a:ahLst/>
              <a:cxnLst/>
              <a:rect l="l" t="t" r="r" b="b"/>
              <a:pathLst>
                <a:path w="29890" h="29890" extrusionOk="0">
                  <a:moveTo>
                    <a:pt x="0" y="0"/>
                  </a:moveTo>
                  <a:lnTo>
                    <a:pt x="0" y="28756"/>
                  </a:lnTo>
                  <a:cubicBezTo>
                    <a:pt x="4080" y="29501"/>
                    <a:pt x="8258" y="29890"/>
                    <a:pt x="12403" y="29890"/>
                  </a:cubicBezTo>
                  <a:lnTo>
                    <a:pt x="29889" y="29890"/>
                  </a:lnTo>
                  <a:lnTo>
                    <a:pt x="29889" y="12435"/>
                  </a:lnTo>
                  <a:cubicBezTo>
                    <a:pt x="29889" y="8258"/>
                    <a:pt x="29501" y="4081"/>
                    <a:pt x="28756" y="0"/>
                  </a:cubicBezTo>
                  <a:close/>
                </a:path>
              </a:pathLst>
            </a:custGeom>
            <a:solidFill>
              <a:srgbClr val="CA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34;p3">
              <a:extLst>
                <a:ext uri="{FF2B5EF4-FFF2-40B4-BE49-F238E27FC236}">
                  <a16:creationId xmlns:a16="http://schemas.microsoft.com/office/drawing/2014/main" id="{5CB75CF1-6520-7BBF-2887-920713D00AD9}"/>
                </a:ext>
              </a:extLst>
            </p:cNvPr>
            <p:cNvSpPr/>
            <p:nvPr/>
          </p:nvSpPr>
          <p:spPr>
            <a:xfrm>
              <a:off x="4350160" y="3312981"/>
              <a:ext cx="773469" cy="774156"/>
            </a:xfrm>
            <a:custGeom>
              <a:avLst/>
              <a:gdLst/>
              <a:ahLst/>
              <a:cxnLst/>
              <a:rect l="l" t="t" r="r" b="b"/>
              <a:pathLst>
                <a:path w="36076" h="36108" extrusionOk="0">
                  <a:moveTo>
                    <a:pt x="1" y="1"/>
                  </a:moveTo>
                  <a:cubicBezTo>
                    <a:pt x="6995" y="16160"/>
                    <a:pt x="19916" y="29081"/>
                    <a:pt x="36075" y="36108"/>
                  </a:cubicBezTo>
                  <a:cubicBezTo>
                    <a:pt x="28595" y="30311"/>
                    <a:pt x="24223" y="21406"/>
                    <a:pt x="24223" y="11950"/>
                  </a:cubicBezTo>
                  <a:cubicBezTo>
                    <a:pt x="14735" y="11950"/>
                    <a:pt x="5765" y="7546"/>
                    <a:pt x="1" y="1"/>
                  </a:cubicBezTo>
                  <a:close/>
                </a:path>
              </a:pathLst>
            </a:custGeom>
            <a:solidFill>
              <a:srgbClr val="C62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35;p3">
              <a:extLst>
                <a:ext uri="{FF2B5EF4-FFF2-40B4-BE49-F238E27FC236}">
                  <a16:creationId xmlns:a16="http://schemas.microsoft.com/office/drawing/2014/main" id="{BAA39CE4-9151-70ED-CD7E-78A84F566818}"/>
                </a:ext>
              </a:extLst>
            </p:cNvPr>
            <p:cNvSpPr/>
            <p:nvPr/>
          </p:nvSpPr>
          <p:spPr>
            <a:xfrm>
              <a:off x="2329097" y="1149577"/>
              <a:ext cx="1900270" cy="640863"/>
            </a:xfrm>
            <a:custGeom>
              <a:avLst/>
              <a:gdLst/>
              <a:ahLst/>
              <a:cxnLst/>
              <a:rect l="l" t="t" r="r" b="b"/>
              <a:pathLst>
                <a:path w="88632" h="29891" extrusionOk="0">
                  <a:moveTo>
                    <a:pt x="14961" y="1"/>
                  </a:moveTo>
                  <a:cubicBezTo>
                    <a:pt x="6703" y="1"/>
                    <a:pt x="0" y="6704"/>
                    <a:pt x="0" y="14962"/>
                  </a:cubicBezTo>
                  <a:cubicBezTo>
                    <a:pt x="0" y="23219"/>
                    <a:pt x="6703" y="29890"/>
                    <a:pt x="14961" y="29890"/>
                  </a:cubicBezTo>
                  <a:lnTo>
                    <a:pt x="88632" y="29890"/>
                  </a:lnTo>
                  <a:lnTo>
                    <a:pt x="88632" y="29825"/>
                  </a:lnTo>
                  <a:cubicBezTo>
                    <a:pt x="88632" y="20402"/>
                    <a:pt x="84260" y="11464"/>
                    <a:pt x="76812" y="5700"/>
                  </a:cubicBezTo>
                  <a:cubicBezTo>
                    <a:pt x="68134" y="1944"/>
                    <a:pt x="58807" y="1"/>
                    <a:pt x="49384" y="1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36;p3">
              <a:extLst>
                <a:ext uri="{FF2B5EF4-FFF2-40B4-BE49-F238E27FC236}">
                  <a16:creationId xmlns:a16="http://schemas.microsoft.com/office/drawing/2014/main" id="{80851AE9-4660-9D8F-5610-292FF1836155}"/>
                </a:ext>
              </a:extLst>
            </p:cNvPr>
            <p:cNvSpPr/>
            <p:nvPr/>
          </p:nvSpPr>
          <p:spPr>
            <a:xfrm>
              <a:off x="3033787" y="1149577"/>
              <a:ext cx="640863" cy="640863"/>
            </a:xfrm>
            <a:custGeom>
              <a:avLst/>
              <a:gdLst/>
              <a:ahLst/>
              <a:cxnLst/>
              <a:rect l="l" t="t" r="r" b="b"/>
              <a:pathLst>
                <a:path w="29891" h="29891" extrusionOk="0">
                  <a:moveTo>
                    <a:pt x="1" y="1"/>
                  </a:moveTo>
                  <a:lnTo>
                    <a:pt x="1" y="16516"/>
                  </a:lnTo>
                  <a:cubicBezTo>
                    <a:pt x="1" y="21017"/>
                    <a:pt x="454" y="25486"/>
                    <a:pt x="1328" y="29890"/>
                  </a:cubicBezTo>
                  <a:lnTo>
                    <a:pt x="29890" y="29890"/>
                  </a:lnTo>
                  <a:lnTo>
                    <a:pt x="29890" y="16516"/>
                  </a:lnTo>
                  <a:lnTo>
                    <a:pt x="29890" y="1328"/>
                  </a:lnTo>
                  <a:cubicBezTo>
                    <a:pt x="25486" y="454"/>
                    <a:pt x="20985" y="1"/>
                    <a:pt x="16516" y="1"/>
                  </a:cubicBezTo>
                  <a:close/>
                </a:path>
              </a:pathLst>
            </a:custGeom>
            <a:solidFill>
              <a:srgbClr val="29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37;p3">
              <a:extLst>
                <a:ext uri="{FF2B5EF4-FFF2-40B4-BE49-F238E27FC236}">
                  <a16:creationId xmlns:a16="http://schemas.microsoft.com/office/drawing/2014/main" id="{AD0BAB97-9DCF-E6D5-F1F5-3456FEC75444}"/>
                </a:ext>
              </a:extLst>
            </p:cNvPr>
            <p:cNvSpPr/>
            <p:nvPr/>
          </p:nvSpPr>
          <p:spPr>
            <a:xfrm rot="10800000">
              <a:off x="3973663" y="1271079"/>
              <a:ext cx="774156" cy="774156"/>
            </a:xfrm>
            <a:custGeom>
              <a:avLst/>
              <a:gdLst/>
              <a:ahLst/>
              <a:cxnLst/>
              <a:rect l="l" t="t" r="r" b="b"/>
              <a:pathLst>
                <a:path w="36108" h="36108" extrusionOk="0">
                  <a:moveTo>
                    <a:pt x="1" y="1"/>
                  </a:moveTo>
                  <a:lnTo>
                    <a:pt x="1" y="1"/>
                  </a:lnTo>
                  <a:cubicBezTo>
                    <a:pt x="7028" y="16160"/>
                    <a:pt x="19948" y="29081"/>
                    <a:pt x="36108" y="36108"/>
                  </a:cubicBezTo>
                  <a:cubicBezTo>
                    <a:pt x="28595" y="30311"/>
                    <a:pt x="24158" y="21341"/>
                    <a:pt x="24158" y="11853"/>
                  </a:cubicBezTo>
                  <a:cubicBezTo>
                    <a:pt x="14702" y="11853"/>
                    <a:pt x="5797" y="7481"/>
                    <a:pt x="1" y="1"/>
                  </a:cubicBez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C800434A-46B0-E8B9-724C-53973A4D0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1640" y="436376"/>
            <a:ext cx="1594485" cy="934403"/>
          </a:xfrm>
        </p:spPr>
        <p:txBody>
          <a:bodyPr/>
          <a:lstStyle/>
          <a:p>
            <a:pPr>
              <a:tabLst>
                <a:tab pos="857250" algn="l"/>
              </a:tabLst>
            </a:pPr>
            <a:r>
              <a:rPr lang="tr-TR" altLang="tr-TR" b="1" dirty="0"/>
              <a:t>Hücre </a:t>
            </a:r>
            <a:endParaRPr lang="en-US" altLang="tr-TR" b="1" dirty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0BD29F6-BA0A-CEDC-A4A7-AE6B9F4925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1268" y="2068982"/>
            <a:ext cx="6269713" cy="1945958"/>
          </a:xfrm>
        </p:spPr>
        <p:txBody>
          <a:bodyPr/>
          <a:lstStyle/>
          <a:p>
            <a:pPr marL="152400" indent="0">
              <a:buNone/>
              <a:tabLst>
                <a:tab pos="565785" algn="l"/>
              </a:tabLst>
            </a:pPr>
            <a:r>
              <a:rPr lang="tr-TR" altLang="tr-TR" sz="2970" b="1" dirty="0" err="1">
                <a:solidFill>
                  <a:srgbClr val="FF0000"/>
                </a:solidFill>
              </a:rPr>
              <a:t>Prokaryotlar</a:t>
            </a:r>
            <a:r>
              <a:rPr lang="tr-TR" altLang="tr-TR" sz="2970" dirty="0"/>
              <a:t> </a:t>
            </a:r>
          </a:p>
        </p:txBody>
      </p:sp>
      <p:sp>
        <p:nvSpPr>
          <p:cNvPr id="17412" name="3 Aşağı Ok">
            <a:extLst>
              <a:ext uri="{FF2B5EF4-FFF2-40B4-BE49-F238E27FC236}">
                <a16:creationId xmlns:a16="http://schemas.microsoft.com/office/drawing/2014/main" id="{67378C89-519E-01AA-96F6-3207EB4CA1A1}"/>
              </a:ext>
            </a:extLst>
          </p:cNvPr>
          <p:cNvSpPr>
            <a:spLocks noChangeArrowheads="1"/>
          </p:cNvSpPr>
          <p:nvPr/>
        </p:nvSpPr>
        <p:spPr bwMode="auto">
          <a:xfrm rot="1917353">
            <a:off x="1845767" y="1202730"/>
            <a:ext cx="286107" cy="929044"/>
          </a:xfrm>
          <a:prstGeom prst="downArrow">
            <a:avLst>
              <a:gd name="adj1" fmla="val 50000"/>
              <a:gd name="adj2" fmla="val 4997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/>
            <a:endParaRPr lang="tr-TR" altLang="tr-TR" sz="2160"/>
          </a:p>
        </p:txBody>
      </p:sp>
      <p:sp>
        <p:nvSpPr>
          <p:cNvPr id="17413" name="4 Aşağı Ok">
            <a:extLst>
              <a:ext uri="{FF2B5EF4-FFF2-40B4-BE49-F238E27FC236}">
                <a16:creationId xmlns:a16="http://schemas.microsoft.com/office/drawing/2014/main" id="{C70727F2-035E-BD7E-8A57-4FB28842B4E1}"/>
              </a:ext>
            </a:extLst>
          </p:cNvPr>
          <p:cNvSpPr>
            <a:spLocks noChangeArrowheads="1"/>
          </p:cNvSpPr>
          <p:nvPr/>
        </p:nvSpPr>
        <p:spPr bwMode="auto">
          <a:xfrm rot="19725686">
            <a:off x="3059162" y="1201207"/>
            <a:ext cx="286107" cy="929045"/>
          </a:xfrm>
          <a:prstGeom prst="downArrow">
            <a:avLst>
              <a:gd name="adj1" fmla="val 50000"/>
              <a:gd name="adj2" fmla="val 4997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/>
            <a:endParaRPr lang="tr-TR" altLang="tr-TR" sz="216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9A8F1D-7C67-A615-9D63-46F600ACE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241" y="1400438"/>
            <a:ext cx="3032486" cy="1945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marL="102870">
              <a:spcAft>
                <a:spcPts val="1148"/>
              </a:spcAft>
              <a:buSzPct val="77000"/>
              <a:tabLst>
                <a:tab pos="565785" algn="l"/>
              </a:tabLst>
              <a:defRPr/>
            </a:pPr>
            <a:r>
              <a:rPr lang="tr-TR" sz="2970" b="1" dirty="0" err="1">
                <a:solidFill>
                  <a:srgbClr val="7030A0"/>
                </a:solidFill>
                <a:latin typeface="+mn-lt"/>
              </a:rPr>
              <a:t>Ökaryotlar</a:t>
            </a:r>
            <a:r>
              <a:rPr lang="tr-TR" sz="2970" dirty="0">
                <a:latin typeface="+mn-lt"/>
              </a:rPr>
              <a:t> </a:t>
            </a:r>
          </a:p>
        </p:txBody>
      </p:sp>
      <p:sp>
        <p:nvSpPr>
          <p:cNvPr id="17415" name="6 Dikdörtgen">
            <a:extLst>
              <a:ext uri="{FF2B5EF4-FFF2-40B4-BE49-F238E27FC236}">
                <a16:creationId xmlns:a16="http://schemas.microsoft.com/office/drawing/2014/main" id="{DC6469B6-7EC7-0CE6-02FC-3AF23AA55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" y="3109091"/>
            <a:ext cx="648081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/>
            <a:r>
              <a:rPr lang="tr-TR" altLang="tr-TR" sz="2160" dirty="0">
                <a:latin typeface="+mj-lt"/>
              </a:rPr>
              <a:t>Hücreler yaşayan organizmaların yapısal ve fonksiyonel en küçük birimidir ve gelişmişlik düzeyine göre ikiye ayrılır: </a:t>
            </a:r>
          </a:p>
        </p:txBody>
      </p:sp>
      <p:pic>
        <p:nvPicPr>
          <p:cNvPr id="17416" name="Picture 9" descr="http://bioweb.uwlax.edu/bio203/s2009/esse_jaso/pics/Phylogenetic%20tree.png">
            <a:extLst>
              <a:ext uri="{FF2B5EF4-FFF2-40B4-BE49-F238E27FC236}">
                <a16:creationId xmlns:a16="http://schemas.microsoft.com/office/drawing/2014/main" id="{6FB2C626-268C-FCBB-2824-AF634C980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38" y="210370"/>
            <a:ext cx="2801064" cy="189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nature.com/scitable/nated/content/44517/Kavanoff_Ecoli-chromosome_THUMB_0.jpg">
            <a:extLst>
              <a:ext uri="{FF2B5EF4-FFF2-40B4-BE49-F238E27FC236}">
                <a16:creationId xmlns:a16="http://schemas.microsoft.com/office/drawing/2014/main" id="{E5FEBB08-7B59-1FFA-A09A-116FD0086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68" y="1942763"/>
            <a:ext cx="1800225" cy="260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5 Dikdörtgen">
            <a:extLst>
              <a:ext uri="{FF2B5EF4-FFF2-40B4-BE49-F238E27FC236}">
                <a16:creationId xmlns:a16="http://schemas.microsoft.com/office/drawing/2014/main" id="{EC1A5DA8-12B1-1E07-75C8-1C1585DE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7" y="720090"/>
            <a:ext cx="7655859" cy="263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5334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>
              <a:lnSpc>
                <a:spcPct val="150000"/>
              </a:lnSpc>
              <a:spcAft>
                <a:spcPts val="1148"/>
              </a:spcAft>
              <a:buSzPct val="77000"/>
              <a:buBlip>
                <a:blip r:embed="rId3"/>
              </a:buBlip>
            </a:pP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Prokaryotlarda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DNA’nın (</a:t>
            </a: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nükleoid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 orta kısmı büyük bir oranda işgal etmesi nedeniyle </a:t>
            </a:r>
            <a:r>
              <a:rPr lang="tr-TR" altLang="tr-TR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kendi üzerine katlanmış şekildedir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altLang="tr-T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1148"/>
              </a:spcAft>
              <a:buSzPct val="77000"/>
              <a:buBlip>
                <a:blip r:embed="rId3"/>
              </a:buBlip>
            </a:pP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1148"/>
              </a:spcAft>
              <a:buSzPct val="77000"/>
              <a:buBlip>
                <a:blip r:embed="rId3"/>
              </a:buBlip>
            </a:pP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Buna DNA </a:t>
            </a: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supercoiled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yapı adı verilir </a:t>
            </a:r>
          </a:p>
          <a:p>
            <a:pPr>
              <a:lnSpc>
                <a:spcPct val="80000"/>
              </a:lnSpc>
              <a:spcAft>
                <a:spcPts val="1148"/>
              </a:spcAft>
              <a:buSzPct val="77000"/>
            </a:pP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(DNA </a:t>
            </a: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süpersarımı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" name="Picture 2" descr="http://t0.gstatic.com/images?q=tbn:ANd9GcRT8P3gfEdzLrZVVfUqaFh28UCUARNOAqhCTcyEeL0zeOdd86Nb">
            <a:extLst>
              <a:ext uri="{FF2B5EF4-FFF2-40B4-BE49-F238E27FC236}">
                <a16:creationId xmlns:a16="http://schemas.microsoft.com/office/drawing/2014/main" id="{E94F87B0-98E6-CC92-4F7D-D051042AF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40" y="2868755"/>
            <a:ext cx="1543050" cy="20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Başlık">
            <a:extLst>
              <a:ext uri="{FF2B5EF4-FFF2-40B4-BE49-F238E27FC236}">
                <a16:creationId xmlns:a16="http://schemas.microsoft.com/office/drawing/2014/main" id="{24F978D3-2DBF-5FDF-6463-651F44C1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4" name="Simulated Supercoiling in Prokaryotic DNA - YouTube.wmv">
            <a:hlinkClick r:id="" action="ppaction://media"/>
            <a:extLst>
              <a:ext uri="{FF2B5EF4-FFF2-40B4-BE49-F238E27FC236}">
                <a16:creationId xmlns:a16="http://schemas.microsoft.com/office/drawing/2014/main" id="{112A6891-B45B-8A98-2971-4247C16E779E}"/>
              </a:ext>
            </a:extLst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4855" y="869576"/>
            <a:ext cx="4953830" cy="3811009"/>
          </a:xfrm>
        </p:spPr>
      </p:pic>
      <p:pic>
        <p:nvPicPr>
          <p:cNvPr id="56324" name="Picture 4" descr="C:\Users\exper\AppData\Local\Microsoft\Windows\Temporary Internet Files\Content.IE5\MYUK1DVX\MC900028893[1].wmf">
            <a:extLst>
              <a:ext uri="{FF2B5EF4-FFF2-40B4-BE49-F238E27FC236}">
                <a16:creationId xmlns:a16="http://schemas.microsoft.com/office/drawing/2014/main" id="{68480980-FC40-6A3D-B86F-E8677C15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35" y="2057400"/>
            <a:ext cx="1159431" cy="109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>
            <a:extLst>
              <a:ext uri="{FF2B5EF4-FFF2-40B4-BE49-F238E27FC236}">
                <a16:creationId xmlns:a16="http://schemas.microsoft.com/office/drawing/2014/main" id="{94477F03-BD7A-E816-BBC1-7DCEBB3241F2}"/>
              </a:ext>
            </a:extLst>
          </p:cNvPr>
          <p:cNvSpPr/>
          <p:nvPr/>
        </p:nvSpPr>
        <p:spPr>
          <a:xfrm>
            <a:off x="313766" y="720090"/>
            <a:ext cx="8319246" cy="177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2915" indent="-360045">
              <a:lnSpc>
                <a:spcPct val="80000"/>
              </a:lnSpc>
              <a:spcAft>
                <a:spcPts val="1148"/>
              </a:spcAft>
              <a:buSzPct val="77000"/>
              <a:buBlip>
                <a:blip r:embed="rId2"/>
              </a:buBlip>
              <a:defRPr/>
            </a:pPr>
            <a:r>
              <a:rPr lang="tr-TR" sz="1890" dirty="0">
                <a:latin typeface="Arial" pitchFamily="34" charset="0"/>
                <a:cs typeface="Arial" pitchFamily="34" charset="0"/>
              </a:rPr>
              <a:t>Bir E. </a:t>
            </a:r>
            <a:r>
              <a:rPr lang="tr-TR" sz="1890" dirty="0" err="1">
                <a:latin typeface="Arial" pitchFamily="34" charset="0"/>
                <a:cs typeface="Arial" pitchFamily="34" charset="0"/>
              </a:rPr>
              <a:t>coli</a:t>
            </a:r>
            <a:r>
              <a:rPr lang="tr-TR" sz="189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90" dirty="0" err="1">
                <a:latin typeface="Arial" pitchFamily="34" charset="0"/>
                <a:cs typeface="Arial" pitchFamily="34" charset="0"/>
              </a:rPr>
              <a:t>kromozomal</a:t>
            </a:r>
            <a:r>
              <a:rPr lang="tr-TR" sz="1890" dirty="0">
                <a:latin typeface="Arial" pitchFamily="34" charset="0"/>
                <a:cs typeface="Arial" pitchFamily="34" charset="0"/>
              </a:rPr>
              <a:t> DNA molekülü tam olarak </a:t>
            </a:r>
            <a:r>
              <a:rPr lang="tr-TR" sz="1890" b="1" dirty="0">
                <a:latin typeface="Arial" pitchFamily="34" charset="0"/>
                <a:cs typeface="Arial" pitchFamily="34" charset="0"/>
              </a:rPr>
              <a:t>uzatılırsa 1 mm den daha fazla</a:t>
            </a:r>
            <a:r>
              <a:rPr lang="tr-TR" sz="1890" dirty="0">
                <a:latin typeface="Arial" pitchFamily="34" charset="0"/>
                <a:cs typeface="Arial" pitchFamily="34" charset="0"/>
              </a:rPr>
              <a:t>  yani </a:t>
            </a:r>
            <a:r>
              <a:rPr lang="tr-TR" sz="1890" b="1" dirty="0">
                <a:latin typeface="Arial" pitchFamily="34" charset="0"/>
                <a:cs typeface="Arial" pitchFamily="34" charset="0"/>
              </a:rPr>
              <a:t>kendi hücresinden 1000 defa daha fazla uzun…</a:t>
            </a:r>
            <a:endParaRPr lang="tr-TR" sz="1890" dirty="0">
              <a:latin typeface="Arial" pitchFamily="34" charset="0"/>
              <a:cs typeface="Arial" pitchFamily="34" charset="0"/>
            </a:endParaRPr>
          </a:p>
          <a:p>
            <a:pPr marL="462915" indent="-360045">
              <a:lnSpc>
                <a:spcPct val="80000"/>
              </a:lnSpc>
              <a:spcAft>
                <a:spcPts val="1148"/>
              </a:spcAft>
              <a:buSzPct val="77000"/>
              <a:buBlip>
                <a:blip r:embed="rId2"/>
              </a:buBlip>
              <a:defRPr/>
            </a:pPr>
            <a:r>
              <a:rPr lang="tr-TR" sz="1890" dirty="0">
                <a:latin typeface="Arial" pitchFamily="34" charset="0"/>
                <a:cs typeface="Arial" pitchFamily="34" charset="0"/>
              </a:rPr>
              <a:t>İnsan DNA’ları boylu boyunca uzatılırsa </a:t>
            </a:r>
            <a:r>
              <a:rPr lang="tr-TR" sz="1890" b="1" dirty="0">
                <a:latin typeface="Arial" pitchFamily="34" charset="0"/>
                <a:cs typeface="Arial" pitchFamily="34" charset="0"/>
              </a:rPr>
              <a:t>dünyadan aya kadar tam 6.000 defa</a:t>
            </a:r>
            <a:r>
              <a:rPr lang="tr-TR" sz="1890" dirty="0">
                <a:latin typeface="Arial" pitchFamily="34" charset="0"/>
                <a:cs typeface="Arial" pitchFamily="34" charset="0"/>
              </a:rPr>
              <a:t> gidip gelebilecek kadar uzundur</a:t>
            </a:r>
          </a:p>
          <a:p>
            <a:pPr marL="462915" indent="-360045">
              <a:lnSpc>
                <a:spcPct val="80000"/>
              </a:lnSpc>
              <a:spcAft>
                <a:spcPts val="1148"/>
              </a:spcAft>
              <a:buSzPct val="77000"/>
              <a:buBlip>
                <a:blip r:embed="rId2"/>
              </a:buBlip>
              <a:defRPr/>
            </a:pPr>
            <a:r>
              <a:rPr lang="tr-TR" sz="1890" dirty="0" err="1">
                <a:latin typeface="Arial" pitchFamily="34" charset="0"/>
                <a:cs typeface="Arial" pitchFamily="34" charset="0"/>
              </a:rPr>
              <a:t>Prokaryotların</a:t>
            </a:r>
            <a:r>
              <a:rPr lang="tr-TR" sz="1890" dirty="0">
                <a:latin typeface="Arial" pitchFamily="34" charset="0"/>
                <a:cs typeface="Arial" pitchFamily="34" charset="0"/>
              </a:rPr>
              <a:t> çoğunda </a:t>
            </a:r>
            <a:r>
              <a:rPr lang="tr-TR" sz="189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PLAZMİD</a:t>
            </a:r>
            <a:r>
              <a:rPr lang="tr-TR" sz="1890" dirty="0">
                <a:latin typeface="Arial" pitchFamily="34" charset="0"/>
                <a:cs typeface="Arial" pitchFamily="34" charset="0"/>
              </a:rPr>
              <a:t> adı verilen ve çeşitli özellikler kazandıran küçük dairesel DNA molekülleri bulunur. </a:t>
            </a:r>
          </a:p>
        </p:txBody>
      </p:sp>
      <p:pic>
        <p:nvPicPr>
          <p:cNvPr id="57347" name="Picture 2" descr="http://t1.gstatic.com/images?q=tbn:ANd9GcRZ0uq-AokXKHJtGfQXXeMb667xJepTvbfG-KZULopXefKfS130Tg">
            <a:extLst>
              <a:ext uri="{FF2B5EF4-FFF2-40B4-BE49-F238E27FC236}">
                <a16:creationId xmlns:a16="http://schemas.microsoft.com/office/drawing/2014/main" id="{CA8E9AEE-C2A9-B5F4-3528-6773C727E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70" y="3146613"/>
            <a:ext cx="2341342" cy="109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Dikdörtgen">
            <a:extLst>
              <a:ext uri="{FF2B5EF4-FFF2-40B4-BE49-F238E27FC236}">
                <a16:creationId xmlns:a16="http://schemas.microsoft.com/office/drawing/2014/main" id="{870F47ED-0C25-1733-F5FC-C7257A3FA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120" y="3034665"/>
            <a:ext cx="5709285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eaLnBrk="1" hangingPunct="1">
              <a:buClr>
                <a:srgbClr val="C00000"/>
              </a:buClr>
              <a:buSzPct val="121000"/>
              <a:buFont typeface="Wingdings" pitchFamily="2" charset="2"/>
              <a:buChar char="ü"/>
            </a:pPr>
            <a:r>
              <a:rPr lang="tr-TR" altLang="tr-TR" sz="1620" dirty="0"/>
              <a:t> Antibiyotiklere direnç</a:t>
            </a:r>
          </a:p>
          <a:p>
            <a:pPr eaLnBrk="1" hangingPunct="1">
              <a:buClr>
                <a:srgbClr val="C00000"/>
              </a:buClr>
              <a:buSzPct val="121000"/>
              <a:buFont typeface="Wingdings" pitchFamily="2" charset="2"/>
              <a:buChar char="ü"/>
            </a:pPr>
            <a:r>
              <a:rPr lang="tr-TR" altLang="tr-TR" sz="1620" dirty="0"/>
              <a:t>Ağır metal iyonlarına direnç</a:t>
            </a:r>
          </a:p>
          <a:p>
            <a:pPr eaLnBrk="1" hangingPunct="1">
              <a:buClr>
                <a:srgbClr val="C00000"/>
              </a:buClr>
              <a:buSzPct val="121000"/>
              <a:buFont typeface="Wingdings" pitchFamily="2" charset="2"/>
              <a:buChar char="ü"/>
            </a:pPr>
            <a:r>
              <a:rPr lang="tr-TR" altLang="tr-TR" sz="1620" dirty="0"/>
              <a:t> UV ışınlarına direnç</a:t>
            </a:r>
          </a:p>
          <a:p>
            <a:pPr eaLnBrk="1" hangingPunct="1">
              <a:buClr>
                <a:srgbClr val="C00000"/>
              </a:buClr>
              <a:buSzPct val="121000"/>
              <a:buFont typeface="Wingdings" pitchFamily="2" charset="2"/>
              <a:buChar char="ü"/>
            </a:pPr>
            <a:r>
              <a:rPr lang="tr-TR" altLang="tr-TR" sz="1620" dirty="0"/>
              <a:t>Çeşitli enzim ve toksinler oluşturma</a:t>
            </a:r>
          </a:p>
          <a:p>
            <a:pPr eaLnBrk="1" hangingPunct="1">
              <a:buClr>
                <a:srgbClr val="C00000"/>
              </a:buClr>
              <a:buSzPct val="121000"/>
              <a:buFont typeface="Wingdings" pitchFamily="2" charset="2"/>
              <a:buChar char="ü"/>
            </a:pPr>
            <a:r>
              <a:rPr lang="tr-TR" altLang="tr-TR" sz="1620" dirty="0"/>
              <a:t>Kolinize olma</a:t>
            </a:r>
          </a:p>
          <a:p>
            <a:pPr eaLnBrk="1" hangingPunct="1">
              <a:buClr>
                <a:srgbClr val="C00000"/>
              </a:buClr>
              <a:buSzPct val="121000"/>
              <a:buFont typeface="Wingdings" pitchFamily="2" charset="2"/>
              <a:buChar char="ü"/>
            </a:pPr>
            <a:r>
              <a:rPr lang="tr-TR" altLang="tr-TR" sz="1620" dirty="0"/>
              <a:t>Çeşitli karbonhidratların fermantasyonu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>
            <a:extLst>
              <a:ext uri="{FF2B5EF4-FFF2-40B4-BE49-F238E27FC236}">
                <a16:creationId xmlns:a16="http://schemas.microsoft.com/office/drawing/2014/main" id="{A97470A4-9CD6-58F8-0605-E3834A25374E}"/>
              </a:ext>
            </a:extLst>
          </p:cNvPr>
          <p:cNvSpPr/>
          <p:nvPr/>
        </p:nvSpPr>
        <p:spPr>
          <a:xfrm>
            <a:off x="268942" y="695101"/>
            <a:ext cx="8310282" cy="209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2915" indent="-360045">
              <a:lnSpc>
                <a:spcPct val="80000"/>
              </a:lnSpc>
              <a:spcAft>
                <a:spcPts val="1148"/>
              </a:spcAft>
              <a:buSzPct val="77000"/>
              <a:buBlip>
                <a:blip r:embed="rId2"/>
              </a:buBlip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Tüm </a:t>
            </a:r>
            <a:r>
              <a:rPr lang="tr-TR" sz="2000" b="1" dirty="0" err="1">
                <a:latin typeface="Arial" pitchFamily="34" charset="0"/>
                <a:cs typeface="Arial" pitchFamily="34" charset="0"/>
              </a:rPr>
              <a:t>ökaryötik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DNA hücrelerin çekirdek DNA’sı bir </a:t>
            </a:r>
            <a:r>
              <a:rPr lang="tr-TR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membranla</a:t>
            </a:r>
            <a:r>
              <a:rPr lang="tr-T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sarılı çekirdeğin içinde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, iki yada daha fazla kromozoma yayılmış olarak bulunur.</a:t>
            </a:r>
          </a:p>
          <a:p>
            <a:pPr marL="462915" indent="-360045">
              <a:lnSpc>
                <a:spcPct val="80000"/>
              </a:lnSpc>
              <a:spcAft>
                <a:spcPts val="1148"/>
              </a:spcAft>
              <a:buSzPct val="77000"/>
              <a:buBlip>
                <a:blip r:embed="rId2"/>
              </a:buBlip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Her bir </a:t>
            </a:r>
            <a:r>
              <a:rPr lang="tr-T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kromozomun tek, doğrusal ikili sarmallı DNA 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molekülü içerdiği bilinmektedir.</a:t>
            </a:r>
          </a:p>
          <a:p>
            <a:pPr marL="462915" indent="-360045">
              <a:lnSpc>
                <a:spcPct val="80000"/>
              </a:lnSpc>
              <a:spcAft>
                <a:spcPts val="1148"/>
              </a:spcAft>
              <a:buSzPct val="77000"/>
              <a:buBlip>
                <a:blip r:embed="rId2"/>
              </a:buBlip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Bazı </a:t>
            </a:r>
            <a:r>
              <a:rPr lang="tr-TR" sz="2000" b="1" dirty="0" err="1">
                <a:latin typeface="Arial" pitchFamily="34" charset="0"/>
                <a:cs typeface="Arial" pitchFamily="34" charset="0"/>
              </a:rPr>
              <a:t>ökaryot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 hücreler (maya ve bazı bitkiler) </a:t>
            </a:r>
            <a:r>
              <a:rPr lang="tr-T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aynı zamanda </a:t>
            </a:r>
            <a:r>
              <a:rPr lang="tr-TR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plazmid</a:t>
            </a:r>
            <a:r>
              <a:rPr lang="tr-T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DNA’lara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 da sahiptir. </a:t>
            </a:r>
          </a:p>
        </p:txBody>
      </p:sp>
      <p:pic>
        <p:nvPicPr>
          <p:cNvPr id="58371" name="Picture 2" descr="http://www2.le.ac.uk/departments/genetics/vgec/diagrams/28%20Chromosome.gif">
            <a:extLst>
              <a:ext uri="{FF2B5EF4-FFF2-40B4-BE49-F238E27FC236}">
                <a16:creationId xmlns:a16="http://schemas.microsoft.com/office/drawing/2014/main" id="{C71A56A4-73AF-1C5C-9216-87E71A56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983230"/>
            <a:ext cx="2574965" cy="163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Unvan 1">
            <a:extLst>
              <a:ext uri="{FF2B5EF4-FFF2-40B4-BE49-F238E27FC236}">
                <a16:creationId xmlns:a16="http://schemas.microsoft.com/office/drawing/2014/main" id="{6D882354-5E0C-5B2F-9622-21D2E164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B3DF474E-14C5-153C-264B-2E408A87CB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60295" y="360045"/>
          <a:ext cx="5485328" cy="467308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20978">
                  <a:extLst>
                    <a:ext uri="{9D8B030D-6E8A-4147-A177-3AD203B41FA5}">
                      <a16:colId xmlns:a16="http://schemas.microsoft.com/office/drawing/2014/main" val="643357549"/>
                    </a:ext>
                  </a:extLst>
                </a:gridCol>
                <a:gridCol w="1832175">
                  <a:extLst>
                    <a:ext uri="{9D8B030D-6E8A-4147-A177-3AD203B41FA5}">
                      <a16:colId xmlns:a16="http://schemas.microsoft.com/office/drawing/2014/main" val="546577441"/>
                    </a:ext>
                  </a:extLst>
                </a:gridCol>
                <a:gridCol w="1832175">
                  <a:extLst>
                    <a:ext uri="{9D8B030D-6E8A-4147-A177-3AD203B41FA5}">
                      <a16:colId xmlns:a16="http://schemas.microsoft.com/office/drawing/2014/main" val="3561843920"/>
                    </a:ext>
                  </a:extLst>
                </a:gridCol>
              </a:tblGrid>
              <a:tr h="2127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tr-TR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Ökaryot Hücre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Prokaryot Hücre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extLst>
                  <a:ext uri="{0D108BD9-81ED-4DB2-BD59-A6C34878D82A}">
                    <a16:rowId xmlns:a16="http://schemas.microsoft.com/office/drawing/2014/main" val="1289139643"/>
                  </a:ext>
                </a:extLst>
              </a:tr>
              <a:tr h="2127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Hücre çekirdeği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Var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Yok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extLst>
                  <a:ext uri="{0D108BD9-81ED-4DB2-BD59-A6C34878D82A}">
                    <a16:rowId xmlns:a16="http://schemas.microsoft.com/office/drawing/2014/main" val="422665834"/>
                  </a:ext>
                </a:extLst>
              </a:tr>
              <a:tr h="2127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Hücre duvarı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Yok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Çoğunda var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extLst>
                  <a:ext uri="{0D108BD9-81ED-4DB2-BD59-A6C34878D82A}">
                    <a16:rowId xmlns:a16="http://schemas.microsoft.com/office/drawing/2014/main" val="2599438335"/>
                  </a:ext>
                </a:extLst>
              </a:tr>
              <a:tr h="4511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Bulunduğu organizma tipi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Genellikle çok hücreli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Tek hücreli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extLst>
                  <a:ext uri="{0D108BD9-81ED-4DB2-BD59-A6C34878D82A}">
                    <a16:rowId xmlns:a16="http://schemas.microsoft.com/office/drawing/2014/main" val="1962585998"/>
                  </a:ext>
                </a:extLst>
              </a:tr>
              <a:tr h="2127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Hücre organelleri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Var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Yok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extLst>
                  <a:ext uri="{0D108BD9-81ED-4DB2-BD59-A6C34878D82A}">
                    <a16:rowId xmlns:a16="http://schemas.microsoft.com/office/drawing/2014/main" val="2527817263"/>
                  </a:ext>
                </a:extLst>
              </a:tr>
              <a:tr h="4511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solidFill>
                            <a:schemeClr val="bg2"/>
                          </a:solidFill>
                          <a:effectLst/>
                        </a:rPr>
                        <a:t>Ribozom</a:t>
                      </a:r>
                      <a:endParaRPr lang="tr-TR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Var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Var (ökaryotik hücrelere göre küçük)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extLst>
                  <a:ext uri="{0D108BD9-81ED-4DB2-BD59-A6C34878D82A}">
                    <a16:rowId xmlns:a16="http://schemas.microsoft.com/office/drawing/2014/main" val="3147092685"/>
                  </a:ext>
                </a:extLst>
              </a:tr>
              <a:tr h="2127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Hücre boyutu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10-100 μm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1-10 μm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extLst>
                  <a:ext uri="{0D108BD9-81ED-4DB2-BD59-A6C34878D82A}">
                    <a16:rowId xmlns:a16="http://schemas.microsoft.com/office/drawing/2014/main" val="1375385184"/>
                  </a:ext>
                </a:extLst>
              </a:tr>
              <a:tr h="2127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DNA’nın bulunduğu yer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Hücre çekirdeği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Sitoplazma “nükleoit”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extLst>
                  <a:ext uri="{0D108BD9-81ED-4DB2-BD59-A6C34878D82A}">
                    <a16:rowId xmlns:a16="http://schemas.microsoft.com/office/drawing/2014/main" val="109771257"/>
                  </a:ext>
                </a:extLst>
              </a:tr>
              <a:tr h="451172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Genom özellikleri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Birden fazla Doğrusal (linear)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Bir tane dairesel (</a:t>
                      </a:r>
                      <a:r>
                        <a:rPr lang="en-US" sz="900">
                          <a:solidFill>
                            <a:schemeClr val="bg2"/>
                          </a:solidFill>
                          <a:effectLst/>
                        </a:rPr>
                        <a:t>circular</a:t>
                      </a: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)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extLst>
                  <a:ext uri="{0D108BD9-81ED-4DB2-BD59-A6C34878D82A}">
                    <a16:rowId xmlns:a16="http://schemas.microsoft.com/office/drawing/2014/main" val="374441566"/>
                  </a:ext>
                </a:extLst>
              </a:tr>
              <a:tr h="45117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Her bir genin iki kopyası (diploid)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Her bir genin bir kopyası (haploid)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extLst>
                  <a:ext uri="{0D108BD9-81ED-4DB2-BD59-A6C34878D82A}">
                    <a16:rowId xmlns:a16="http://schemas.microsoft.com/office/drawing/2014/main" val="203217637"/>
                  </a:ext>
                </a:extLst>
              </a:tr>
              <a:tr h="45117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Ekzon* ve İntron** var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Sadece ekzon var, intron Yok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extLst>
                  <a:ext uri="{0D108BD9-81ED-4DB2-BD59-A6C34878D82A}">
                    <a16:rowId xmlns:a16="http://schemas.microsoft.com/office/drawing/2014/main" val="1893673909"/>
                  </a:ext>
                </a:extLst>
              </a:tr>
              <a:tr h="6896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Büyük miktarda tekrarlayan DNA bölgeleri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Küçük miktarda tekrarlayan DNA bölgeleri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extLst>
                  <a:ext uri="{0D108BD9-81ED-4DB2-BD59-A6C34878D82A}">
                    <a16:rowId xmlns:a16="http://schemas.microsoft.com/office/drawing/2014/main" val="357154633"/>
                  </a:ext>
                </a:extLst>
              </a:tr>
              <a:tr h="45117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solidFill>
                            <a:schemeClr val="bg2"/>
                          </a:solidFill>
                          <a:effectLst/>
                        </a:rPr>
                        <a:t>DNA histon proteinlerine sarılı</a:t>
                      </a:r>
                      <a:endParaRPr lang="tr-TR" sz="9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solidFill>
                            <a:schemeClr val="bg2"/>
                          </a:solidFill>
                          <a:effectLst/>
                        </a:rPr>
                        <a:t>Histon proteinleri yok</a:t>
                      </a:r>
                      <a:endParaRPr lang="tr-TR" sz="9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7" marR="46287" marT="0" marB="0" anchor="ctr"/>
                </a:tc>
                <a:extLst>
                  <a:ext uri="{0D108BD9-81ED-4DB2-BD59-A6C34878D82A}">
                    <a16:rowId xmlns:a16="http://schemas.microsoft.com/office/drawing/2014/main" val="2477718418"/>
                  </a:ext>
                </a:extLst>
              </a:tr>
            </a:tbl>
          </a:graphicData>
        </a:graphic>
      </p:graphicFrame>
      <p:sp>
        <p:nvSpPr>
          <p:cNvPr id="59449" name="Dikdörtgen 5">
            <a:extLst>
              <a:ext uri="{FF2B5EF4-FFF2-40B4-BE49-F238E27FC236}">
                <a16:creationId xmlns:a16="http://schemas.microsoft.com/office/drawing/2014/main" id="{58C7AABD-1FC5-CF58-3CED-D4E14288B93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79" y="2151286"/>
            <a:ext cx="34290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tr-TR" altLang="tr-TR" sz="2160" b="1" dirty="0">
                <a:solidFill>
                  <a:srgbClr val="7030A0"/>
                </a:solidFill>
              </a:rPr>
              <a:t>PROKARYOT VE ÖKARYOT FARKLILIKLARI</a:t>
            </a:r>
            <a:endParaRPr lang="tr-TR" altLang="tr-TR" sz="216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FC4092-D6CE-F71F-99A3-AA6D916D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Prokaryot</a:t>
            </a:r>
            <a:r>
              <a:rPr lang="tr-TR" dirty="0"/>
              <a:t> Hücreler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78EEA0A8-8B97-5DE4-C35B-F303C65A2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201" y="1294473"/>
            <a:ext cx="7661200" cy="308274"/>
          </a:xfr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D40E13E-3577-57C2-C2B7-36377EE3C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78" y="1688056"/>
            <a:ext cx="6212928" cy="308275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EB5B4D56-ED6D-F01A-1E84-1EF6DD661628}"/>
              </a:ext>
            </a:extLst>
          </p:cNvPr>
          <p:cNvSpPr txBox="1"/>
          <p:nvPr/>
        </p:nvSpPr>
        <p:spPr>
          <a:xfrm>
            <a:off x="908678" y="1996331"/>
            <a:ext cx="75287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dirty="0"/>
              <a:t>Zar ile çevrilmiş </a:t>
            </a:r>
            <a:r>
              <a:rPr lang="tr-TR" sz="1600" dirty="0" err="1"/>
              <a:t>organelleri</a:t>
            </a:r>
            <a:r>
              <a:rPr lang="tr-TR" sz="1600" dirty="0"/>
              <a:t> yoktur.</a:t>
            </a:r>
          </a:p>
          <a:p>
            <a:pPr>
              <a:lnSpc>
                <a:spcPct val="150000"/>
              </a:lnSpc>
            </a:pPr>
            <a:r>
              <a:rPr lang="tr-TR" sz="1600" dirty="0"/>
              <a:t>DNA’ları dairesel yapıda, sitoplazma </a:t>
            </a:r>
            <a:r>
              <a:rPr lang="tr-TR" sz="1600" dirty="0" err="1"/>
              <a:t>içinde</a:t>
            </a:r>
            <a:r>
              <a:rPr lang="tr-TR" sz="1600" dirty="0"/>
              <a:t> </a:t>
            </a:r>
            <a:r>
              <a:rPr lang="tr-TR" sz="1600" dirty="0" err="1"/>
              <a:t>dağınık</a:t>
            </a:r>
            <a:r>
              <a:rPr lang="tr-TR" sz="1600" dirty="0"/>
              <a:t> halde ve </a:t>
            </a:r>
            <a:r>
              <a:rPr lang="tr-TR" sz="1600" dirty="0" err="1"/>
              <a:t>nükleoit</a:t>
            </a:r>
            <a:r>
              <a:rPr lang="tr-TR" sz="1600" dirty="0"/>
              <a:t> diye adlandırılan bir </a:t>
            </a:r>
            <a:r>
              <a:rPr lang="tr-TR" sz="1600" dirty="0" err="1"/>
              <a:t>bölgede</a:t>
            </a:r>
            <a:r>
              <a:rPr lang="tr-TR" sz="1600" dirty="0"/>
              <a:t> </a:t>
            </a:r>
            <a:r>
              <a:rPr lang="tr-TR" sz="1600" dirty="0" err="1"/>
              <a:t>yoğunlaşmıştır</a:t>
            </a:r>
            <a:r>
              <a:rPr lang="tr-TR" sz="1600" dirty="0"/>
              <a:t> </a:t>
            </a:r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00460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F849E7-F6F5-9289-20C4-76A600DA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96" y="432223"/>
            <a:ext cx="6589199" cy="960668"/>
          </a:xfrm>
        </p:spPr>
        <p:txBody>
          <a:bodyPr/>
          <a:lstStyle/>
          <a:p>
            <a:r>
              <a:rPr lang="tr-TR" altLang="tr-TR" dirty="0" err="1">
                <a:solidFill>
                  <a:srgbClr val="C00000"/>
                </a:solidFill>
              </a:rPr>
              <a:t>Prokaryotlarda</a:t>
            </a:r>
            <a:r>
              <a:rPr lang="tr-TR" altLang="tr-TR" dirty="0">
                <a:solidFill>
                  <a:srgbClr val="C00000"/>
                </a:solidFill>
              </a:rPr>
              <a:t> genetik materyal </a:t>
            </a:r>
            <a:br>
              <a:rPr lang="tr-TR" altLang="tr-TR" dirty="0">
                <a:solidFill>
                  <a:srgbClr val="C00000"/>
                </a:solidFill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4EDB44-97D4-DF3B-5436-4D9C0999E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33" y="1392891"/>
            <a:ext cx="8465608" cy="2833217"/>
          </a:xfrm>
        </p:spPr>
        <p:txBody>
          <a:bodyPr/>
          <a:lstStyle/>
          <a:p>
            <a:pPr lvl="2" algn="just" eaLnBrk="1" hangingPunct="1">
              <a:spcBef>
                <a:spcPts val="600"/>
              </a:spcBef>
              <a:buFontTx/>
              <a:buBlip>
                <a:blip r:embed="rId2"/>
              </a:buBlip>
            </a:pPr>
            <a:r>
              <a:rPr lang="tr-TR" altLang="tr-TR" sz="2400" b="1" dirty="0">
                <a:latin typeface="+mj-lt"/>
              </a:rPr>
              <a:t>Tek</a:t>
            </a:r>
          </a:p>
          <a:p>
            <a:pPr lvl="2" algn="just" eaLnBrk="1" hangingPunct="1">
              <a:spcBef>
                <a:spcPts val="600"/>
              </a:spcBef>
              <a:buFontTx/>
              <a:buBlip>
                <a:blip r:embed="rId2"/>
              </a:buBlip>
            </a:pPr>
            <a:r>
              <a:rPr lang="tr-TR" altLang="tr-TR" sz="2400" b="1" dirty="0">
                <a:latin typeface="+mj-lt"/>
              </a:rPr>
              <a:t>Dairesel</a:t>
            </a:r>
          </a:p>
          <a:p>
            <a:pPr lvl="2" algn="just" eaLnBrk="1" hangingPunct="1">
              <a:spcBef>
                <a:spcPts val="600"/>
              </a:spcBef>
              <a:buFontTx/>
              <a:buBlip>
                <a:blip r:embed="rId2"/>
              </a:buBlip>
            </a:pPr>
            <a:r>
              <a:rPr lang="tr-TR" altLang="tr-TR" sz="2400" b="1" dirty="0" err="1">
                <a:latin typeface="+mj-lt"/>
              </a:rPr>
              <a:t>Çoz</a:t>
            </a:r>
            <a:r>
              <a:rPr lang="tr-TR" altLang="tr-TR" sz="2400" b="1" dirty="0">
                <a:latin typeface="+mj-lt"/>
              </a:rPr>
              <a:t> az sayıda proteinle ilişkili</a:t>
            </a:r>
          </a:p>
          <a:p>
            <a:pPr lvl="2" algn="just" eaLnBrk="1" hangingPunct="1">
              <a:spcBef>
                <a:spcPts val="600"/>
              </a:spcBef>
              <a:buFontTx/>
              <a:buBlip>
                <a:blip r:embed="rId2"/>
              </a:buBlip>
            </a:pPr>
            <a:r>
              <a:rPr lang="tr-TR" altLang="tr-TR" sz="2400" b="1" dirty="0">
                <a:latin typeface="+mj-lt"/>
              </a:rPr>
              <a:t>Çekirdek zarı yer almaz</a:t>
            </a:r>
          </a:p>
          <a:p>
            <a:pPr lvl="2" algn="just" eaLnBrk="1" hangingPunct="1">
              <a:spcBef>
                <a:spcPts val="600"/>
              </a:spcBef>
              <a:buFontTx/>
              <a:buBlip>
                <a:blip r:embed="rId2"/>
              </a:buBlip>
            </a:pPr>
            <a:r>
              <a:rPr lang="tr-TR" altLang="tr-TR" sz="2400" b="1" dirty="0">
                <a:latin typeface="+mj-lt"/>
              </a:rPr>
              <a:t>Sitoplazmada çok sayıda ribozom var.</a:t>
            </a:r>
          </a:p>
          <a:p>
            <a:pPr lvl="2" algn="just" eaLnBrk="1" hangingPunct="1">
              <a:spcBef>
                <a:spcPts val="600"/>
              </a:spcBef>
              <a:buFontTx/>
              <a:buBlip>
                <a:blip r:embed="rId2"/>
              </a:buBlip>
            </a:pPr>
            <a:r>
              <a:rPr lang="tr-TR" altLang="tr-TR" sz="2400" b="1" dirty="0">
                <a:latin typeface="+mj-lt"/>
              </a:rPr>
              <a:t>DNA’da </a:t>
            </a:r>
            <a:r>
              <a:rPr lang="tr-TR" altLang="tr-TR" sz="2400" b="1" dirty="0" err="1">
                <a:latin typeface="+mj-lt"/>
              </a:rPr>
              <a:t>intronlar</a:t>
            </a:r>
            <a:r>
              <a:rPr lang="tr-TR" altLang="tr-TR" sz="2400" b="1" dirty="0">
                <a:latin typeface="+mj-lt"/>
              </a:rPr>
              <a:t> yok. Sadece </a:t>
            </a:r>
            <a:r>
              <a:rPr lang="tr-TR" altLang="tr-TR" sz="2400" b="1" dirty="0" err="1">
                <a:latin typeface="+mj-lt"/>
              </a:rPr>
              <a:t>ekzon</a:t>
            </a:r>
            <a:r>
              <a:rPr lang="tr-TR" altLang="tr-TR" sz="2400" b="1" dirty="0">
                <a:latin typeface="+mj-lt"/>
              </a:rPr>
              <a:t>!!!</a:t>
            </a:r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32732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FC4092-D6CE-F71F-99A3-AA6D916D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Ökaryot</a:t>
            </a:r>
            <a:r>
              <a:rPr lang="tr-TR" dirty="0"/>
              <a:t> Hücreler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D4525B-490C-7A0E-FEEA-412BB780F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1" cy="28332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1800" b="1" dirty="0">
                <a:effectLst/>
                <a:latin typeface="+mj-lt"/>
              </a:rPr>
              <a:t>Zar ile </a:t>
            </a:r>
            <a:r>
              <a:rPr lang="tr-TR" sz="1800" b="1" dirty="0" err="1">
                <a:effectLst/>
                <a:latin typeface="+mj-lt"/>
              </a:rPr>
              <a:t>çevrili</a:t>
            </a:r>
            <a:r>
              <a:rPr lang="tr-TR" sz="1800" b="1" dirty="0">
                <a:effectLst/>
                <a:latin typeface="+mj-lt"/>
              </a:rPr>
              <a:t> bir </a:t>
            </a:r>
            <a:r>
              <a:rPr lang="tr-TR" sz="1800" b="1" dirty="0" err="1">
                <a:effectLst/>
                <a:latin typeface="+mj-lt"/>
              </a:rPr>
              <a:t>çekirdek</a:t>
            </a:r>
            <a:r>
              <a:rPr lang="tr-TR" sz="1800" b="1" dirty="0">
                <a:effectLst/>
                <a:latin typeface="+mj-lt"/>
              </a:rPr>
              <a:t> ve </a:t>
            </a:r>
            <a:r>
              <a:rPr lang="tr-TR" sz="1800" b="1" dirty="0" err="1">
                <a:effectLst/>
                <a:latin typeface="+mj-lt"/>
              </a:rPr>
              <a:t>sitosol</a:t>
            </a:r>
            <a:r>
              <a:rPr lang="tr-TR" sz="1800" b="1" dirty="0">
                <a:effectLst/>
                <a:latin typeface="+mj-lt"/>
              </a:rPr>
              <a:t> </a:t>
            </a:r>
            <a:r>
              <a:rPr lang="tr-TR" sz="1800" dirty="0">
                <a:effectLst/>
                <a:latin typeface="+mj-lt"/>
              </a:rPr>
              <a:t>ile </a:t>
            </a:r>
            <a:r>
              <a:rPr lang="tr-TR" sz="1800" dirty="0" err="1">
                <a:effectLst/>
                <a:latin typeface="+mj-lt"/>
              </a:rPr>
              <a:t>organelleri</a:t>
            </a:r>
            <a:r>
              <a:rPr lang="tr-TR" sz="1800" dirty="0">
                <a:effectLst/>
                <a:latin typeface="+mj-lt"/>
              </a:rPr>
              <a:t> kapsayan sitoplazmadan </a:t>
            </a:r>
            <a:r>
              <a:rPr lang="tr-TR" sz="1800" dirty="0" err="1">
                <a:effectLst/>
                <a:latin typeface="+mj-lt"/>
              </a:rPr>
              <a:t>oluşur</a:t>
            </a:r>
            <a:r>
              <a:rPr lang="tr-TR" sz="1800" dirty="0">
                <a:effectLst/>
                <a:latin typeface="+mj-l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effectLst/>
                <a:latin typeface="+mj-lt"/>
              </a:rPr>
              <a:t>Ribozom, </a:t>
            </a:r>
            <a:r>
              <a:rPr lang="tr-TR" sz="1800" dirty="0" err="1">
                <a:effectLst/>
                <a:latin typeface="+mj-lt"/>
              </a:rPr>
              <a:t>sentrozom</a:t>
            </a:r>
            <a:r>
              <a:rPr lang="tr-TR" sz="1800" dirty="0">
                <a:effectLst/>
                <a:latin typeface="+mj-lt"/>
              </a:rPr>
              <a:t> ve </a:t>
            </a:r>
            <a:r>
              <a:rPr lang="tr-TR" sz="1800" b="1" dirty="0" err="1">
                <a:effectLst/>
                <a:latin typeface="+mj-lt"/>
              </a:rPr>
              <a:t>sitoskeleton</a:t>
            </a:r>
            <a:r>
              <a:rPr lang="tr-TR" sz="1800" b="1" dirty="0">
                <a:effectLst/>
                <a:latin typeface="+mj-lt"/>
              </a:rPr>
              <a:t> </a:t>
            </a:r>
            <a:r>
              <a:rPr lang="tr-TR" sz="1800" dirty="0">
                <a:effectLst/>
                <a:latin typeface="+mj-lt"/>
              </a:rPr>
              <a:t>gibi bazı </a:t>
            </a:r>
            <a:r>
              <a:rPr lang="tr-TR" sz="1800" dirty="0" err="1">
                <a:effectLst/>
                <a:latin typeface="+mj-lt"/>
              </a:rPr>
              <a:t>organeller</a:t>
            </a:r>
            <a:r>
              <a:rPr lang="tr-TR" sz="1800" dirty="0">
                <a:effectLst/>
                <a:latin typeface="+mj-lt"/>
              </a:rPr>
              <a:t> </a:t>
            </a:r>
            <a:r>
              <a:rPr lang="tr-TR" sz="1800" dirty="0" err="1">
                <a:effectLst/>
                <a:latin typeface="+mj-lt"/>
              </a:rPr>
              <a:t>dışında</a:t>
            </a:r>
            <a:r>
              <a:rPr lang="tr-TR" sz="1800" dirty="0">
                <a:effectLst/>
                <a:latin typeface="+mj-lt"/>
              </a:rPr>
              <a:t> </a:t>
            </a:r>
            <a:r>
              <a:rPr lang="tr-TR" sz="1800" dirty="0" err="1">
                <a:effectLst/>
                <a:latin typeface="+mj-lt"/>
              </a:rPr>
              <a:t>tüm</a:t>
            </a:r>
            <a:r>
              <a:rPr lang="tr-TR" sz="1800" dirty="0">
                <a:effectLst/>
                <a:latin typeface="+mj-lt"/>
              </a:rPr>
              <a:t> </a:t>
            </a:r>
            <a:r>
              <a:rPr lang="tr-TR" sz="1800" dirty="0" err="1">
                <a:effectLst/>
                <a:latin typeface="+mj-lt"/>
              </a:rPr>
              <a:t>organeller</a:t>
            </a:r>
            <a:r>
              <a:rPr lang="tr-TR" sz="1800" dirty="0">
                <a:effectLst/>
                <a:latin typeface="+mj-lt"/>
              </a:rPr>
              <a:t> bir zar ile </a:t>
            </a:r>
            <a:r>
              <a:rPr lang="tr-TR" sz="1800" dirty="0" err="1">
                <a:effectLst/>
                <a:latin typeface="+mj-lt"/>
              </a:rPr>
              <a:t>çevrilidir</a:t>
            </a:r>
            <a:r>
              <a:rPr lang="tr-TR" sz="1800" dirty="0">
                <a:effectLst/>
                <a:latin typeface="+mj-l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effectLst/>
                <a:latin typeface="+mj-lt"/>
              </a:rPr>
              <a:t>Hayvan, bitki ve mantar </a:t>
            </a:r>
            <a:r>
              <a:rPr lang="tr-TR" sz="1800" dirty="0" err="1">
                <a:effectLst/>
                <a:latin typeface="+mj-lt"/>
              </a:rPr>
              <a:t>hücreleri</a:t>
            </a:r>
            <a:r>
              <a:rPr lang="tr-TR" sz="1800" dirty="0">
                <a:effectLst/>
                <a:latin typeface="+mj-lt"/>
              </a:rPr>
              <a:t> ile bazı tek </a:t>
            </a:r>
            <a:r>
              <a:rPr lang="tr-TR" sz="1800" dirty="0" err="1">
                <a:effectLst/>
                <a:latin typeface="+mj-lt"/>
              </a:rPr>
              <a:t>hücreli</a:t>
            </a:r>
            <a:r>
              <a:rPr lang="tr-TR" sz="1800" dirty="0">
                <a:effectLst/>
                <a:latin typeface="+mj-lt"/>
              </a:rPr>
              <a:t> bitki ve hayvanlar </a:t>
            </a:r>
            <a:r>
              <a:rPr lang="tr-TR" sz="1800" dirty="0" err="1">
                <a:effectLst/>
                <a:latin typeface="+mj-lt"/>
              </a:rPr>
              <a:t>ökaryotik</a:t>
            </a:r>
            <a:r>
              <a:rPr lang="tr-TR" sz="1800" dirty="0">
                <a:effectLst/>
                <a:latin typeface="+mj-lt"/>
              </a:rPr>
              <a:t> </a:t>
            </a:r>
            <a:r>
              <a:rPr lang="tr-TR" sz="1800" dirty="0" err="1">
                <a:effectLst/>
                <a:latin typeface="+mj-lt"/>
              </a:rPr>
              <a:t>hücrelere</a:t>
            </a:r>
            <a:r>
              <a:rPr lang="tr-TR" sz="1800" dirty="0">
                <a:effectLst/>
                <a:latin typeface="+mj-lt"/>
              </a:rPr>
              <a:t> sahiptirler. </a:t>
            </a:r>
            <a:endParaRPr lang="tr-TR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593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Dikdörtgen">
            <a:extLst>
              <a:ext uri="{FF2B5EF4-FFF2-40B4-BE49-F238E27FC236}">
                <a16:creationId xmlns:a16="http://schemas.microsoft.com/office/drawing/2014/main" id="{0DE6C634-66D0-7347-DDF8-F0EF12788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595" y="977265"/>
            <a:ext cx="7131087" cy="35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/>
            <a:r>
              <a:rPr lang="tr-TR" altLang="tr-TR" sz="1890" dirty="0">
                <a:solidFill>
                  <a:schemeClr val="tx1"/>
                </a:solidFill>
                <a:latin typeface="+mj-lt"/>
              </a:rPr>
              <a:t>En ilkel bitkilerden böcek ve memelilere kadar tüm bitki ve hayvanlar bu grupta yer almaktadır. </a:t>
            </a:r>
          </a:p>
          <a:p>
            <a:pPr algn="ctr" eaLnBrk="1" hangingPunct="1"/>
            <a:endParaRPr lang="tr-TR" altLang="tr-TR" sz="1890" dirty="0">
              <a:solidFill>
                <a:schemeClr val="tx1"/>
              </a:solidFill>
            </a:endParaRPr>
          </a:p>
          <a:p>
            <a:pPr algn="ctr" eaLnBrk="1" hangingPunct="1"/>
            <a:endParaRPr lang="tr-TR" altLang="tr-TR" sz="1890" dirty="0">
              <a:solidFill>
                <a:schemeClr val="tx1"/>
              </a:solidFill>
            </a:endParaRPr>
          </a:p>
          <a:p>
            <a:pPr algn="ctr" eaLnBrk="1" hangingPunct="1"/>
            <a:endParaRPr lang="tr-TR" altLang="tr-TR" sz="1890" dirty="0">
              <a:solidFill>
                <a:schemeClr val="tx1"/>
              </a:solidFill>
            </a:endParaRPr>
          </a:p>
          <a:p>
            <a:pPr algn="ctr" eaLnBrk="1" hangingPunct="1"/>
            <a:endParaRPr lang="tr-TR" altLang="tr-TR" sz="1890" dirty="0">
              <a:solidFill>
                <a:schemeClr val="tx1"/>
              </a:solidFill>
            </a:endParaRPr>
          </a:p>
          <a:p>
            <a:pPr algn="ctr" eaLnBrk="1" hangingPunct="1"/>
            <a:endParaRPr lang="tr-TR" altLang="tr-TR" sz="1890" dirty="0">
              <a:solidFill>
                <a:schemeClr val="tx1"/>
              </a:solidFill>
            </a:endParaRPr>
          </a:p>
          <a:p>
            <a:pPr algn="ctr" eaLnBrk="1" hangingPunct="1"/>
            <a:endParaRPr lang="tr-TR" altLang="tr-TR" sz="1890" dirty="0">
              <a:solidFill>
                <a:schemeClr val="tx1"/>
              </a:solidFill>
            </a:endParaRPr>
          </a:p>
          <a:p>
            <a:pPr algn="ctr" eaLnBrk="1" hangingPunct="1"/>
            <a:endParaRPr lang="tr-TR" altLang="tr-TR" sz="1890" dirty="0">
              <a:solidFill>
                <a:schemeClr val="tx1"/>
              </a:solidFill>
            </a:endParaRPr>
          </a:p>
          <a:p>
            <a:pPr algn="ctr" eaLnBrk="1" hangingPunct="1"/>
            <a:r>
              <a:rPr lang="tr-TR" altLang="tr-TR" sz="1890" dirty="0" err="1">
                <a:solidFill>
                  <a:schemeClr val="tx1"/>
                </a:solidFill>
                <a:latin typeface="+mj-lt"/>
              </a:rPr>
              <a:t>Ökaryotların</a:t>
            </a:r>
            <a:r>
              <a:rPr lang="tr-TR" altLang="tr-TR" sz="1890" dirty="0">
                <a:solidFill>
                  <a:schemeClr val="tx1"/>
                </a:solidFill>
                <a:latin typeface="+mj-lt"/>
              </a:rPr>
              <a:t> içinde aynı zamanda algler, amipler, mantarlar ve küfler gibi pek çok tek hücreli mikroorganizmalarda yer almaktadır.</a:t>
            </a:r>
          </a:p>
        </p:txBody>
      </p:sp>
      <p:pic>
        <p:nvPicPr>
          <p:cNvPr id="29699" name="Picture 2" descr="http://www.biyolojigunlugu.com/wp-content/uploads/2012/03/bg_000001.jpg">
            <a:extLst>
              <a:ext uri="{FF2B5EF4-FFF2-40B4-BE49-F238E27FC236}">
                <a16:creationId xmlns:a16="http://schemas.microsoft.com/office/drawing/2014/main" id="{DED11688-CBDB-F104-B528-A65C47C48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1800225"/>
            <a:ext cx="2050971" cy="168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40A2E4CE-22DD-8031-259B-759FE63A3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464" y="1080135"/>
            <a:ext cx="6804239" cy="2983230"/>
          </a:xfrm>
        </p:spPr>
        <p:txBody>
          <a:bodyPr/>
          <a:lstStyle/>
          <a:p>
            <a:pPr marL="308610" indent="-308610">
              <a:defRPr/>
            </a:pPr>
            <a:r>
              <a:rPr lang="tr-TR" sz="2400" b="1" dirty="0">
                <a:solidFill>
                  <a:schemeClr val="tx1"/>
                </a:solidFill>
                <a:latin typeface="+mj-lt"/>
              </a:rPr>
              <a:t>Genetik materyal DNA’dır</a:t>
            </a:r>
          </a:p>
          <a:p>
            <a:pPr marL="308610" indent="-308610">
              <a:defRPr/>
            </a:pPr>
            <a:r>
              <a:rPr lang="tr-TR" sz="2400" b="1" dirty="0">
                <a:solidFill>
                  <a:schemeClr val="tx1"/>
                </a:solidFill>
                <a:latin typeface="+mj-lt"/>
              </a:rPr>
              <a:t>Hücre içinde ayrı bir yapı oluşturan çekirdek içinde bulunurlar </a:t>
            </a:r>
          </a:p>
          <a:p>
            <a:pPr marL="308610" indent="-308610">
              <a:defRPr/>
            </a:pPr>
            <a:r>
              <a:rPr lang="tr-TR" sz="2400" b="1" dirty="0">
                <a:solidFill>
                  <a:schemeClr val="tx1"/>
                </a:solidFill>
                <a:latin typeface="+mj-lt"/>
              </a:rPr>
              <a:t>Genetik materyal çekirdek zarı ile çevrili,</a:t>
            </a:r>
          </a:p>
          <a:p>
            <a:pPr marL="308610" indent="-308610">
              <a:defRPr/>
            </a:pPr>
            <a:r>
              <a:rPr lang="tr-TR" sz="2400" b="1" dirty="0">
                <a:solidFill>
                  <a:schemeClr val="tx1"/>
                </a:solidFill>
                <a:latin typeface="+mj-lt"/>
              </a:rPr>
              <a:t>DNA’da </a:t>
            </a:r>
            <a:r>
              <a:rPr lang="tr-TR" sz="2400" b="1" dirty="0" err="1">
                <a:solidFill>
                  <a:schemeClr val="tx1"/>
                </a:solidFill>
                <a:latin typeface="+mj-lt"/>
              </a:rPr>
              <a:t>ekzon</a:t>
            </a:r>
            <a:r>
              <a:rPr lang="tr-TR" sz="2400" b="1" dirty="0">
                <a:solidFill>
                  <a:schemeClr val="tx1"/>
                </a:solidFill>
                <a:latin typeface="+mj-lt"/>
              </a:rPr>
              <a:t> ve intronlar var. </a:t>
            </a:r>
          </a:p>
          <a:p>
            <a:pPr>
              <a:defRPr/>
            </a:pPr>
            <a:endParaRPr lang="tr-T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23" name="Picture 8" descr="http://upload.wikimedia.org/wikipedia/commons/1/12/DNA_exons_introns.gif">
            <a:extLst>
              <a:ext uri="{FF2B5EF4-FFF2-40B4-BE49-F238E27FC236}">
                <a16:creationId xmlns:a16="http://schemas.microsoft.com/office/drawing/2014/main" id="{D83CD40F-DB2E-FE4C-25D8-29170649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74" y="3323626"/>
            <a:ext cx="5105652" cy="147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">
            <a:extLst>
              <a:ext uri="{FF2B5EF4-FFF2-40B4-BE49-F238E27FC236}">
                <a16:creationId xmlns:a16="http://schemas.microsoft.com/office/drawing/2014/main" id="{FD5BA954-946C-9B1B-2B1F-2E01929E7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29" y="90011"/>
            <a:ext cx="1743880" cy="163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1D74282D-827E-8E32-3EC3-85CC7010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96" y="432223"/>
            <a:ext cx="6589199" cy="960668"/>
          </a:xfrm>
        </p:spPr>
        <p:txBody>
          <a:bodyPr/>
          <a:lstStyle/>
          <a:p>
            <a:r>
              <a:rPr lang="tr-TR" altLang="tr-TR" dirty="0" err="1">
                <a:solidFill>
                  <a:srgbClr val="C00000"/>
                </a:solidFill>
              </a:rPr>
              <a:t>Ökaryotlarda</a:t>
            </a:r>
            <a:r>
              <a:rPr lang="tr-TR" altLang="tr-TR" dirty="0">
                <a:solidFill>
                  <a:srgbClr val="C00000"/>
                </a:solidFill>
              </a:rPr>
              <a:t> genetik materyal </a:t>
            </a:r>
            <a:br>
              <a:rPr lang="tr-TR" altLang="tr-TR" dirty="0">
                <a:solidFill>
                  <a:srgbClr val="C00000"/>
                </a:solidFill>
              </a:rPr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74AD8F-F8FF-D34F-1BE6-243B6E3C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, sayı, numara, yazı tipi içeren bir resim&#10;&#10;Açıklama otomatik olarak oluşturuldu">
            <a:extLst>
              <a:ext uri="{FF2B5EF4-FFF2-40B4-BE49-F238E27FC236}">
                <a16:creationId xmlns:a16="http://schemas.microsoft.com/office/drawing/2014/main" id="{8431E712-070F-4D77-07C0-7CF8FDFF9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474" y="362065"/>
            <a:ext cx="7026480" cy="4419370"/>
          </a:xfrm>
        </p:spPr>
      </p:pic>
    </p:spTree>
    <p:extLst>
      <p:ext uri="{BB962C8B-B14F-4D97-AF65-F5344CB8AC3E}">
        <p14:creationId xmlns:p14="http://schemas.microsoft.com/office/powerpoint/2010/main" val="2890404668"/>
      </p:ext>
    </p:extLst>
  </p:cSld>
  <p:clrMapOvr>
    <a:masterClrMapping/>
  </p:clrMapOvr>
</p:sld>
</file>

<file path=ppt/theme/theme1.xml><?xml version="1.0" encoding="utf-8"?>
<a:theme xmlns:a="http://schemas.openxmlformats.org/drawingml/2006/main" name="DNA Infographics by Slidesgo">
  <a:themeElements>
    <a:clrScheme name="Simple Light">
      <a:dk1>
        <a:srgbClr val="000000"/>
      </a:dk1>
      <a:lt1>
        <a:srgbClr val="D6D4CC"/>
      </a:lt1>
      <a:dk2>
        <a:srgbClr val="2B3B5C"/>
      </a:dk2>
      <a:lt2>
        <a:srgbClr val="075681"/>
      </a:lt2>
      <a:accent1>
        <a:srgbClr val="287CBC"/>
      </a:accent1>
      <a:accent2>
        <a:srgbClr val="FE7702"/>
      </a:accent2>
      <a:accent3>
        <a:srgbClr val="E94B86"/>
      </a:accent3>
      <a:accent4>
        <a:srgbClr val="25AC9B"/>
      </a:accent4>
      <a:accent5>
        <a:srgbClr val="ECB004"/>
      </a:accent5>
      <a:accent6>
        <a:srgbClr val="B52A8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1492</Words>
  <Application>Microsoft Macintosh PowerPoint</Application>
  <PresentationFormat>Ekran Gösterisi (16:9)</PresentationFormat>
  <Paragraphs>213</Paragraphs>
  <Slides>34</Slides>
  <Notes>6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4" baseType="lpstr">
      <vt:lpstr>Trebuchet MS</vt:lpstr>
      <vt:lpstr>Comic Sans MS</vt:lpstr>
      <vt:lpstr>Fira Sans</vt:lpstr>
      <vt:lpstr>Bradley Hand ITC TT-Bold</vt:lpstr>
      <vt:lpstr>Calibri</vt:lpstr>
      <vt:lpstr>Arial</vt:lpstr>
      <vt:lpstr>Wingdings</vt:lpstr>
      <vt:lpstr>Roboto</vt:lpstr>
      <vt:lpstr>Stone Sans ITC TT-Semi</vt:lpstr>
      <vt:lpstr>DNA Infographics by Slidesgo</vt:lpstr>
      <vt:lpstr>PowerPoint Sunusu</vt:lpstr>
      <vt:lpstr>PowerPoint Sunusu</vt:lpstr>
      <vt:lpstr>Hücre </vt:lpstr>
      <vt:lpstr>Prokaryot Hücreler</vt:lpstr>
      <vt:lpstr>Prokaryotlarda genetik materyal  </vt:lpstr>
      <vt:lpstr>Ökaryot Hücreler</vt:lpstr>
      <vt:lpstr>PowerPoint Sunusu</vt:lpstr>
      <vt:lpstr>Ökaryotlarda genetik materyal  </vt:lpstr>
      <vt:lpstr>PowerPoint Sunusu</vt:lpstr>
      <vt:lpstr>Hücre Organelleri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Sadece bitki hücresinde bulunan organeller Hücre duvarı, plastitler, büyük koful var sentrozom yok…</vt:lpstr>
      <vt:lpstr>PowerPoint Sunusu</vt:lpstr>
      <vt:lpstr>PowerPoint Sunusu</vt:lpstr>
      <vt:lpstr>Genetik açıdan önemli olan organeller… </vt:lpstr>
      <vt:lpstr>PowerPoint Sunusu</vt:lpstr>
      <vt:lpstr>PowerPoint Sunusu</vt:lpstr>
      <vt:lpstr>PowerPoint Sunusu</vt:lpstr>
      <vt:lpstr>PowerPoint Sunusu</vt:lpstr>
      <vt:lpstr>C değeri paradoksu</vt:lpstr>
      <vt:lpstr>Prokaryotlar ve ökaryotlarda DNA organizasyonu…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Köpeklerde Kalıtsal Hastalıklar  ve  Genetik Tanının Klinikte Kullanımı</dc:title>
  <cp:lastModifiedBy>Bengi.Kul</cp:lastModifiedBy>
  <cp:revision>9</cp:revision>
  <dcterms:modified xsi:type="dcterms:W3CDTF">2023-10-19T09:52:12Z</dcterms:modified>
</cp:coreProperties>
</file>