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5206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59097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22707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86067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4654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79038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87417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5415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6861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9474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3350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25144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01192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10402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07277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5987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646809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Mirasçılıktan </a:t>
            </a:r>
            <a:r>
              <a:rPr lang="tr-TR" dirty="0" smtClean="0"/>
              <a:t>Iskat</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dirty="0"/>
              <a:t>Iskatın hükümleri</a:t>
            </a:r>
          </a:p>
          <a:p>
            <a:r>
              <a:rPr lang="tr-TR" dirty="0"/>
              <a:t>Iskat edilen kişinin mirasçılık sıfatı kalmaz.</a:t>
            </a:r>
          </a:p>
          <a:p>
            <a:r>
              <a:rPr lang="tr-TR" dirty="0"/>
              <a:t>Iskat edilen mirasçı lehine mal vasiyeti yapılabilir.</a:t>
            </a:r>
          </a:p>
          <a:p>
            <a:r>
              <a:rPr lang="tr-TR" dirty="0"/>
              <a:t>Iskat edilen mirasçı </a:t>
            </a:r>
            <a:r>
              <a:rPr lang="tr-TR" dirty="0" err="1"/>
              <a:t>mirasbırakandan</a:t>
            </a:r>
            <a:r>
              <a:rPr lang="tr-TR" dirty="0"/>
              <a:t> önce ölmüş gibi düşünülür. </a:t>
            </a:r>
          </a:p>
          <a:p>
            <a:r>
              <a:rPr lang="tr-TR" dirty="0"/>
              <a:t>Iskata itiraz hakkı ıskat edilen mirasçıya tanınmıştır. </a:t>
            </a:r>
          </a:p>
        </p:txBody>
      </p:sp>
    </p:spTree>
    <p:extLst>
      <p:ext uri="{BB962C8B-B14F-4D97-AF65-F5344CB8AC3E}">
        <p14:creationId xmlns:p14="http://schemas.microsoft.com/office/powerpoint/2010/main" val="4185951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dirty="0"/>
              <a:t>IV. Borç ödemeden aciz sebebiyle mirasçılıktan çıkarma Madde 513- </a:t>
            </a:r>
            <a:r>
              <a:rPr lang="tr-TR" dirty="0" err="1"/>
              <a:t>Mirasbırakan</a:t>
            </a:r>
            <a:r>
              <a:rPr lang="tr-TR" dirty="0"/>
              <a:t>, hakkında borç ödemeden aciz belgesi bulunan altsoyunu, saklı payının yarısı için mirasçılıktan çıkarabilir. Ancak, bu yarıyı mirasçılıktan çıkarılanın doğmuş ve doğacak çocuklarına özgülemesi şarttır. Miras açıldığı zaman borç ödemeden aciz belgesinin hükmü kalmamışsa veya belgenin kapsadığı borç tutarı mirasçılıktan çıkarılanın miras payının yarısını aşmıyorsa, mirasçılıktan çıkarılanın istemi üzerine çıkarma iptal olunur</a:t>
            </a:r>
          </a:p>
        </p:txBody>
      </p:sp>
    </p:spTree>
    <p:extLst>
      <p:ext uri="{BB962C8B-B14F-4D97-AF65-F5344CB8AC3E}">
        <p14:creationId xmlns:p14="http://schemas.microsoft.com/office/powerpoint/2010/main" val="1496183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dirty="0"/>
              <a:t>Mirasçılıktan ıskat bir ölüme bağlı tasarruftur.</a:t>
            </a:r>
          </a:p>
          <a:p>
            <a:r>
              <a:rPr lang="tr-TR" dirty="0"/>
              <a:t>Bu tasarrufuyla </a:t>
            </a:r>
            <a:r>
              <a:rPr lang="tr-TR" dirty="0" err="1"/>
              <a:t>vasiyetçi</a:t>
            </a:r>
            <a:r>
              <a:rPr lang="tr-TR" dirty="0"/>
              <a:t>, saklı paylı bir mirasçısını miras hakkından ve saklı payından uzaklaştırır.</a:t>
            </a:r>
          </a:p>
          <a:p>
            <a:r>
              <a:rPr lang="tr-TR" dirty="0"/>
              <a:t>Bu durum, </a:t>
            </a:r>
            <a:r>
              <a:rPr lang="tr-TR" dirty="0" err="1"/>
              <a:t>vasiyetçinin</a:t>
            </a:r>
            <a:r>
              <a:rPr lang="tr-TR" dirty="0"/>
              <a:t> saklı paylı mirasçının saklı payları üzerinden tasarrufta bulunamaması kuralına istisna oluşturur.</a:t>
            </a:r>
          </a:p>
          <a:p>
            <a:r>
              <a:rPr lang="tr-TR" dirty="0"/>
              <a:t>Saklı paylı olmayan mirasçılar için ıskat gerekmez, onlar zaten tasarruf nisabının içinde oldukları için o miras paylarında </a:t>
            </a:r>
            <a:r>
              <a:rPr lang="tr-TR" dirty="0" err="1"/>
              <a:t>vasiyetçi</a:t>
            </a:r>
            <a:r>
              <a:rPr lang="tr-TR" dirty="0"/>
              <a:t> dilediği gibi tasarrufta bulunabilir.</a:t>
            </a:r>
          </a:p>
        </p:txBody>
      </p:sp>
    </p:spTree>
    <p:extLst>
      <p:ext uri="{BB962C8B-B14F-4D97-AF65-F5344CB8AC3E}">
        <p14:creationId xmlns:p14="http://schemas.microsoft.com/office/powerpoint/2010/main" val="2765136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dirty="0"/>
              <a:t>Iskat ile yoksunluk farklı kavramlardır. </a:t>
            </a:r>
          </a:p>
          <a:p>
            <a:r>
              <a:rPr lang="tr-TR" dirty="0"/>
              <a:t>Iskatta </a:t>
            </a:r>
            <a:r>
              <a:rPr lang="tr-TR" dirty="0" err="1"/>
              <a:t>vasiyetçinin</a:t>
            </a:r>
            <a:r>
              <a:rPr lang="tr-TR" dirty="0"/>
              <a:t> ölüme bağlı tasarrufu gerekir, aksi halde sonuç kendiliğinden meydana gelmez.</a:t>
            </a:r>
          </a:p>
          <a:p>
            <a:r>
              <a:rPr lang="tr-TR" dirty="0"/>
              <a:t>Yoksunlukta ise yoksunluk sebepleri varsa, sonuç kendiliğinden doğar ve mirasçı miras hakkından yoksun kalır.</a:t>
            </a:r>
          </a:p>
          <a:p>
            <a:r>
              <a:rPr lang="tr-TR" dirty="0"/>
              <a:t>Iskat ile feragatin ikisi de ölüme. Bağlı tasarruftur; ancak ıskat tek taraflı bir hukuki işlemdir ve </a:t>
            </a:r>
            <a:r>
              <a:rPr lang="tr-TR" dirty="0" err="1"/>
              <a:t>vasiyetçi</a:t>
            </a:r>
            <a:r>
              <a:rPr lang="tr-TR" dirty="0"/>
              <a:t> tarafından yapılır, feragat ise sözleşme ile yapılır.</a:t>
            </a:r>
          </a:p>
        </p:txBody>
      </p:sp>
    </p:spTree>
    <p:extLst>
      <p:ext uri="{BB962C8B-B14F-4D97-AF65-F5344CB8AC3E}">
        <p14:creationId xmlns:p14="http://schemas.microsoft.com/office/powerpoint/2010/main" val="3832182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dirty="0" err="1"/>
              <a:t>Iskat’ın</a:t>
            </a:r>
            <a:r>
              <a:rPr lang="tr-TR" dirty="0"/>
              <a:t> iki farklı türü vardır. Bunlar alelade (cezai) ıskat ve iyiniyetli yapılan (aciz sebebiyle) ıskattır. </a:t>
            </a:r>
          </a:p>
          <a:p>
            <a:r>
              <a:rPr lang="tr-TR" dirty="0"/>
              <a:t>Alelade ıskat için ağır suç işlenmiş olması ya da aile hukukundan doğan yükümlülüklere uyulmamış olması gerekir.</a:t>
            </a:r>
          </a:p>
          <a:p>
            <a:endParaRPr lang="tr-TR" dirty="0"/>
          </a:p>
        </p:txBody>
      </p:sp>
    </p:spTree>
    <p:extLst>
      <p:ext uri="{BB962C8B-B14F-4D97-AF65-F5344CB8AC3E}">
        <p14:creationId xmlns:p14="http://schemas.microsoft.com/office/powerpoint/2010/main" val="794318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b="1" dirty="0"/>
              <a:t>Alelade ıskat</a:t>
            </a:r>
          </a:p>
          <a:p>
            <a:r>
              <a:rPr lang="tr-TR" dirty="0"/>
              <a:t>Iskat sebepleri TMK m. 510’da belirtilmiştir.</a:t>
            </a:r>
          </a:p>
          <a:p>
            <a:r>
              <a:rPr lang="tr-TR" dirty="0"/>
              <a:t>B. Mirasçılıktan çıkarma I. Sebepleri Madde 510- Aşağıdaki durumlarda </a:t>
            </a:r>
            <a:r>
              <a:rPr lang="tr-TR" dirty="0" err="1"/>
              <a:t>mirasbırakan</a:t>
            </a:r>
            <a:r>
              <a:rPr lang="tr-TR" dirty="0"/>
              <a:t>, ölüme bağlı bir tasarrufla saklı paylı mirasçısını mirasçılıktan çıkarabilir: 1. Mirasçı, </a:t>
            </a:r>
            <a:r>
              <a:rPr lang="tr-TR" dirty="0" err="1"/>
              <a:t>mirasbırakana</a:t>
            </a:r>
            <a:r>
              <a:rPr lang="tr-TR" dirty="0"/>
              <a:t> veya </a:t>
            </a:r>
            <a:r>
              <a:rPr lang="tr-TR" dirty="0" err="1"/>
              <a:t>mirasbırakanın</a:t>
            </a:r>
            <a:r>
              <a:rPr lang="tr-TR" dirty="0"/>
              <a:t> yakınlarından birine karşı ağır bir suç işlemişse, 2. Mirasçı, </a:t>
            </a:r>
            <a:r>
              <a:rPr lang="tr-TR" dirty="0" err="1"/>
              <a:t>mirasbırakana</a:t>
            </a:r>
            <a:r>
              <a:rPr lang="tr-TR" dirty="0"/>
              <a:t> veya </a:t>
            </a:r>
            <a:r>
              <a:rPr lang="tr-TR" dirty="0" err="1"/>
              <a:t>mirasbırakanın</a:t>
            </a:r>
            <a:r>
              <a:rPr lang="tr-TR" dirty="0"/>
              <a:t> ailesi üyelerine karşı aile hukukundan doğan yükümlülüklerini önemli ölçüde yerine getirmemişse.</a:t>
            </a:r>
          </a:p>
        </p:txBody>
      </p:sp>
    </p:spTree>
    <p:extLst>
      <p:ext uri="{BB962C8B-B14F-4D97-AF65-F5344CB8AC3E}">
        <p14:creationId xmlns:p14="http://schemas.microsoft.com/office/powerpoint/2010/main" val="3744829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b="1" dirty="0"/>
              <a:t>Mirasçının </a:t>
            </a:r>
            <a:r>
              <a:rPr lang="tr-TR" b="1" dirty="0" err="1"/>
              <a:t>mirasbırakan</a:t>
            </a:r>
            <a:r>
              <a:rPr lang="tr-TR" b="1" dirty="0"/>
              <a:t> veya onun yakınlarına karşı ağır bir suç işlemesi</a:t>
            </a:r>
          </a:p>
          <a:p>
            <a:r>
              <a:rPr lang="tr-TR" dirty="0"/>
              <a:t>Suç teşebbüs aşamasında kalsa dahi ıskat sebebi olacaktır.</a:t>
            </a:r>
          </a:p>
          <a:p>
            <a:r>
              <a:rPr lang="tr-TR" dirty="0"/>
              <a:t>Medeni hukuk ve aile hukuku çerçevesinde ağır olarak nitelendirilecek suç olmalıdır.</a:t>
            </a:r>
          </a:p>
          <a:p>
            <a:r>
              <a:rPr lang="tr-TR" dirty="0" err="1"/>
              <a:t>Mirasbırakanın</a:t>
            </a:r>
            <a:r>
              <a:rPr lang="tr-TR" dirty="0"/>
              <a:t> veya onun yakınlarının şahıs ya da malvarlığına yönelmiş bir suç olmalıdır.</a:t>
            </a:r>
          </a:p>
          <a:p>
            <a:r>
              <a:rPr lang="tr-TR" dirty="0"/>
              <a:t>Burada doktrinde tartışmalı bir husus bulunmaktadır. Bir görüşe göre failin mağdurun </a:t>
            </a:r>
            <a:r>
              <a:rPr lang="tr-TR" dirty="0" err="1"/>
              <a:t>mirasbırakanın</a:t>
            </a:r>
            <a:r>
              <a:rPr lang="tr-TR" dirty="0"/>
              <a:t> yakını olduğunu bilip bilmemesi önem taşımazken, bir diğer görüşe göre bunu bilmiyor olması halinde ıskat sebebi gerçeklemiş olmaz.</a:t>
            </a:r>
          </a:p>
          <a:p>
            <a:endParaRPr lang="tr-TR" b="1" dirty="0"/>
          </a:p>
        </p:txBody>
      </p:sp>
    </p:spTree>
    <p:extLst>
      <p:ext uri="{BB962C8B-B14F-4D97-AF65-F5344CB8AC3E}">
        <p14:creationId xmlns:p14="http://schemas.microsoft.com/office/powerpoint/2010/main" val="2879073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b="1" dirty="0"/>
              <a:t>Mirasçının </a:t>
            </a:r>
            <a:r>
              <a:rPr lang="tr-TR" b="1" dirty="0" err="1"/>
              <a:t>mirasbırakana</a:t>
            </a:r>
            <a:r>
              <a:rPr lang="tr-TR" b="1" dirty="0"/>
              <a:t> veya ailesi üyelerine karşı hukuken yükümlü olduğu aile hukuku görevlerini önemli ölçüde yerine getirmemesi</a:t>
            </a:r>
          </a:p>
          <a:p>
            <a:r>
              <a:rPr lang="tr-TR" dirty="0" err="1"/>
              <a:t>Mirasbırakanın</a:t>
            </a:r>
            <a:r>
              <a:rPr lang="tr-TR" dirty="0"/>
              <a:t> ya da ailesi üyelerine karşı yerine getirmesi gereken aile hukukundan kaynaklanan yükümlülükleri saklı paylı mirasçının yerine getirmemesi ıskat sebebi teşkil eder.</a:t>
            </a:r>
          </a:p>
        </p:txBody>
      </p:sp>
    </p:spTree>
    <p:extLst>
      <p:ext uri="{BB962C8B-B14F-4D97-AF65-F5344CB8AC3E}">
        <p14:creationId xmlns:p14="http://schemas.microsoft.com/office/powerpoint/2010/main" val="1446993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b="1" dirty="0"/>
              <a:t>Mirastan ıskatın şartları</a:t>
            </a:r>
          </a:p>
          <a:p>
            <a:r>
              <a:rPr lang="tr-TR" dirty="0"/>
              <a:t>Mirasçılıktan ıskat için aranan sebeplerden birisi gerçekleşmiş olmalıdır. Bu fiilin hukuka aykırı olması gerekir. Iskat sebebi olan fiilin ağır bir suç olması gerekir. Iskatın ölüme bağlı tasarruf şeklinde yapılmış olması gerekir.</a:t>
            </a:r>
          </a:p>
        </p:txBody>
      </p:sp>
    </p:spTree>
    <p:extLst>
      <p:ext uri="{BB962C8B-B14F-4D97-AF65-F5344CB8AC3E}">
        <p14:creationId xmlns:p14="http://schemas.microsoft.com/office/powerpoint/2010/main" val="227901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ACA32-565E-034E-8B1D-DA21D8BD1BF7}"/>
              </a:ext>
            </a:extLst>
          </p:cNvPr>
          <p:cNvSpPr>
            <a:spLocks noGrp="1"/>
          </p:cNvSpPr>
          <p:nvPr>
            <p:ph type="title"/>
          </p:nvPr>
        </p:nvSpPr>
        <p:spPr/>
        <p:txBody>
          <a:bodyPr/>
          <a:lstStyle/>
          <a:p>
            <a:r>
              <a:rPr lang="tr-TR" dirty="0" smtClean="0"/>
              <a:t>Mirasçılıktan Iskat</a:t>
            </a:r>
            <a:endParaRPr lang="tr-TR" dirty="0"/>
          </a:p>
        </p:txBody>
      </p:sp>
      <p:sp>
        <p:nvSpPr>
          <p:cNvPr id="3" name="İçerik Yer Tutucusu 2">
            <a:extLst>
              <a:ext uri="{FF2B5EF4-FFF2-40B4-BE49-F238E27FC236}">
                <a16:creationId xmlns:a16="http://schemas.microsoft.com/office/drawing/2014/main" id="{E165A8AF-75DD-DF4A-B68E-EF332E7BBB4C}"/>
              </a:ext>
            </a:extLst>
          </p:cNvPr>
          <p:cNvSpPr>
            <a:spLocks noGrp="1"/>
          </p:cNvSpPr>
          <p:nvPr>
            <p:ph idx="1"/>
          </p:nvPr>
        </p:nvSpPr>
        <p:spPr/>
        <p:txBody>
          <a:bodyPr/>
          <a:lstStyle/>
          <a:p>
            <a:r>
              <a:rPr lang="tr-TR" dirty="0"/>
              <a:t>Iskatın şekli vasiyetnamedir. </a:t>
            </a:r>
          </a:p>
          <a:p>
            <a:r>
              <a:rPr lang="tr-TR" dirty="0"/>
              <a:t>Herhangi bir şekli vasiyetname ile ıskat yapılabilir.</a:t>
            </a:r>
          </a:p>
          <a:p>
            <a:r>
              <a:rPr lang="tr-TR" dirty="0" err="1"/>
              <a:t>Mirasbırakanın</a:t>
            </a:r>
            <a:r>
              <a:rPr lang="tr-TR" dirty="0"/>
              <a:t> açık irade beyanı gerekir. Tam ya da kısmi ıskat mümkündür.</a:t>
            </a:r>
          </a:p>
          <a:p>
            <a:r>
              <a:rPr lang="tr-TR" dirty="0"/>
              <a:t>Iskat sebebinin ölüme bağlı tasarrufta bulunması gerekir. Bu husus özellikle ispat konusunda önem taşır.</a:t>
            </a:r>
          </a:p>
          <a:p>
            <a:r>
              <a:rPr lang="tr-TR" dirty="0"/>
              <a:t>Doktrindeki kimi yazarlara göre geciktirici şarta bağlı ıskat mümkün iken, kimilerine göre mümkün değildir.</a:t>
            </a:r>
          </a:p>
        </p:txBody>
      </p:sp>
    </p:spTree>
    <p:extLst>
      <p:ext uri="{BB962C8B-B14F-4D97-AF65-F5344CB8AC3E}">
        <p14:creationId xmlns:p14="http://schemas.microsoft.com/office/powerpoint/2010/main" val="50529897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596</TotalTime>
  <Words>568</Words>
  <Application>Microsoft Office PowerPoint</Application>
  <PresentationFormat>Geniş ekran</PresentationFormat>
  <Paragraphs>45</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Miras Hukuku</vt:lpstr>
      <vt:lpstr>Mirasçılıktan Iskat</vt:lpstr>
      <vt:lpstr>Mirasçılıktan Iskat</vt:lpstr>
      <vt:lpstr>Mirasçılıktan Iskat</vt:lpstr>
      <vt:lpstr>Mirasçılıktan Iskat</vt:lpstr>
      <vt:lpstr>Mirasçılıktan Iskat</vt:lpstr>
      <vt:lpstr>Mirasçılıktan Iskat</vt:lpstr>
      <vt:lpstr>Mirasçılıktan Iskat</vt:lpstr>
      <vt:lpstr>Mirasçılıktan Iskat</vt:lpstr>
      <vt:lpstr>Mirasçılıktan Iskat</vt:lpstr>
      <vt:lpstr>Mirasçılıktan Iskat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46</cp:revision>
  <dcterms:created xsi:type="dcterms:W3CDTF">2020-07-01T13:53:34Z</dcterms:created>
  <dcterms:modified xsi:type="dcterms:W3CDTF">2021-03-26T13:10:00Z</dcterms:modified>
</cp:coreProperties>
</file>