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64"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767998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3792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12055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984560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85767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731722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737515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700081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89919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547943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13.05.2020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12881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13.05.2020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576491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13.05.2020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717167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13.05.2020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28469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678613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894839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13.05.2020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3540008491"/>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FA45CFE-B426-40F4-B268-75E54AE633EA}"/>
              </a:ext>
            </a:extLst>
          </p:cNvPr>
          <p:cNvSpPr>
            <a:spLocks noGrp="1"/>
          </p:cNvSpPr>
          <p:nvPr>
            <p:ph idx="1"/>
          </p:nvPr>
        </p:nvSpPr>
        <p:spPr>
          <a:xfrm>
            <a:off x="677334" y="675861"/>
            <a:ext cx="8596668" cy="5365501"/>
          </a:xfrm>
        </p:spPr>
        <p:txBody>
          <a:bodyPr/>
          <a:lstStyle/>
          <a:p>
            <a:pPr marL="0" indent="0">
              <a:buNone/>
            </a:pPr>
            <a:r>
              <a:rPr lang="tr-TR" dirty="0"/>
              <a:t>	</a:t>
            </a:r>
            <a:r>
              <a:rPr lang="tr-TR" sz="4000" dirty="0"/>
              <a:t>HASTA HAKLARI BİRİMLERİ VE HASTA HAKLARI KURULLARI</a:t>
            </a:r>
          </a:p>
          <a:p>
            <a:pPr marL="0" indent="0">
              <a:buNone/>
            </a:pPr>
            <a:r>
              <a:rPr lang="tr-TR" sz="4000" dirty="0"/>
              <a:t>	Hasta Hakları Yönetmeliği’nde 08. 05. 2014 tarihinde yapılan değişiklikle, hastanelerde hasta hakları uygulamalarının yürütülmesi amacıyla hasta hakları birimleri oluşturulması öngörülmüştür.</a:t>
            </a:r>
          </a:p>
        </p:txBody>
      </p:sp>
    </p:spTree>
    <p:extLst>
      <p:ext uri="{BB962C8B-B14F-4D97-AF65-F5344CB8AC3E}">
        <p14:creationId xmlns:p14="http://schemas.microsoft.com/office/powerpoint/2010/main" val="4111975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583097"/>
            <a:ext cx="8596668" cy="5458266"/>
          </a:xfrm>
        </p:spPr>
        <p:txBody>
          <a:bodyPr>
            <a:normAutofit fontScale="77500" lnSpcReduction="20000"/>
          </a:bodyPr>
          <a:lstStyle/>
          <a:p>
            <a:pPr marL="0" indent="0">
              <a:buNone/>
            </a:pPr>
            <a:r>
              <a:rPr lang="tr-TR" dirty="0"/>
              <a:t>	</a:t>
            </a:r>
            <a:r>
              <a:rPr lang="tr-TR" sz="5200" dirty="0"/>
              <a:t>İl sağlık müdürlüğü; üniversite hastaneleri, özel sağlık kurum ve kuruluşları, kamu hastaneleri, ağız diş sağlığı merkezleri, aile sağlığı merkezleri ve toplum sağlığı merkezlerinden gelen başvuruları değerlendirmek, karara bağlamak, öneri sunmak ve düzeltici işlemleri belirlemek üzere Hasta Hakları Kurulu oluşturulur.</a:t>
            </a:r>
            <a:endParaRPr lang="tr-TR" dirty="0"/>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675860"/>
            <a:ext cx="8596668" cy="6056243"/>
          </a:xfrm>
        </p:spPr>
        <p:txBody>
          <a:bodyPr>
            <a:normAutofit fontScale="92500"/>
          </a:bodyPr>
          <a:lstStyle/>
          <a:p>
            <a:pPr marL="0" indent="0">
              <a:buNone/>
            </a:pPr>
            <a:r>
              <a:rPr lang="tr-TR" sz="3600" dirty="0"/>
              <a:t>Kurulun görevleri ile çalışma usul ve esasları 11 bent olarak sıralanmıştır. Bunlar:</a:t>
            </a:r>
          </a:p>
          <a:p>
            <a:pPr>
              <a:buFont typeface="+mj-lt"/>
              <a:buAutoNum type="arabicParenR"/>
            </a:pPr>
            <a:r>
              <a:rPr lang="tr-TR" sz="3600" dirty="0"/>
              <a:t>Kurul, sağlık kurum ve kuruluşu tarafından yerinde çözülemeyen yazılı ve/veya elektronik başvuruları değerlendirir.</a:t>
            </a:r>
          </a:p>
          <a:p>
            <a:pPr>
              <a:buFont typeface="+mj-lt"/>
              <a:buAutoNum type="arabicParenR"/>
            </a:pPr>
            <a:r>
              <a:rPr lang="tr-TR" sz="3600" dirty="0"/>
              <a:t>Hasta hakları uygulamalarına veya etik ilkelere aykırı davranış sebebiyle kurul tarafından verilen ihlal kararları, ilgili sağlık kurum ve kuruluşuna ve ilgili personele yazılı olarak tebliğ edilir.</a:t>
            </a:r>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728871"/>
            <a:ext cx="8596668" cy="5312492"/>
          </a:xfrm>
        </p:spPr>
        <p:txBody>
          <a:bodyPr>
            <a:normAutofit fontScale="92500" lnSpcReduction="10000"/>
          </a:bodyPr>
          <a:lstStyle/>
          <a:p>
            <a:pPr>
              <a:buFont typeface="+mj-lt"/>
              <a:buAutoNum type="arabicParenR" startAt="3"/>
            </a:pPr>
            <a:r>
              <a:rPr lang="tr-TR" sz="3600" dirty="0"/>
              <a:t>Kurul, gerek görürse hasta hakları ihlaline sebep olabilecek uygulamaları inceler ve hasta haklarının geliştirilmesi için öneri ve düzeltici işlem belirlenmesine karar verir. Sağlık kurum ve kuruluşu belirlenen süre içinde gerekli önlemleri alır, girişimlerde bulunur ve yapılan işlem hakkında kurulu bilgilendirir.</a:t>
            </a:r>
          </a:p>
          <a:p>
            <a:pPr>
              <a:buFont typeface="+mj-lt"/>
              <a:buAutoNum type="arabicParenR" startAt="3"/>
            </a:pPr>
            <a:r>
              <a:rPr lang="tr-TR" sz="3600" dirty="0"/>
              <a:t>Sekretarya hizmetleri il sağlık müdürlüğü hasta hakları koordinatörlüğünce yürütülür.</a:t>
            </a:r>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384313"/>
            <a:ext cx="8596668" cy="5657050"/>
          </a:xfrm>
        </p:spPr>
        <p:txBody>
          <a:bodyPr>
            <a:normAutofit fontScale="92500"/>
          </a:bodyPr>
          <a:lstStyle/>
          <a:p>
            <a:pPr>
              <a:buFont typeface="+mj-lt"/>
              <a:buAutoNum type="arabicParenR" startAt="5"/>
            </a:pPr>
            <a:r>
              <a:rPr lang="tr-TR" sz="3600" dirty="0"/>
              <a:t>Kurul, başvurunun kurula ulaştığı tarihten itibaren otuz gün içerisinde karar verir.</a:t>
            </a:r>
          </a:p>
          <a:p>
            <a:pPr>
              <a:buFont typeface="+mj-lt"/>
              <a:buAutoNum type="arabicParenR" startAt="5"/>
            </a:pPr>
            <a:r>
              <a:rPr lang="tr-TR" sz="3600" dirty="0"/>
              <a:t>Kurul, üye tam sayısının salt çoğunluğu ile toplanır ve toplantıya katılan üyelerin salt çoğunluğu ile karar alır. Karara itirazı olan üyelerin karşı oy gerekçeleri, kararın altına özet olarak yazılır.</a:t>
            </a:r>
          </a:p>
          <a:p>
            <a:pPr>
              <a:buFont typeface="+mj-lt"/>
              <a:buAutoNum type="arabicParenR" startAt="5"/>
            </a:pPr>
            <a:r>
              <a:rPr lang="tr-TR" sz="3600" dirty="0"/>
              <a:t>Kararlar, üyeler tarafından imzalanarak dosyalanır. Kararlar ilgili sağlık kurum ve kuruluşu ile başvurana bildirilir.</a:t>
            </a:r>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768627"/>
            <a:ext cx="8596668" cy="5272736"/>
          </a:xfrm>
        </p:spPr>
        <p:txBody>
          <a:bodyPr>
            <a:normAutofit/>
          </a:bodyPr>
          <a:lstStyle/>
          <a:p>
            <a:pPr>
              <a:buFont typeface="+mj-lt"/>
              <a:buAutoNum type="arabicParenR" startAt="8"/>
            </a:pPr>
            <a:r>
              <a:rPr lang="tr-TR" sz="3200" dirty="0"/>
              <a:t>Hasta hakları birimine yapılan başvurular ve kurulda görüşülen dosyalar gizlidir, hiçbir şekilde üçüncü kişilere bilgi verilemez. Bilgi ve dosyalar resmi olarak talep edilmesi kaydıyla idari soruşturma yapan incelemeciye ya da adli mercilere gizliliğe riayet edilerek verilir. Kurul üyeleri gizliliğe riayet etmekle yükümlüdür.</a:t>
            </a:r>
          </a:p>
          <a:p>
            <a:pPr>
              <a:buFont typeface="+mj-lt"/>
              <a:buAutoNum type="arabicParenR" startAt="8"/>
            </a:pPr>
            <a:r>
              <a:rPr lang="tr-TR" sz="3200" dirty="0"/>
              <a:t>Kurul gerek gördüğünde ilgilileri kurula davet edebilir.</a:t>
            </a:r>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781877"/>
            <a:ext cx="8596668" cy="5259485"/>
          </a:xfrm>
        </p:spPr>
        <p:txBody>
          <a:bodyPr>
            <a:normAutofit fontScale="92500" lnSpcReduction="10000"/>
          </a:bodyPr>
          <a:lstStyle/>
          <a:p>
            <a:pPr>
              <a:buFont typeface="+mj-lt"/>
              <a:buAutoNum type="arabicParenR" startAt="10"/>
            </a:pPr>
            <a:r>
              <a:rPr lang="tr-TR" sz="3200" dirty="0"/>
              <a:t>Sivil toplum temsilcisi ve sendika temsilcisi olan üyelerin görev süresi takvim yılıdır. Komisyon üyelerinin görev süresi iki yıldır. Süresi dolan üyeler tekrar görevlendirilebilir. Kurul toplantılarına mazeretsiz olarak üst üste üç defa katılmayan üyenin üyeliği sona erer ve bu kişiler üç yıl süreyle yeniden üye olarak seçilemez. Herhangi bir sebeple boşalan üyelik için kalan süreyi tamamlamak üzere yeni üye seçilir.</a:t>
            </a:r>
          </a:p>
          <a:p>
            <a:pPr>
              <a:buFont typeface="+mj-lt"/>
              <a:buAutoNum type="arabicParenR" startAt="10"/>
            </a:pPr>
            <a:r>
              <a:rPr lang="tr-TR" sz="3200" dirty="0"/>
              <a:t>Tıbbi hata iddialarına ilişkin başvurular kurul tarafından değerlendirilmez.</a:t>
            </a:r>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1550504" y="742123"/>
            <a:ext cx="7723498" cy="5299240"/>
          </a:xfrm>
        </p:spPr>
        <p:txBody>
          <a:bodyPr>
            <a:normAutofit/>
          </a:bodyPr>
          <a:lstStyle/>
          <a:p>
            <a:pPr marL="0" indent="0">
              <a:buNone/>
            </a:pPr>
            <a:r>
              <a:rPr lang="tr-TR" sz="4800" dirty="0"/>
              <a:t>	Hasta hakları kurulu kararlarının özeti, şikayet eden kişi isimlerine yer verilmeksizin il sağlık müdürlüğünün internet sayfasında duyurulur.</a:t>
            </a:r>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117</TotalTime>
  <Words>404</Words>
  <Application>Microsoft Office PowerPoint</Application>
  <PresentationFormat>Geniş ekran</PresentationFormat>
  <Paragraphs>16</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16</cp:revision>
  <dcterms:created xsi:type="dcterms:W3CDTF">2020-05-12T10:57:22Z</dcterms:created>
  <dcterms:modified xsi:type="dcterms:W3CDTF">2020-05-13T13:19:21Z</dcterms:modified>
</cp:coreProperties>
</file>