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7" r:id="rId3"/>
    <p:sldId id="276" r:id="rId4"/>
    <p:sldId id="265" r:id="rId5"/>
    <p:sldId id="268" r:id="rId6"/>
    <p:sldId id="269" r:id="rId7"/>
    <p:sldId id="266" r:id="rId8"/>
    <p:sldId id="270" r:id="rId9"/>
    <p:sldId id="271" r:id="rId10"/>
    <p:sldId id="272" r:id="rId11"/>
    <p:sldId id="273" r:id="rId12"/>
    <p:sldId id="274" r:id="rId13"/>
    <p:sldId id="267" r:id="rId14"/>
    <p:sldId id="258" r:id="rId15"/>
    <p:sldId id="260" r:id="rId16"/>
    <p:sldId id="261" r:id="rId17"/>
    <p:sldId id="262" r:id="rId18"/>
    <p:sldId id="263" r:id="rId19"/>
    <p:sldId id="26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1" d="100"/>
          <a:sy n="111" d="100"/>
        </p:scale>
        <p:origin x="6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4EBD51-3B01-4865-884A-2B2FE1D5DB6F}" type="datetimeFigureOut">
              <a:rPr lang="tr-TR" smtClean="0"/>
              <a:t>2.12.2021</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F3689C-E2A4-4F78-A9A1-EA814C77E1DD}" type="slidenum">
              <a:rPr lang="tr-TR" smtClean="0"/>
              <a:t>‹#›</a:t>
            </a:fld>
            <a:endParaRPr lang="tr-TR"/>
          </a:p>
        </p:txBody>
      </p:sp>
    </p:spTree>
    <p:extLst>
      <p:ext uri="{BB962C8B-B14F-4D97-AF65-F5344CB8AC3E}">
        <p14:creationId xmlns:p14="http://schemas.microsoft.com/office/powerpoint/2010/main" val="39809030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118AA67D-69D8-4C21-A50D-7C35D6AD63FD}"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346920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18AA67D-69D8-4C21-A50D-7C35D6AD63FD}"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1996253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18AA67D-69D8-4C21-A50D-7C35D6AD63FD}"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16520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18AA67D-69D8-4C21-A50D-7C35D6AD63FD}"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1647527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118AA67D-69D8-4C21-A50D-7C35D6AD63FD}"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4218672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18AA67D-69D8-4C21-A50D-7C35D6AD63FD}"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21647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18AA67D-69D8-4C21-A50D-7C35D6AD63FD}" type="datetimeFigureOut">
              <a:rPr lang="tr-TR" smtClean="0"/>
              <a:t>2.12.2021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348389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18AA67D-69D8-4C21-A50D-7C35D6AD63FD}" type="datetimeFigureOut">
              <a:rPr lang="tr-TR" smtClean="0"/>
              <a:t>2.12.2021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1958113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8AA67D-69D8-4C21-A50D-7C35D6AD63FD}" type="datetimeFigureOut">
              <a:rPr lang="tr-TR" smtClean="0"/>
              <a:t>2.12.2021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682515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18AA67D-69D8-4C21-A50D-7C35D6AD63FD}"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3996459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18AA67D-69D8-4C21-A50D-7C35D6AD63FD}"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C5CAA9-F3D3-437D-8F14-504D08E8DAB4}" type="slidenum">
              <a:rPr lang="tr-TR" smtClean="0"/>
              <a:t>‹#›</a:t>
            </a:fld>
            <a:endParaRPr lang="tr-TR"/>
          </a:p>
        </p:txBody>
      </p:sp>
    </p:spTree>
    <p:extLst>
      <p:ext uri="{BB962C8B-B14F-4D97-AF65-F5344CB8AC3E}">
        <p14:creationId xmlns:p14="http://schemas.microsoft.com/office/powerpoint/2010/main" val="3978056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AA67D-69D8-4C21-A50D-7C35D6AD63FD}" type="datetimeFigureOut">
              <a:rPr lang="tr-TR" smtClean="0"/>
              <a:t>2.12.2021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5CAA9-F3D3-437D-8F14-504D08E8DAB4}" type="slidenum">
              <a:rPr lang="tr-TR" smtClean="0"/>
              <a:t>‹#›</a:t>
            </a:fld>
            <a:endParaRPr lang="tr-TR"/>
          </a:p>
        </p:txBody>
      </p:sp>
    </p:spTree>
    <p:extLst>
      <p:ext uri="{BB962C8B-B14F-4D97-AF65-F5344CB8AC3E}">
        <p14:creationId xmlns:p14="http://schemas.microsoft.com/office/powerpoint/2010/main" val="3482383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Gençlerle Grup Çalışması </a:t>
            </a:r>
          </a:p>
        </p:txBody>
      </p:sp>
      <p:sp>
        <p:nvSpPr>
          <p:cNvPr id="3" name="Alt Başlık 2"/>
          <p:cNvSpPr>
            <a:spLocks noGrp="1"/>
          </p:cNvSpPr>
          <p:nvPr>
            <p:ph type="subTitle" idx="1"/>
          </p:nvPr>
        </p:nvSpPr>
        <p:spPr/>
        <p:txBody>
          <a:bodyPr>
            <a:normAutofit/>
          </a:bodyPr>
          <a:lstStyle/>
          <a:p>
            <a:r>
              <a:rPr lang="tr-TR" dirty="0"/>
              <a:t> </a:t>
            </a:r>
          </a:p>
        </p:txBody>
      </p:sp>
    </p:spTree>
    <p:extLst>
      <p:ext uri="{BB962C8B-B14F-4D97-AF65-F5344CB8AC3E}">
        <p14:creationId xmlns:p14="http://schemas.microsoft.com/office/powerpoint/2010/main" val="2777297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normAutofit fontScale="92500" lnSpcReduction="20000"/>
          </a:bodyPr>
          <a:lstStyle/>
          <a:p>
            <a:r>
              <a:rPr lang="tr-TR" dirty="0" err="1">
                <a:solidFill>
                  <a:srgbClr val="FF0000"/>
                </a:solidFill>
              </a:rPr>
              <a:t>Psiko</a:t>
            </a:r>
            <a:r>
              <a:rPr lang="tr-TR" dirty="0">
                <a:solidFill>
                  <a:srgbClr val="FF0000"/>
                </a:solidFill>
              </a:rPr>
              <a:t>-eğitsel gruplar</a:t>
            </a:r>
            <a:r>
              <a:rPr lang="tr-TR" dirty="0"/>
              <a:t>: bu tür gruplar iki amaçla yapılır. Birinci olarak </a:t>
            </a:r>
            <a:r>
              <a:rPr lang="tr-TR" b="1" dirty="0"/>
              <a:t>davranışsal ve duygusal tepkilerin, değer ve inançların</a:t>
            </a:r>
            <a:r>
              <a:rPr lang="tr-TR" dirty="0"/>
              <a:t> keşfedilmesi, ve yeni düşünme yollarının ortaya konması yoluyla değiştirilmesi amaçlanabilir. İkinci olarak ise, daha çok koruma-önleme odaklı, bir sorunun ortaya çıkması ve </a:t>
            </a:r>
            <a:r>
              <a:rPr lang="tr-TR" dirty="0" err="1"/>
              <a:t>büyümsei</a:t>
            </a:r>
            <a:r>
              <a:rPr lang="tr-TR" dirty="0"/>
              <a:t> durumunda, ergenlerin kullanabilecekleri </a:t>
            </a:r>
            <a:r>
              <a:rPr lang="tr-TR" b="1" dirty="0"/>
              <a:t>baş etme yöntemlerinin</a:t>
            </a:r>
            <a:r>
              <a:rPr lang="tr-TR" dirty="0"/>
              <a:t> öğretilmesi amaçlanabilir. </a:t>
            </a:r>
          </a:p>
          <a:p>
            <a:r>
              <a:rPr lang="tr-TR" dirty="0"/>
              <a:t>Ergenler dünyaya ilişkin bir takım </a:t>
            </a:r>
            <a:r>
              <a:rPr lang="tr-TR" b="1" dirty="0"/>
              <a:t>yapılar</a:t>
            </a:r>
            <a:r>
              <a:rPr lang="tr-TR" dirty="0"/>
              <a:t> geliştirirler. Yaşam deneyimleri arttıkça, bu yapılar değişebilir, gelişebilir, yenileri ile yer değişir. Bu gruplarda, ergenler geliştirdikleri yapılar konusunda akranlarından ve yetişkinlerden sağlıklı yapılar konusunda fikir alma fırsatı bulur. </a:t>
            </a:r>
          </a:p>
          <a:p>
            <a:r>
              <a:rPr lang="tr-TR" dirty="0"/>
              <a:t>Bu gruplarda </a:t>
            </a:r>
            <a:r>
              <a:rPr lang="tr-TR" b="1" dirty="0"/>
              <a:t>öğrenme</a:t>
            </a:r>
            <a:r>
              <a:rPr lang="tr-TR" dirty="0"/>
              <a:t> ön plandadır. Düşünce, davranış, </a:t>
            </a:r>
            <a:r>
              <a:rPr lang="tr-TR" dirty="0" err="1"/>
              <a:t>duygu,deneyim</a:t>
            </a:r>
            <a:r>
              <a:rPr lang="tr-TR" dirty="0"/>
              <a:t> ve inançlar tartışılır. Bu nedenle ergenler belirli bilgiler, beceriler edinirler ve grup desteğinden de faydalanırlar. </a:t>
            </a:r>
          </a:p>
        </p:txBody>
      </p:sp>
    </p:spTree>
    <p:extLst>
      <p:ext uri="{BB962C8B-B14F-4D97-AF65-F5344CB8AC3E}">
        <p14:creationId xmlns:p14="http://schemas.microsoft.com/office/powerpoint/2010/main" val="2861021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normAutofit fontScale="77500" lnSpcReduction="20000"/>
          </a:bodyPr>
          <a:lstStyle/>
          <a:p>
            <a:r>
              <a:rPr lang="tr-TR" dirty="0">
                <a:solidFill>
                  <a:srgbClr val="FF0000"/>
                </a:solidFill>
              </a:rPr>
              <a:t>Kişisel gelişim grupları: </a:t>
            </a:r>
            <a:r>
              <a:rPr lang="tr-TR" dirty="0"/>
              <a:t>Stres, </a:t>
            </a:r>
            <a:r>
              <a:rPr lang="tr-TR" dirty="0" err="1"/>
              <a:t>anksiyete</a:t>
            </a:r>
            <a:r>
              <a:rPr lang="tr-TR" dirty="0"/>
              <a:t>, ruhsal bozukluk gibi sorunlar </a:t>
            </a:r>
            <a:r>
              <a:rPr lang="tr-TR" b="1" dirty="0"/>
              <a:t>yaşamayan</a:t>
            </a:r>
            <a:r>
              <a:rPr lang="tr-TR" dirty="0"/>
              <a:t> ergenlerden oluşur. Amaç ergenlerin işlevselliğini artırmaktır. Temel vurgu, sosyal, tinsel, ahlaki açıdan olumlu değerler, inançlar, tutumlar geliştirmelerine yardımcı olmaktır. Grup sonunda çocukların kişisel becerilerini, güçlü yönlerini, yeteneklerini tanımaları ve geliştirmeleri beklenir. </a:t>
            </a:r>
          </a:p>
          <a:p>
            <a:r>
              <a:rPr lang="tr-TR" dirty="0">
                <a:solidFill>
                  <a:srgbClr val="FF0000"/>
                </a:solidFill>
              </a:rPr>
              <a:t>Destek Grupları</a:t>
            </a:r>
            <a:r>
              <a:rPr lang="tr-TR" dirty="0"/>
              <a:t>: Üyelerine destek sunmak için oluşturulmuştur. Temel odak destek olsa da, bu gruplarda da duygusal, bilişsel, davranışsal alanlarda değişiklikler meydana gelir. Benzer yaşamsal zorluklar yaşayan ergenler arasında oluşturulur. Destek ile, stresi azaltmak, baş etme stratejilerinin, bilgilerin, güvenin paylaşılması hedeflenir.</a:t>
            </a:r>
          </a:p>
          <a:p>
            <a:r>
              <a:rPr lang="tr-TR" dirty="0"/>
              <a:t> Danışmanlık grupları ile aradaki fark, destek grubuna katılan gençler, belli bir sorunu yaşamaları nedeniyle seçilir. Ancak danışmanlık gruplarında genel olarak bir takım duygusal ve davranışsal semptomlar gösteren ergenler seçilir. </a:t>
            </a:r>
          </a:p>
          <a:p>
            <a:r>
              <a:rPr lang="tr-TR" dirty="0"/>
              <a:t>Destek gruplarında temel odak karşılıklı destek sağlamaktır. Danışmanlık gruplarında ise, ergenlerin yaşam zorluklarıyla baş etmesinde, bireysel olarak kapasitenin geliştirilmesi amaçlanmaktadır. </a:t>
            </a:r>
          </a:p>
          <a:p>
            <a:pPr marL="0" indent="0">
              <a:buNone/>
            </a:pPr>
            <a:endParaRPr lang="tr-TR" dirty="0"/>
          </a:p>
        </p:txBody>
      </p:sp>
    </p:spTree>
    <p:extLst>
      <p:ext uri="{BB962C8B-B14F-4D97-AF65-F5344CB8AC3E}">
        <p14:creationId xmlns:p14="http://schemas.microsoft.com/office/powerpoint/2010/main" val="1906319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lstStyle/>
          <a:p>
            <a:r>
              <a:rPr lang="tr-TR" dirty="0">
                <a:solidFill>
                  <a:srgbClr val="FF0000"/>
                </a:solidFill>
              </a:rPr>
              <a:t>Gelişimsel beceri grupları</a:t>
            </a:r>
            <a:r>
              <a:rPr lang="tr-TR" dirty="0"/>
              <a:t>: bu tür gruplar daha çok gelişim geriliği ve gecikmesi gösteren çocuk ve ergenlere yöneliktir. Gelişimin geciktiği alana yönelik çalışmalar temel alınır. Örneğin konuşma, dil, motor </a:t>
            </a:r>
            <a:r>
              <a:rPr lang="tr-TR" dirty="0" err="1"/>
              <a:t>beceriler,vb</a:t>
            </a:r>
            <a:r>
              <a:rPr lang="tr-TR" dirty="0"/>
              <a:t>. grupların amacı etkileşim sağlayarak sosyal yetkinlik kazandırmaktır. Bu gruplarda çocuk ve ergenler eylem odaklı </a:t>
            </a:r>
            <a:r>
              <a:rPr lang="tr-TR" dirty="0" err="1"/>
              <a:t>yaşantısal</a:t>
            </a:r>
            <a:r>
              <a:rPr lang="tr-TR" dirty="0"/>
              <a:t> öğrenmeye daha yatkındır. </a:t>
            </a:r>
          </a:p>
        </p:txBody>
      </p:sp>
    </p:spTree>
    <p:extLst>
      <p:ext uri="{BB962C8B-B14F-4D97-AF65-F5344CB8AC3E}">
        <p14:creationId xmlns:p14="http://schemas.microsoft.com/office/powerpoint/2010/main" val="2852753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lstStyle/>
          <a:p>
            <a:r>
              <a:rPr lang="tr-TR" dirty="0"/>
              <a:t>Konu odaklı gruplar </a:t>
            </a:r>
          </a:p>
          <a:p>
            <a:r>
              <a:rPr lang="tr-TR" dirty="0"/>
              <a:t>Sistem odaklı gruplar </a:t>
            </a:r>
          </a:p>
        </p:txBody>
      </p:sp>
    </p:spTree>
    <p:extLst>
      <p:ext uri="{BB962C8B-B14F-4D97-AF65-F5344CB8AC3E}">
        <p14:creationId xmlns:p14="http://schemas.microsoft.com/office/powerpoint/2010/main" val="1548944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SHU-Genç ilişkisi: Belirsizlik, Akışkanlık, İçeriden Öğrenme  </a:t>
            </a:r>
          </a:p>
        </p:txBody>
      </p:sp>
      <p:sp>
        <p:nvSpPr>
          <p:cNvPr id="3" name="İçerik Yer Tutucusu 2"/>
          <p:cNvSpPr>
            <a:spLocks noGrp="1"/>
          </p:cNvSpPr>
          <p:nvPr>
            <p:ph idx="1"/>
          </p:nvPr>
        </p:nvSpPr>
        <p:spPr/>
        <p:txBody>
          <a:bodyPr>
            <a:normAutofit/>
          </a:bodyPr>
          <a:lstStyle/>
          <a:p>
            <a:r>
              <a:rPr lang="tr-TR" dirty="0"/>
              <a:t>Saygı(</a:t>
            </a:r>
            <a:r>
              <a:rPr lang="tr-TR" dirty="0" err="1"/>
              <a:t>sızlık</a:t>
            </a:r>
            <a:r>
              <a:rPr lang="tr-TR" dirty="0"/>
              <a:t>)?</a:t>
            </a:r>
          </a:p>
          <a:p>
            <a:r>
              <a:rPr lang="tr-TR" dirty="0"/>
              <a:t>Belirsizlik/Plan-esneklik/Akışkanlık  </a:t>
            </a:r>
          </a:p>
          <a:p>
            <a:r>
              <a:rPr lang="tr-TR" dirty="0"/>
              <a:t>Etiketleme-sapma-kontrol </a:t>
            </a:r>
            <a:r>
              <a:rPr lang="tr-TR" i="1" dirty="0"/>
              <a:t>«grup lideri kırılmış nesneleri tamir eden birinden daha fazlasıdır»</a:t>
            </a:r>
          </a:p>
          <a:p>
            <a:r>
              <a:rPr lang="tr-TR" dirty="0"/>
              <a:t>Mizahın kullanımı: «</a:t>
            </a:r>
            <a:r>
              <a:rPr lang="tr-TR" i="1" dirty="0"/>
              <a:t>bir durumdaki absürtlüğü görebilmek, her şeyi çok ciddiye almamak ve egoları dışarıda bırakabilmek» </a:t>
            </a:r>
          </a:p>
          <a:p>
            <a:r>
              <a:rPr lang="tr-TR" dirty="0"/>
              <a:t>Kendi çocukluk/ergenlik deneyimleri </a:t>
            </a:r>
          </a:p>
          <a:p>
            <a:endParaRPr lang="tr-TR" dirty="0"/>
          </a:p>
        </p:txBody>
      </p:sp>
    </p:spTree>
    <p:extLst>
      <p:ext uri="{BB962C8B-B14F-4D97-AF65-F5344CB8AC3E}">
        <p14:creationId xmlns:p14="http://schemas.microsoft.com/office/powerpoint/2010/main" val="1552008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Grubun Planlanması </a:t>
            </a:r>
          </a:p>
        </p:txBody>
      </p:sp>
      <p:sp>
        <p:nvSpPr>
          <p:cNvPr id="3" name="İçerik Yer Tutucusu 2"/>
          <p:cNvSpPr>
            <a:spLocks noGrp="1"/>
          </p:cNvSpPr>
          <p:nvPr>
            <p:ph idx="1"/>
          </p:nvPr>
        </p:nvSpPr>
        <p:spPr/>
        <p:txBody>
          <a:bodyPr>
            <a:normAutofit/>
          </a:bodyPr>
          <a:lstStyle/>
          <a:p>
            <a:r>
              <a:rPr lang="tr-TR" dirty="0"/>
              <a:t>İhtiyaç </a:t>
            </a:r>
          </a:p>
          <a:p>
            <a:r>
              <a:rPr lang="tr-TR" dirty="0"/>
              <a:t>Amaç</a:t>
            </a:r>
          </a:p>
          <a:p>
            <a:r>
              <a:rPr lang="tr-TR" dirty="0"/>
              <a:t>Kompozisyon</a:t>
            </a:r>
          </a:p>
          <a:p>
            <a:r>
              <a:rPr lang="tr-TR" dirty="0"/>
              <a:t>Yapı</a:t>
            </a:r>
          </a:p>
          <a:p>
            <a:r>
              <a:rPr lang="tr-TR" dirty="0"/>
              <a:t>İçerik </a:t>
            </a:r>
          </a:p>
          <a:p>
            <a:r>
              <a:rPr lang="tr-TR" dirty="0"/>
              <a:t>Grup öncesi hazırlık </a:t>
            </a:r>
          </a:p>
          <a:p>
            <a:r>
              <a:rPr lang="tr-TR" dirty="0"/>
              <a:t>Kuruluş yapısı ve amaçları </a:t>
            </a:r>
          </a:p>
          <a:p>
            <a:r>
              <a:rPr lang="tr-TR" dirty="0"/>
              <a:t>Teknik hazırlık </a:t>
            </a:r>
          </a:p>
        </p:txBody>
      </p:sp>
    </p:spTree>
    <p:extLst>
      <p:ext uri="{BB962C8B-B14F-4D97-AF65-F5344CB8AC3E}">
        <p14:creationId xmlns:p14="http://schemas.microsoft.com/office/powerpoint/2010/main" val="254569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süreci </a:t>
            </a:r>
          </a:p>
        </p:txBody>
      </p:sp>
      <p:sp>
        <p:nvSpPr>
          <p:cNvPr id="3" name="İçerik Yer Tutucusu 2"/>
          <p:cNvSpPr>
            <a:spLocks noGrp="1"/>
          </p:cNvSpPr>
          <p:nvPr>
            <p:ph idx="1"/>
          </p:nvPr>
        </p:nvSpPr>
        <p:spPr/>
        <p:txBody>
          <a:bodyPr>
            <a:normAutofit/>
          </a:bodyPr>
          <a:lstStyle/>
          <a:p>
            <a:r>
              <a:rPr lang="tr-TR" dirty="0"/>
              <a:t>Grupta amaç gelişimi </a:t>
            </a:r>
          </a:p>
          <a:p>
            <a:r>
              <a:rPr lang="tr-TR" dirty="0"/>
              <a:t>Ortaklıkların keşfi </a:t>
            </a:r>
          </a:p>
          <a:p>
            <a:r>
              <a:rPr lang="tr-TR" dirty="0"/>
              <a:t>Normatif krizleri fark etmek </a:t>
            </a:r>
          </a:p>
          <a:p>
            <a:r>
              <a:rPr lang="tr-TR" dirty="0"/>
              <a:t>Grup kuralları, ritüellerin oluşumu </a:t>
            </a:r>
          </a:p>
          <a:p>
            <a:r>
              <a:rPr lang="tr-TR"/>
              <a:t> Problem </a:t>
            </a:r>
            <a:r>
              <a:rPr lang="tr-TR" dirty="0"/>
              <a:t>çözme-eleştirel düşünme </a:t>
            </a:r>
          </a:p>
          <a:p>
            <a:r>
              <a:rPr lang="tr-TR" dirty="0"/>
              <a:t>Aidiyet </a:t>
            </a:r>
          </a:p>
          <a:p>
            <a:r>
              <a:rPr lang="tr-TR" dirty="0"/>
              <a:t>Grup içi bağlılık</a:t>
            </a:r>
          </a:p>
          <a:p>
            <a:r>
              <a:rPr lang="tr-TR" dirty="0"/>
              <a:t>Yetkinlik </a:t>
            </a:r>
          </a:p>
        </p:txBody>
      </p:sp>
    </p:spTree>
    <p:extLst>
      <p:ext uri="{BB962C8B-B14F-4D97-AF65-F5344CB8AC3E}">
        <p14:creationId xmlns:p14="http://schemas.microsoft.com/office/powerpoint/2010/main" val="2038983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Sonlandırma </a:t>
            </a:r>
          </a:p>
        </p:txBody>
      </p:sp>
      <p:sp>
        <p:nvSpPr>
          <p:cNvPr id="3" name="İçerik Yer Tutucusu 2"/>
          <p:cNvSpPr>
            <a:spLocks noGrp="1"/>
          </p:cNvSpPr>
          <p:nvPr>
            <p:ph idx="1"/>
          </p:nvPr>
        </p:nvSpPr>
        <p:spPr/>
        <p:txBody>
          <a:bodyPr>
            <a:normAutofit/>
          </a:bodyPr>
          <a:lstStyle/>
          <a:p>
            <a:r>
              <a:rPr lang="tr-TR" dirty="0"/>
              <a:t>Grup dinamikleri</a:t>
            </a:r>
          </a:p>
          <a:p>
            <a:r>
              <a:rPr lang="tr-TR" dirty="0" err="1"/>
              <a:t>SHU’nun</a:t>
            </a:r>
            <a:r>
              <a:rPr lang="tr-TR" dirty="0"/>
              <a:t> rolü </a:t>
            </a:r>
          </a:p>
          <a:p>
            <a:r>
              <a:rPr lang="tr-TR" dirty="0"/>
              <a:t>Sonlandırmaya hazırlık </a:t>
            </a:r>
          </a:p>
          <a:p>
            <a:r>
              <a:rPr lang="tr-TR" dirty="0"/>
              <a:t>Grup bütünlüğü </a:t>
            </a:r>
          </a:p>
          <a:p>
            <a:r>
              <a:rPr lang="tr-TR" dirty="0"/>
              <a:t>Duyguların ifadesi </a:t>
            </a:r>
          </a:p>
        </p:txBody>
      </p:sp>
    </p:spTree>
    <p:extLst>
      <p:ext uri="{BB962C8B-B14F-4D97-AF65-F5344CB8AC3E}">
        <p14:creationId xmlns:p14="http://schemas.microsoft.com/office/powerpoint/2010/main" val="1881047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yürütücüsü/kolaylaştırıcı rolü</a:t>
            </a:r>
          </a:p>
        </p:txBody>
      </p:sp>
      <p:sp>
        <p:nvSpPr>
          <p:cNvPr id="3" name="İçerik Yer Tutucusu 2"/>
          <p:cNvSpPr>
            <a:spLocks noGrp="1"/>
          </p:cNvSpPr>
          <p:nvPr>
            <p:ph idx="1"/>
          </p:nvPr>
        </p:nvSpPr>
        <p:spPr/>
        <p:txBody>
          <a:bodyPr/>
          <a:lstStyle/>
          <a:p>
            <a:r>
              <a:rPr lang="tr-TR" dirty="0"/>
              <a:t>Kendi deneyimine odaklanmak</a:t>
            </a:r>
          </a:p>
          <a:p>
            <a:r>
              <a:rPr lang="tr-TR" dirty="0"/>
              <a:t>Yansıtmalı düşünme </a:t>
            </a:r>
          </a:p>
          <a:p>
            <a:r>
              <a:rPr lang="tr-TR" dirty="0"/>
              <a:t>Otorite konusu</a:t>
            </a:r>
          </a:p>
          <a:p>
            <a:r>
              <a:rPr lang="tr-TR" dirty="0"/>
              <a:t>Kontrol kaybı </a:t>
            </a:r>
          </a:p>
          <a:p>
            <a:r>
              <a:rPr lang="tr-TR" dirty="0"/>
              <a:t>Bireyselleşme-kontrol gerilimi</a:t>
            </a:r>
          </a:p>
          <a:p>
            <a:r>
              <a:rPr lang="tr-TR" dirty="0"/>
              <a:t>Yakınlaşma-uzaklaşma </a:t>
            </a:r>
          </a:p>
          <a:p>
            <a:r>
              <a:rPr lang="tr-TR" dirty="0"/>
              <a:t>Öfke </a:t>
            </a:r>
          </a:p>
          <a:p>
            <a:r>
              <a:rPr lang="tr-TR" dirty="0"/>
              <a:t>Sınır konusu </a:t>
            </a:r>
          </a:p>
        </p:txBody>
      </p:sp>
    </p:spTree>
    <p:extLst>
      <p:ext uri="{BB962C8B-B14F-4D97-AF65-F5344CB8AC3E}">
        <p14:creationId xmlns:p14="http://schemas.microsoft.com/office/powerpoint/2010/main" val="1973015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Kaynaklar:</a:t>
            </a:r>
            <a:endParaRPr lang="tr-TR" dirty="0"/>
          </a:p>
        </p:txBody>
      </p:sp>
      <p:sp>
        <p:nvSpPr>
          <p:cNvPr id="3" name="İçerik Yer Tutucusu 2"/>
          <p:cNvSpPr>
            <a:spLocks noGrp="1"/>
          </p:cNvSpPr>
          <p:nvPr>
            <p:ph idx="1"/>
          </p:nvPr>
        </p:nvSpPr>
        <p:spPr/>
        <p:txBody>
          <a:bodyPr/>
          <a:lstStyle/>
          <a:p>
            <a:r>
              <a:rPr lang="tr-TR" dirty="0"/>
              <a:t>Andrew </a:t>
            </a:r>
            <a:r>
              <a:rPr lang="tr-TR" dirty="0" err="1"/>
              <a:t>Malekoff</a:t>
            </a:r>
            <a:r>
              <a:rPr lang="tr-TR" dirty="0"/>
              <a:t>, </a:t>
            </a:r>
            <a:r>
              <a:rPr lang="tr-TR" dirty="0" err="1"/>
              <a:t>Group</a:t>
            </a:r>
            <a:r>
              <a:rPr lang="tr-TR" dirty="0"/>
              <a:t> </a:t>
            </a:r>
            <a:r>
              <a:rPr lang="tr-TR" dirty="0" err="1"/>
              <a:t>Work</a:t>
            </a:r>
            <a:r>
              <a:rPr lang="tr-TR" dirty="0"/>
              <a:t> </a:t>
            </a:r>
            <a:r>
              <a:rPr lang="tr-TR" dirty="0" err="1"/>
              <a:t>With</a:t>
            </a:r>
            <a:r>
              <a:rPr lang="tr-TR" dirty="0"/>
              <a:t> </a:t>
            </a:r>
            <a:r>
              <a:rPr lang="tr-TR" dirty="0" err="1"/>
              <a:t>Adolescents</a:t>
            </a:r>
            <a:r>
              <a:rPr lang="tr-TR" dirty="0"/>
              <a:t>, </a:t>
            </a:r>
            <a:r>
              <a:rPr lang="tr-TR" dirty="0" err="1"/>
              <a:t>Guilford</a:t>
            </a:r>
            <a:r>
              <a:rPr lang="tr-TR" dirty="0"/>
              <a:t> Publications,2004. </a:t>
            </a:r>
          </a:p>
          <a:p>
            <a:r>
              <a:rPr lang="tr-TR" dirty="0" err="1"/>
              <a:t>Geldard</a:t>
            </a:r>
            <a:r>
              <a:rPr lang="tr-TR" dirty="0"/>
              <a:t>, K. , </a:t>
            </a:r>
            <a:r>
              <a:rPr lang="tr-TR" dirty="0" err="1"/>
              <a:t>Geldard</a:t>
            </a:r>
            <a:r>
              <a:rPr lang="tr-TR" dirty="0"/>
              <a:t>, D: </a:t>
            </a:r>
            <a:r>
              <a:rPr lang="tr-TR" dirty="0" err="1"/>
              <a:t>Working</a:t>
            </a:r>
            <a:r>
              <a:rPr lang="tr-TR" dirty="0"/>
              <a:t> </a:t>
            </a:r>
            <a:r>
              <a:rPr lang="tr-TR" dirty="0" err="1"/>
              <a:t>with</a:t>
            </a:r>
            <a:r>
              <a:rPr lang="tr-TR" dirty="0"/>
              <a:t> </a:t>
            </a:r>
            <a:r>
              <a:rPr lang="tr-TR" dirty="0" err="1"/>
              <a:t>children</a:t>
            </a:r>
            <a:r>
              <a:rPr lang="tr-TR" dirty="0"/>
              <a:t> in </a:t>
            </a:r>
            <a:r>
              <a:rPr lang="tr-TR" dirty="0" err="1"/>
              <a:t>Groups</a:t>
            </a:r>
            <a:r>
              <a:rPr lang="tr-TR" dirty="0"/>
              <a:t>: A </a:t>
            </a:r>
            <a:r>
              <a:rPr lang="tr-TR" dirty="0" err="1"/>
              <a:t>handbook</a:t>
            </a:r>
            <a:r>
              <a:rPr lang="tr-TR" dirty="0"/>
              <a:t> </a:t>
            </a:r>
            <a:r>
              <a:rPr lang="tr-TR" dirty="0" err="1"/>
              <a:t>for</a:t>
            </a:r>
            <a:r>
              <a:rPr lang="tr-TR" dirty="0"/>
              <a:t> </a:t>
            </a:r>
            <a:r>
              <a:rPr lang="tr-TR" dirty="0" err="1"/>
              <a:t>counsellors</a:t>
            </a:r>
            <a:r>
              <a:rPr lang="tr-TR" dirty="0"/>
              <a:t>, </a:t>
            </a:r>
            <a:r>
              <a:rPr lang="tr-TR" dirty="0" err="1"/>
              <a:t>educators</a:t>
            </a:r>
            <a:r>
              <a:rPr lang="tr-TR" dirty="0"/>
              <a:t> </a:t>
            </a:r>
            <a:r>
              <a:rPr lang="tr-TR" dirty="0" err="1"/>
              <a:t>and</a:t>
            </a:r>
            <a:r>
              <a:rPr lang="tr-TR" dirty="0"/>
              <a:t> </a:t>
            </a:r>
            <a:r>
              <a:rPr lang="tr-TR" dirty="0" err="1"/>
              <a:t>community</a:t>
            </a:r>
            <a:r>
              <a:rPr lang="tr-TR" dirty="0"/>
              <a:t> </a:t>
            </a:r>
            <a:r>
              <a:rPr lang="tr-TR" dirty="0" err="1"/>
              <a:t>workers</a:t>
            </a:r>
            <a:r>
              <a:rPr lang="tr-TR" dirty="0"/>
              <a:t>. </a:t>
            </a:r>
            <a:r>
              <a:rPr lang="tr-TR" dirty="0" err="1"/>
              <a:t>Palgrave</a:t>
            </a:r>
            <a:r>
              <a:rPr lang="tr-TR" dirty="0"/>
              <a:t>, 2001. </a:t>
            </a:r>
          </a:p>
        </p:txBody>
      </p:sp>
    </p:spTree>
    <p:extLst>
      <p:ext uri="{BB962C8B-B14F-4D97-AF65-F5344CB8AC3E}">
        <p14:creationId xmlns:p14="http://schemas.microsoft.com/office/powerpoint/2010/main" val="2653206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Çalışmasına Giriş </a:t>
            </a:r>
          </a:p>
        </p:txBody>
      </p:sp>
      <p:sp>
        <p:nvSpPr>
          <p:cNvPr id="3" name="İçerik Yer Tutucusu 2"/>
          <p:cNvSpPr>
            <a:spLocks noGrp="1"/>
          </p:cNvSpPr>
          <p:nvPr>
            <p:ph idx="1"/>
          </p:nvPr>
        </p:nvSpPr>
        <p:spPr/>
        <p:txBody>
          <a:bodyPr/>
          <a:lstStyle/>
          <a:p>
            <a:r>
              <a:rPr lang="tr-TR" dirty="0"/>
              <a:t>Ergenlik dönemi özellikleri </a:t>
            </a:r>
          </a:p>
          <a:p>
            <a:r>
              <a:rPr lang="tr-TR" dirty="0"/>
              <a:t>Riskler </a:t>
            </a:r>
          </a:p>
          <a:p>
            <a:r>
              <a:rPr lang="tr-TR" dirty="0"/>
              <a:t>Fırsatlar </a:t>
            </a:r>
          </a:p>
          <a:p>
            <a:r>
              <a:rPr lang="tr-TR" dirty="0"/>
              <a:t>Soruna ilişkin yaklaşım </a:t>
            </a:r>
          </a:p>
        </p:txBody>
      </p:sp>
    </p:spTree>
    <p:extLst>
      <p:ext uri="{BB962C8B-B14F-4D97-AF65-F5344CB8AC3E}">
        <p14:creationId xmlns:p14="http://schemas.microsoft.com/office/powerpoint/2010/main" val="3122377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çalışmasının yararları </a:t>
            </a:r>
          </a:p>
        </p:txBody>
      </p:sp>
      <p:sp>
        <p:nvSpPr>
          <p:cNvPr id="3" name="İçerik Yer Tutucusu 2"/>
          <p:cNvSpPr>
            <a:spLocks noGrp="1"/>
          </p:cNvSpPr>
          <p:nvPr>
            <p:ph idx="1"/>
          </p:nvPr>
        </p:nvSpPr>
        <p:spPr/>
        <p:txBody>
          <a:bodyPr>
            <a:normAutofit fontScale="92500" lnSpcReduction="20000"/>
          </a:bodyPr>
          <a:lstStyle/>
          <a:p>
            <a:pPr marL="0" indent="0">
              <a:buNone/>
            </a:pPr>
            <a:r>
              <a:rPr lang="tr-TR" dirty="0"/>
              <a:t>Ergenlerin sağlıklı birer yetişkin olmaları için şu hedeflere erişmenin yollarını bulmaları gerekmektedir: </a:t>
            </a:r>
          </a:p>
          <a:p>
            <a:pPr>
              <a:buFontTx/>
              <a:buChar char="-"/>
            </a:pPr>
            <a:r>
              <a:rPr lang="tr-TR" dirty="0"/>
              <a:t>Yapıcı bir grup içerisinde değerli bir yer edinme,</a:t>
            </a:r>
          </a:p>
          <a:p>
            <a:pPr>
              <a:buFontTx/>
              <a:buChar char="-"/>
            </a:pPr>
            <a:r>
              <a:rPr lang="tr-TR" dirty="0"/>
              <a:t>Yakın, sürekliliği olan insan ilişkileri kurabilmeleri, </a:t>
            </a:r>
          </a:p>
          <a:p>
            <a:pPr>
              <a:buFontTx/>
              <a:buChar char="-"/>
            </a:pPr>
            <a:r>
              <a:rPr lang="tr-TR" dirty="0"/>
              <a:t>Bir kişi olarak değerli hissetme </a:t>
            </a:r>
          </a:p>
          <a:p>
            <a:pPr>
              <a:buFontTx/>
              <a:buChar char="-"/>
            </a:pPr>
            <a:r>
              <a:rPr lang="tr-TR" dirty="0"/>
              <a:t>Bilgilendirilmiş seçimler yaparken geçerli bir temel oluşturabilme,</a:t>
            </a:r>
          </a:p>
          <a:p>
            <a:pPr>
              <a:buFontTx/>
              <a:buChar char="-"/>
            </a:pPr>
            <a:r>
              <a:rPr lang="tr-TR" dirty="0"/>
              <a:t>Destek sistemlerini kullanabilme,</a:t>
            </a:r>
          </a:p>
          <a:p>
            <a:pPr>
              <a:buFontTx/>
              <a:buChar char="-"/>
            </a:pPr>
            <a:r>
              <a:rPr lang="tr-TR" dirty="0"/>
              <a:t>Yapıcı bir şekilde merak davranışlarını ifade edebilme,</a:t>
            </a:r>
          </a:p>
          <a:p>
            <a:pPr>
              <a:buFontTx/>
              <a:buChar char="-"/>
            </a:pPr>
            <a:r>
              <a:rPr lang="tr-TR" dirty="0"/>
              <a:t>Diğerlerine yararlı olmanın yollarını bulabilme,</a:t>
            </a:r>
          </a:p>
          <a:p>
            <a:pPr>
              <a:buFontTx/>
              <a:buChar char="-"/>
            </a:pPr>
            <a:r>
              <a:rPr lang="tr-TR" dirty="0"/>
              <a:t>Fırsatlardan oluşan bir geleceğe inanabilme </a:t>
            </a:r>
          </a:p>
          <a:p>
            <a:pPr marL="0" indent="0">
              <a:buNone/>
            </a:pPr>
            <a:r>
              <a:rPr lang="tr-TR" dirty="0"/>
              <a:t> </a:t>
            </a:r>
          </a:p>
        </p:txBody>
      </p:sp>
    </p:spTree>
    <p:extLst>
      <p:ext uri="{BB962C8B-B14F-4D97-AF65-F5344CB8AC3E}">
        <p14:creationId xmlns:p14="http://schemas.microsoft.com/office/powerpoint/2010/main" val="1304476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çalışmasının teorik temelleri </a:t>
            </a:r>
          </a:p>
        </p:txBody>
      </p:sp>
      <p:sp>
        <p:nvSpPr>
          <p:cNvPr id="3" name="İçerik Yer Tutucusu 2"/>
          <p:cNvSpPr>
            <a:spLocks noGrp="1"/>
          </p:cNvSpPr>
          <p:nvPr>
            <p:ph idx="1"/>
          </p:nvPr>
        </p:nvSpPr>
        <p:spPr/>
        <p:txBody>
          <a:bodyPr/>
          <a:lstStyle/>
          <a:p>
            <a:r>
              <a:rPr lang="tr-TR" dirty="0" err="1"/>
              <a:t>Psikoanalitik</a:t>
            </a:r>
            <a:r>
              <a:rPr lang="tr-TR" dirty="0"/>
              <a:t> yaklaşımlar </a:t>
            </a:r>
          </a:p>
          <a:p>
            <a:r>
              <a:rPr lang="tr-TR" dirty="0" err="1"/>
              <a:t>Yaşantısal</a:t>
            </a:r>
            <a:r>
              <a:rPr lang="tr-TR" dirty="0"/>
              <a:t> yaklaşımlar </a:t>
            </a:r>
          </a:p>
          <a:p>
            <a:r>
              <a:rPr lang="tr-TR" dirty="0"/>
              <a:t>Bilişsel davranışçı yaklaşımlar </a:t>
            </a:r>
          </a:p>
          <a:p>
            <a:r>
              <a:rPr lang="tr-TR" dirty="0"/>
              <a:t>Davranışçı terapi yaklaşımı</a:t>
            </a:r>
          </a:p>
          <a:p>
            <a:r>
              <a:rPr lang="tr-TR" dirty="0"/>
              <a:t>Gelişimsel yaklaşım</a:t>
            </a:r>
          </a:p>
          <a:p>
            <a:r>
              <a:rPr lang="tr-TR" dirty="0"/>
              <a:t>Post modern yaklaşımlar </a:t>
            </a:r>
          </a:p>
          <a:p>
            <a:endParaRPr lang="tr-TR" dirty="0"/>
          </a:p>
        </p:txBody>
      </p:sp>
    </p:spTree>
    <p:extLst>
      <p:ext uri="{BB962C8B-B14F-4D97-AF65-F5344CB8AC3E}">
        <p14:creationId xmlns:p14="http://schemas.microsoft.com/office/powerpoint/2010/main" val="2537491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Psikoanalitik</a:t>
            </a:r>
            <a:r>
              <a:rPr lang="tr-TR" dirty="0"/>
              <a:t> yaklaşımlar: Bilinçdışı güdülerin bilinç düzeyine çıkarılmasını amaçlar. Terapi gruplarında tedavi amaçlı kullanılır. </a:t>
            </a:r>
          </a:p>
          <a:p>
            <a:r>
              <a:rPr lang="tr-TR" dirty="0" err="1"/>
              <a:t>Yaşantısal</a:t>
            </a:r>
            <a:r>
              <a:rPr lang="tr-TR" dirty="0"/>
              <a:t> yaklaşımlar. Ergenin kendi deneyimlerine ilişkin farkındalığını geliştirmek amaçlanır. </a:t>
            </a:r>
            <a:r>
              <a:rPr lang="tr-TR" dirty="0" err="1"/>
              <a:t>Gestalt</a:t>
            </a:r>
            <a:r>
              <a:rPr lang="tr-TR" dirty="0"/>
              <a:t>, birey odaklı yaklaşım örnek olarak verilebilir. </a:t>
            </a:r>
          </a:p>
          <a:p>
            <a:r>
              <a:rPr lang="tr-TR" dirty="0"/>
              <a:t>Bilişsel davranışçı yaklaşımlar: Ergenlerin davranışlarını, tutumlarını, inançlarını yeniden oluşturmaya ve davranış değiştirmeye odaklıdır. Düşünme, sorgulama, karar verme, yapma ve yeniden karar verme süreçlerinin önemine vurgu yapar. </a:t>
            </a:r>
          </a:p>
        </p:txBody>
      </p:sp>
    </p:spTree>
    <p:extLst>
      <p:ext uri="{BB962C8B-B14F-4D97-AF65-F5344CB8AC3E}">
        <p14:creationId xmlns:p14="http://schemas.microsoft.com/office/powerpoint/2010/main" val="583820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Davranışçı terapi yaklaşımı: Var olan davranış üzerine odaklanır. </a:t>
            </a:r>
            <a:r>
              <a:rPr lang="tr-TR" dirty="0" err="1"/>
              <a:t>Öğ-renme</a:t>
            </a:r>
            <a:r>
              <a:rPr lang="tr-TR" dirty="0"/>
              <a:t> teorisini temel alır. Ceza, ödül, koşullanma yoluyla davranışları değiştirmeyi amaçlar. </a:t>
            </a:r>
          </a:p>
          <a:p>
            <a:r>
              <a:rPr lang="tr-TR" dirty="0"/>
              <a:t>Gelişimsel yaklaşım: </a:t>
            </a:r>
            <a:r>
              <a:rPr lang="tr-TR" dirty="0" err="1"/>
              <a:t>Piaget</a:t>
            </a:r>
            <a:r>
              <a:rPr lang="tr-TR" dirty="0"/>
              <a:t> ve </a:t>
            </a:r>
            <a:r>
              <a:rPr lang="tr-TR" dirty="0" err="1"/>
              <a:t>Kohlberg’in</a:t>
            </a:r>
            <a:r>
              <a:rPr lang="tr-TR" dirty="0"/>
              <a:t> gelişim teorilerini temel alır. Ergenin grup içerisinde gelişimini sağlamak için sosyal, duygusal, bilişsel, ahlaki gelişim aşamalarını hedefler. </a:t>
            </a:r>
          </a:p>
          <a:p>
            <a:r>
              <a:rPr lang="tr-TR" dirty="0" err="1"/>
              <a:t>Postmodern</a:t>
            </a:r>
            <a:r>
              <a:rPr lang="tr-TR" dirty="0"/>
              <a:t> yaklaşımlar: Çözüm odaklı yaklaşım, </a:t>
            </a:r>
            <a:r>
              <a:rPr lang="tr-TR" dirty="0" err="1"/>
              <a:t>narrative</a:t>
            </a:r>
            <a:r>
              <a:rPr lang="tr-TR" dirty="0"/>
              <a:t> yaklaşım örnek olarak verilebilir. Yaşama ilişkin bir çok şeyin kişiler arası ilişkiler yoluyla inşa edildiğini ve yeni deneyimler ve bilgiler edindikçe bu inşaların değişebildiğini içeren bu yaklaşımlar, temelde yeniden-inşa sağlamaya yöneliktir. </a:t>
            </a:r>
          </a:p>
        </p:txBody>
      </p:sp>
    </p:spTree>
    <p:extLst>
      <p:ext uri="{BB962C8B-B14F-4D97-AF65-F5344CB8AC3E}">
        <p14:creationId xmlns:p14="http://schemas.microsoft.com/office/powerpoint/2010/main" val="2289823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lstStyle/>
          <a:p>
            <a:r>
              <a:rPr lang="tr-TR" dirty="0"/>
              <a:t>Terapi grupları </a:t>
            </a:r>
          </a:p>
          <a:p>
            <a:r>
              <a:rPr lang="tr-TR" dirty="0"/>
              <a:t>Danışmanlık grupları </a:t>
            </a:r>
          </a:p>
          <a:p>
            <a:r>
              <a:rPr lang="tr-TR" dirty="0" err="1"/>
              <a:t>Psiko</a:t>
            </a:r>
            <a:r>
              <a:rPr lang="tr-TR" dirty="0"/>
              <a:t>-eğitsel gruplar </a:t>
            </a:r>
          </a:p>
          <a:p>
            <a:r>
              <a:rPr lang="tr-TR" dirty="0"/>
              <a:t>Kişisel gelişim grupları </a:t>
            </a:r>
          </a:p>
          <a:p>
            <a:r>
              <a:rPr lang="tr-TR" dirty="0"/>
              <a:t>Destek grupları </a:t>
            </a:r>
          </a:p>
          <a:p>
            <a:r>
              <a:rPr lang="tr-TR" dirty="0"/>
              <a:t>Gelişimsel beceri grupları </a:t>
            </a:r>
          </a:p>
        </p:txBody>
      </p:sp>
    </p:spTree>
    <p:extLst>
      <p:ext uri="{BB962C8B-B14F-4D97-AF65-F5344CB8AC3E}">
        <p14:creationId xmlns:p14="http://schemas.microsoft.com/office/powerpoint/2010/main" val="3298213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lstStyle/>
          <a:p>
            <a:r>
              <a:rPr lang="tr-TR" dirty="0">
                <a:solidFill>
                  <a:srgbClr val="FF0000"/>
                </a:solidFill>
              </a:rPr>
              <a:t>Terapi grupları</a:t>
            </a:r>
            <a:r>
              <a:rPr lang="tr-TR" dirty="0"/>
              <a:t>: Genellikle bir ruhsal bozukluk tanısı almış ergenlerle gerçekleştirilir. Ciddi duygusal zorluk, psikiyatrik bozukluk yaşayan ergenlerde etkilidir. </a:t>
            </a:r>
            <a:r>
              <a:rPr lang="tr-TR" dirty="0" err="1"/>
              <a:t>Örn</a:t>
            </a:r>
            <a:r>
              <a:rPr lang="tr-TR" dirty="0"/>
              <a:t>. Post </a:t>
            </a:r>
            <a:r>
              <a:rPr lang="tr-TR" dirty="0" err="1"/>
              <a:t>travmatik</a:t>
            </a:r>
            <a:r>
              <a:rPr lang="tr-TR" dirty="0"/>
              <a:t> stres bozukluğu, </a:t>
            </a:r>
            <a:r>
              <a:rPr lang="tr-TR" dirty="0" err="1"/>
              <a:t>anksiyete</a:t>
            </a:r>
            <a:r>
              <a:rPr lang="tr-TR" dirty="0"/>
              <a:t>, depresyon, davranış bozukluğu, vb. terapi grubunun amacı belirli semptomları ve sorunları azaltmaktır. Tedavi edicidir, bireysel uyumu geliştirmek amaçlanır. </a:t>
            </a:r>
          </a:p>
        </p:txBody>
      </p:sp>
    </p:spTree>
    <p:extLst>
      <p:ext uri="{BB962C8B-B14F-4D97-AF65-F5344CB8AC3E}">
        <p14:creationId xmlns:p14="http://schemas.microsoft.com/office/powerpoint/2010/main" val="4233073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 türleri </a:t>
            </a:r>
          </a:p>
        </p:txBody>
      </p:sp>
      <p:sp>
        <p:nvSpPr>
          <p:cNvPr id="3" name="İçerik Yer Tutucusu 2"/>
          <p:cNvSpPr>
            <a:spLocks noGrp="1"/>
          </p:cNvSpPr>
          <p:nvPr>
            <p:ph idx="1"/>
          </p:nvPr>
        </p:nvSpPr>
        <p:spPr/>
        <p:txBody>
          <a:bodyPr>
            <a:normAutofit lnSpcReduction="10000"/>
          </a:bodyPr>
          <a:lstStyle/>
          <a:p>
            <a:r>
              <a:rPr lang="tr-TR" dirty="0">
                <a:solidFill>
                  <a:srgbClr val="FF0000"/>
                </a:solidFill>
              </a:rPr>
              <a:t>Danışmanlık grupları</a:t>
            </a:r>
            <a:r>
              <a:rPr lang="tr-TR" dirty="0"/>
              <a:t>: Ergenler yaşamları boyunca yeni durumlar ve deneyimlerle karşı karşıyadır. Bu geçişler </a:t>
            </a:r>
            <a:r>
              <a:rPr lang="tr-TR" b="1" dirty="0"/>
              <a:t>stres</a:t>
            </a:r>
            <a:r>
              <a:rPr lang="tr-TR" dirty="0"/>
              <a:t> yaratabilmektedir. Bunun yanı sıra, benlik saygılarının, bireysel kimliklerinin gelişiminde de bir takım zorluklar yaşarlar. Grup danışmanlığı, ergenlerin bu yaşam geçişlerinde ortaya çıkan </a:t>
            </a:r>
            <a:r>
              <a:rPr lang="tr-TR" b="1" dirty="0"/>
              <a:t>stres ile baş etmelerine </a:t>
            </a:r>
            <a:r>
              <a:rPr lang="tr-TR" dirty="0"/>
              <a:t>yardımcı olmaktadır. Danışmanlık grupları </a:t>
            </a:r>
            <a:r>
              <a:rPr lang="tr-TR" b="1" dirty="0"/>
              <a:t>sorun yaratan durumların çözülmesinde</a:t>
            </a:r>
            <a:r>
              <a:rPr lang="tr-TR" dirty="0"/>
              <a:t>, ergenlerin yeni duruma uyum sağlamasında etkilidir. Bu şekilde gelişimsel sorunların ortaya çıkması da engellenmiş olur. Katılımcılar bireysel yaşantılarını, duygularını, düşüncelerini paylaşma olanağı bulur. Danışmanlık grupları belli bir amaca yönelik olarak yapılır. Ergenler grubun odağının ne olduğunu, gruba neden katıldıklarını bilmelidir. </a:t>
            </a:r>
          </a:p>
        </p:txBody>
      </p:sp>
    </p:spTree>
    <p:extLst>
      <p:ext uri="{BB962C8B-B14F-4D97-AF65-F5344CB8AC3E}">
        <p14:creationId xmlns:p14="http://schemas.microsoft.com/office/powerpoint/2010/main" val="28710403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984</Words>
  <Application>Microsoft Macintosh PowerPoint</Application>
  <PresentationFormat>Geniş ekran</PresentationFormat>
  <Paragraphs>98</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Calibri Light</vt:lpstr>
      <vt:lpstr>Office Teması</vt:lpstr>
      <vt:lpstr>Gençlerle Grup Çalışması </vt:lpstr>
      <vt:lpstr>Grup Çalışmasına Giriş </vt:lpstr>
      <vt:lpstr>Grup çalışmasının yararları </vt:lpstr>
      <vt:lpstr>Grup çalışmasının teorik temelleri </vt:lpstr>
      <vt:lpstr>PowerPoint Sunusu</vt:lpstr>
      <vt:lpstr>PowerPoint Sunusu</vt:lpstr>
      <vt:lpstr>Grup türleri </vt:lpstr>
      <vt:lpstr>Grup türleri </vt:lpstr>
      <vt:lpstr>Grup türleri </vt:lpstr>
      <vt:lpstr>Grup türleri </vt:lpstr>
      <vt:lpstr>Grup türleri </vt:lpstr>
      <vt:lpstr>Grup türleri </vt:lpstr>
      <vt:lpstr>Grup türleri </vt:lpstr>
      <vt:lpstr>SHU-Genç ilişkisi: Belirsizlik, Akışkanlık, İçeriden Öğrenme  </vt:lpstr>
      <vt:lpstr>Grubun Planlanması </vt:lpstr>
      <vt:lpstr>Grup süreci </vt:lpstr>
      <vt:lpstr>Sonlandırma </vt:lpstr>
      <vt:lpstr>Grup yürütücüsü/kolaylaştırıcı rolü</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Gençlerle Grup Çalışması</dc:title>
  <dc:creator>x</dc:creator>
  <cp:lastModifiedBy>Gonca POLAT</cp:lastModifiedBy>
  <cp:revision>14</cp:revision>
  <cp:lastPrinted>2018-04-10T08:32:34Z</cp:lastPrinted>
  <dcterms:created xsi:type="dcterms:W3CDTF">2017-10-30T12:32:07Z</dcterms:created>
  <dcterms:modified xsi:type="dcterms:W3CDTF">2021-12-02T10:58:52Z</dcterms:modified>
</cp:coreProperties>
</file>