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42" r:id="rId6"/>
    <p:sldId id="461" r:id="rId7"/>
    <p:sldId id="462" r:id="rId8"/>
    <p:sldId id="463" r:id="rId9"/>
    <p:sldId id="465" r:id="rId10"/>
    <p:sldId id="466" r:id="rId11"/>
    <p:sldId id="467" r:id="rId12"/>
    <p:sldId id="468" r:id="rId13"/>
    <p:sldId id="472" r:id="rId14"/>
    <p:sldId id="473" r:id="rId15"/>
    <p:sldId id="4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6" id="{4FC37949-6452-4AED-9D70-64CA496E27B0}">
          <p14:sldIdLst>
            <p14:sldId id="281"/>
            <p14:sldId id="342"/>
            <p14:sldId id="461"/>
            <p14:sldId id="462"/>
            <p14:sldId id="463"/>
            <p14:sldId id="465"/>
            <p14:sldId id="466"/>
            <p14:sldId id="467"/>
            <p14:sldId id="468"/>
            <p14:sldId id="472"/>
            <p14:sldId id="473"/>
            <p14:sldId id="474"/>
          </p14:sldIdLst>
        </p14:section>
        <p14:section name="Varsayılan Bölüm" id="{E63B4A73-2D15-4EA7-BFFF-CBF7A2F2AB2D}">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21C251-874A-4F95-8F92-843FD4026B4B}" v="1" dt="2020-05-27T14:37:27.7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D121C251-874A-4F95-8F92-843FD4026B4B}"/>
    <pc:docChg chg="addSld modSld">
      <pc:chgData name="Hilal Nur Gözüküçük" userId="c9e7c93c-5cb0-4c0e-8df3-2f019b03d73c" providerId="ADAL" clId="{D121C251-874A-4F95-8F92-843FD4026B4B}" dt="2020-05-27T14:37:27.724" v="0"/>
      <pc:docMkLst>
        <pc:docMk/>
      </pc:docMkLst>
      <pc:sldChg chg="add">
        <pc:chgData name="Hilal Nur Gözüküçük" userId="c9e7c93c-5cb0-4c0e-8df3-2f019b03d73c" providerId="ADAL" clId="{D121C251-874A-4F95-8F92-843FD4026B4B}" dt="2020-05-27T14:37:27.724" v="0"/>
        <pc:sldMkLst>
          <pc:docMk/>
          <pc:sldMk cId="2320697844"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56DA1A-2BAD-416E-8CE4-E352EBDB745D}"/>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76FE5B90-2A22-497D-A855-EB013F07AF76}"/>
              </a:ext>
            </a:extLst>
          </p:cNvPr>
          <p:cNvSpPr>
            <a:spLocks noGrp="1"/>
          </p:cNvSpPr>
          <p:nvPr>
            <p:ph idx="1"/>
          </p:nvPr>
        </p:nvSpPr>
        <p:spPr>
          <a:xfrm>
            <a:off x="568171" y="2015732"/>
            <a:ext cx="11185864" cy="4154249"/>
          </a:xfrm>
        </p:spPr>
        <p:txBody>
          <a:bodyPr/>
          <a:lstStyle/>
          <a:p>
            <a:pPr marL="457200" indent="-457200">
              <a:buFont typeface="+mj-lt"/>
              <a:buAutoNum type="arabicPeriod" startAt="2"/>
            </a:pPr>
            <a:r>
              <a:rPr lang="tr-TR" dirty="0"/>
              <a:t>Yönetim kurulu: Genel kurul tarafından en az 5 asıl ve 5 yedek üye seçilir. Yönetim kurulunda üye olmayan kişiler de yer alabilir. Yönetim kurulunun görev süresi tüzükte gösterilir. Genel kurul, haklı sebeplerin bulunması halinde, yönetim kuruluna her zaman işten el çektirebilir.</a:t>
            </a:r>
          </a:p>
          <a:p>
            <a:pPr lvl="1"/>
            <a:r>
              <a:rPr lang="tr-TR" sz="2000" dirty="0"/>
              <a:t>Yönetim kurulunun oluşması, tüzüğe göre devamlı olarak imkansız hale gelirse, dernek kendiliğinden sona erer.</a:t>
            </a:r>
          </a:p>
          <a:p>
            <a:pPr lvl="1"/>
            <a:r>
              <a:rPr lang="tr-TR" sz="2000" dirty="0"/>
              <a:t>Yönetim kurulunun görev ve yetkileri tüzükte gösterilir.</a:t>
            </a:r>
          </a:p>
          <a:p>
            <a:pPr lvl="1"/>
            <a:r>
              <a:rPr lang="tr-TR" sz="2000" dirty="0"/>
              <a:t>Yönetim kurulu, derneği temsil etme yetkisini üyelerinden birine veya birkaçına verebilir.</a:t>
            </a:r>
          </a:p>
          <a:p>
            <a:pPr lvl="1"/>
            <a:r>
              <a:rPr lang="tr-TR" sz="2000" dirty="0"/>
              <a:t>Yönetim kurulu, yaptığı işlemlerden ve yapmayı ihmal ettiği işlemlerden genel kurula karşı sorumludur. </a:t>
            </a:r>
          </a:p>
          <a:p>
            <a:pPr lvl="1"/>
            <a:endParaRPr lang="tr-TR" sz="2000" dirty="0"/>
          </a:p>
          <a:p>
            <a:pPr marL="0" indent="0">
              <a:buNone/>
            </a:pPr>
            <a:endParaRPr lang="tr-TR" dirty="0"/>
          </a:p>
        </p:txBody>
      </p:sp>
    </p:spTree>
    <p:extLst>
      <p:ext uri="{BB962C8B-B14F-4D97-AF65-F5344CB8AC3E}">
        <p14:creationId xmlns:p14="http://schemas.microsoft.com/office/powerpoint/2010/main" val="239194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AE46C8-CD11-48D2-AFB5-0C29ABD63C8F}"/>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FE9FEFF2-8F64-4EF4-9C4E-3B98D1EE5F13}"/>
              </a:ext>
            </a:extLst>
          </p:cNvPr>
          <p:cNvSpPr>
            <a:spLocks noGrp="1"/>
          </p:cNvSpPr>
          <p:nvPr>
            <p:ph idx="1"/>
          </p:nvPr>
        </p:nvSpPr>
        <p:spPr>
          <a:xfrm>
            <a:off x="541538" y="2015732"/>
            <a:ext cx="11194741" cy="4136493"/>
          </a:xfrm>
        </p:spPr>
        <p:txBody>
          <a:bodyPr/>
          <a:lstStyle/>
          <a:p>
            <a:pPr marL="457200" indent="-457200">
              <a:buFont typeface="+mj-lt"/>
              <a:buAutoNum type="arabicPeriod" startAt="3"/>
            </a:pPr>
            <a:r>
              <a:rPr lang="tr-TR" dirty="0"/>
              <a:t>Denetim kurulu: Derneğin zorunlu organlarındandır. Bu kurulun nasıl seçileceği, üye sayısı, görev ve yetkileri dernek tüzüğünde düzenlenmiş olmalıdır.</a:t>
            </a:r>
          </a:p>
          <a:p>
            <a:pPr lvl="1"/>
            <a:r>
              <a:rPr lang="tr-TR" sz="2000" dirty="0"/>
              <a:t>Genel kurul tarafından en az 3 asıl ve 3 yedek üye seçilir.</a:t>
            </a:r>
          </a:p>
          <a:p>
            <a:pPr lvl="1"/>
            <a:r>
              <a:rPr lang="tr-TR" sz="2000" dirty="0"/>
              <a:t>Seçimden sonra denetim kurulu üyeleri, dernek merkezinin bulunduğu yerin en büyük mülki amirine bildirilir.</a:t>
            </a:r>
          </a:p>
          <a:p>
            <a:pPr lvl="1"/>
            <a:r>
              <a:rPr lang="tr-TR" sz="2000" dirty="0"/>
              <a:t>Yönetim kurulunun hesaplarını ve işlerini kontrol ederek derneğin iç denetimini yapar.</a:t>
            </a:r>
          </a:p>
          <a:p>
            <a:pPr lvl="1"/>
            <a:r>
              <a:rPr lang="tr-TR" sz="2000" dirty="0"/>
              <a:t>Ayrıca diğer görev ve yetkileri Dernekler Kanunu m. 9/2, TMK m. 75/1 ve m. 84/2’ de gösterilmiştir.</a:t>
            </a:r>
          </a:p>
          <a:p>
            <a:pPr lvl="1"/>
            <a:r>
              <a:rPr lang="tr-TR" sz="2000" dirty="0"/>
              <a:t>Derneklerde denetimin; genel kurul, yönetim kurulu veya bağımsız denetim kuruluşları tarafından yapılması mümkündür. Ancak bunların denetim yapması, denetim kurulunun yükümlülüğünü ortadan kaldırmamaktadır.</a:t>
            </a:r>
          </a:p>
          <a:p>
            <a:pPr marL="457200" indent="-457200">
              <a:buFont typeface="+mj-lt"/>
              <a:buAutoNum type="arabicPeriod" startAt="3"/>
            </a:pPr>
            <a:endParaRPr lang="tr-TR" dirty="0"/>
          </a:p>
        </p:txBody>
      </p:sp>
    </p:spTree>
    <p:extLst>
      <p:ext uri="{BB962C8B-B14F-4D97-AF65-F5344CB8AC3E}">
        <p14:creationId xmlns:p14="http://schemas.microsoft.com/office/powerpoint/2010/main" val="683753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4FA2B0-1B81-4F03-B611-45E4F7D9B96A}"/>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9115BB46-8B50-442C-A17B-8BBFCA39BA10}"/>
              </a:ext>
            </a:extLst>
          </p:cNvPr>
          <p:cNvSpPr>
            <a:spLocks noGrp="1"/>
          </p:cNvSpPr>
          <p:nvPr>
            <p:ph idx="1"/>
          </p:nvPr>
        </p:nvSpPr>
        <p:spPr>
          <a:xfrm>
            <a:off x="639192" y="2015732"/>
            <a:ext cx="11043821" cy="4037749"/>
          </a:xfrm>
        </p:spPr>
        <p:txBody>
          <a:bodyPr>
            <a:normAutofit fontScale="92500" lnSpcReduction="20000"/>
          </a:bodyPr>
          <a:lstStyle/>
          <a:p>
            <a:pPr marL="0" indent="0">
              <a:buNone/>
            </a:pPr>
            <a:r>
              <a:rPr lang="tr-TR" dirty="0"/>
              <a:t>DERNEĞİN FAALİYETİ</a:t>
            </a:r>
          </a:p>
          <a:p>
            <a:pPr marL="457200" indent="-457200">
              <a:buFont typeface="+mj-lt"/>
              <a:buAutoNum type="arabicPeriod"/>
            </a:pPr>
            <a:r>
              <a:rPr lang="tr-TR" dirty="0"/>
              <a:t>Faaliyeti kısıtlayıcı ve yasaklayıcı hükümler</a:t>
            </a:r>
          </a:p>
          <a:p>
            <a:pPr marL="914400" lvl="1" indent="-457200">
              <a:buFont typeface="+mj-lt"/>
              <a:buAutoNum type="arabicPeriod"/>
            </a:pPr>
            <a:r>
              <a:rPr lang="tr-TR" dirty="0"/>
              <a:t>Dernekler Kanunu m. 29: Bazı adların ve işaretlerin kullanması yasaklanmıştır.</a:t>
            </a:r>
          </a:p>
          <a:p>
            <a:pPr marL="914400" lvl="1" indent="-457200">
              <a:buFont typeface="+mj-lt"/>
              <a:buAutoNum type="arabicPeriod"/>
            </a:pPr>
            <a:r>
              <a:rPr lang="tr-TR" dirty="0"/>
              <a:t>5072 sayılı Dernek ve Vakıfların Kamu Kurum ve Kuruluşları ile İlişkilerine Dair Kanun m. 2: Kamu hizmetlerini veya personelini desteklemek üzere kurulan derneklerin ad ve faaliyetleri ile ilgili kısıtlamalar düzenlenmiştir.</a:t>
            </a:r>
          </a:p>
          <a:p>
            <a:pPr marL="914400" lvl="1" indent="-457200">
              <a:buFont typeface="+mj-lt"/>
              <a:buAutoNum type="arabicPeriod"/>
            </a:pPr>
            <a:r>
              <a:rPr lang="tr-TR" dirty="0"/>
              <a:t>Dernekler, siyasi partilere maddi yardımda bulunamazlar. Derneklerin dış ülkelerden yardım alabilmesi için mülki amirliğe bildirimde bulunmaları gerekir. Ayrıca bu nakdi yardımların banka aracılığıyla olması zorunludur.</a:t>
            </a:r>
          </a:p>
          <a:p>
            <a:pPr marL="914400" lvl="1" indent="-457200">
              <a:buFont typeface="+mj-lt"/>
              <a:buAutoNum type="arabicPeriod"/>
            </a:pPr>
            <a:r>
              <a:rPr lang="tr-TR" dirty="0"/>
              <a:t>Dernekler Kanunu m. 22/1: Derneklerin taşınmaz mallarını, satın alma tarihinden itibaren 1 ay içinde mülki amirliğe bildirmeleri gerekir.</a:t>
            </a:r>
          </a:p>
          <a:p>
            <a:pPr marL="914400" lvl="1" indent="-457200">
              <a:buFont typeface="+mj-lt"/>
              <a:buAutoNum type="arabicPeriod"/>
            </a:pPr>
            <a:r>
              <a:rPr lang="tr-TR" dirty="0"/>
              <a:t>Dernekler Kanunu m. 30: Yasak faaliyetler</a:t>
            </a:r>
          </a:p>
          <a:p>
            <a:pPr marL="914400" lvl="1" indent="-457200">
              <a:buFont typeface="+mj-lt"/>
              <a:buAutoNum type="arabicPeriod"/>
            </a:pPr>
            <a:r>
              <a:rPr lang="tr-TR" dirty="0"/>
              <a:t>Dernekler Kanunu m. 26: Derneğin amacını gerçekleştirmek üzere kurulabilecek tesisler gösterilmiştir.</a:t>
            </a:r>
          </a:p>
          <a:p>
            <a:pPr marL="457200" indent="-457200">
              <a:buFont typeface="+mj-lt"/>
              <a:buAutoNum type="arabicPeriod"/>
            </a:pPr>
            <a:r>
              <a:rPr lang="tr-TR" dirty="0"/>
              <a:t>Kolluk kuvvetlerinin dernek faaliyetlerine müdahale yetkisi: Dernekler Kanunu m.20</a:t>
            </a:r>
          </a:p>
        </p:txBody>
      </p:sp>
    </p:spTree>
    <p:extLst>
      <p:ext uri="{BB962C8B-B14F-4D97-AF65-F5344CB8AC3E}">
        <p14:creationId xmlns:p14="http://schemas.microsoft.com/office/powerpoint/2010/main" val="2914464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D675CC-CB05-45C0-A648-5C8AEA713A19}"/>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1C263BF2-4F60-4B90-8FB2-339D537BAFE9}"/>
              </a:ext>
            </a:extLst>
          </p:cNvPr>
          <p:cNvSpPr>
            <a:spLocks noGrp="1"/>
          </p:cNvSpPr>
          <p:nvPr>
            <p:ph idx="1"/>
          </p:nvPr>
        </p:nvSpPr>
        <p:spPr>
          <a:xfrm>
            <a:off x="488272" y="2015732"/>
            <a:ext cx="11194741" cy="4100983"/>
          </a:xfrm>
        </p:spPr>
        <p:txBody>
          <a:bodyPr>
            <a:normAutofit fontScale="92500" lnSpcReduction="10000"/>
          </a:bodyPr>
          <a:lstStyle/>
          <a:p>
            <a:pPr marL="0" indent="0">
              <a:buNone/>
            </a:pPr>
            <a:r>
              <a:rPr lang="tr-TR" dirty="0"/>
              <a:t>DERNEKTE ÜYELİK</a:t>
            </a:r>
          </a:p>
          <a:p>
            <a:r>
              <a:rPr lang="tr-TR" dirty="0"/>
              <a:t>Derneği oluşturan kişiler üyelerdir.</a:t>
            </a:r>
          </a:p>
          <a:p>
            <a:r>
              <a:rPr lang="tr-TR" dirty="0"/>
              <a:t>Üyeler, gerçek veya tüzel kişiler olabilir.</a:t>
            </a:r>
          </a:p>
          <a:p>
            <a:r>
              <a:rPr lang="tr-TR" dirty="0"/>
              <a:t>Federasyon, kuruluş amacı aynı olan 5 veya daha fazla derneğin birleşmesiyle kurulur. </a:t>
            </a:r>
          </a:p>
          <a:p>
            <a:r>
              <a:rPr lang="tr-TR" dirty="0"/>
              <a:t>Konfederasyonlar ise amacı aynı olan 3 veya daha fazla federasyonun birleşmesiyle oluşur.</a:t>
            </a:r>
          </a:p>
          <a:p>
            <a:r>
              <a:rPr lang="tr-TR" dirty="0"/>
              <a:t>Dernek kurmak için en az 7 üye bulunmalıdır.</a:t>
            </a:r>
          </a:p>
          <a:p>
            <a:r>
              <a:rPr lang="tr-TR" dirty="0"/>
              <a:t>Hiç kimse bir derneğe üye olmaya zorlanamaz.</a:t>
            </a:r>
          </a:p>
          <a:p>
            <a:r>
              <a:rPr lang="tr-TR" dirty="0"/>
              <a:t>Dernekler de üye kabul etmeye zorlanamaz.</a:t>
            </a:r>
          </a:p>
          <a:p>
            <a:r>
              <a:rPr lang="tr-TR" dirty="0"/>
              <a:t>Dernek tüzüğünde üye sayısı sınırlanabilir.</a:t>
            </a:r>
          </a:p>
        </p:txBody>
      </p:sp>
    </p:spTree>
    <p:extLst>
      <p:ext uri="{BB962C8B-B14F-4D97-AF65-F5344CB8AC3E}">
        <p14:creationId xmlns:p14="http://schemas.microsoft.com/office/powerpoint/2010/main" val="3888118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6AB849-4F21-4BB5-81DD-07BA789D7AB5}"/>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D805A940-E4A1-4B6C-9B34-4D4BB3B0EFBD}"/>
              </a:ext>
            </a:extLst>
          </p:cNvPr>
          <p:cNvSpPr>
            <a:spLocks noGrp="1"/>
          </p:cNvSpPr>
          <p:nvPr>
            <p:ph idx="1"/>
          </p:nvPr>
        </p:nvSpPr>
        <p:spPr>
          <a:xfrm>
            <a:off x="559293" y="2015732"/>
            <a:ext cx="11114843" cy="4127616"/>
          </a:xfrm>
        </p:spPr>
        <p:txBody>
          <a:bodyPr>
            <a:normAutofit lnSpcReduction="10000"/>
          </a:bodyPr>
          <a:lstStyle/>
          <a:p>
            <a:r>
              <a:rPr lang="tr-TR" dirty="0"/>
              <a:t>Üyeler derneğe katılırken, dernek tüzüğündeki hak ve yükümlülük düzenine tabi olmayı kabul ederler. </a:t>
            </a:r>
          </a:p>
          <a:p>
            <a:r>
              <a:rPr lang="tr-TR" dirty="0"/>
              <a:t>Üyelik, üyenin şahsına sıkı sıkıya bağlıdır.</a:t>
            </a:r>
          </a:p>
          <a:p>
            <a:r>
              <a:rPr lang="tr-TR" dirty="0"/>
              <a:t>TMK’ de dernek üyeliği için özel bir şart bulunmamaktadır. Ancak Dernekler Kanununu m. 3’ te bazı derneklerin kurucu üyeleri için özel şartlar aranmıştır. Bunun dışında fiil ehliyetine sahip her gerçek ve tüzel kişi dernek üyesi olabilir.</a:t>
            </a:r>
          </a:p>
          <a:p>
            <a:r>
              <a:rPr lang="tr-TR" dirty="0"/>
              <a:t>Çocuk derneklerine 18 yaşından büyüklerin kurucu veya olağan üye olmaları mümkün değildir.</a:t>
            </a:r>
          </a:p>
          <a:p>
            <a:r>
              <a:rPr lang="tr-TR" dirty="0"/>
              <a:t>Çocuk derneklerine kurucu üye olabilmek için ise 15 yaşın bitirilmiş olması ve ayırt etme gücünün bulunması gerekmektedir. Ayrıca yasal temsilcinin yazılı izni de aranmaktadır.</a:t>
            </a:r>
          </a:p>
          <a:p>
            <a:r>
              <a:rPr lang="tr-TR" dirty="0"/>
              <a:t>Kurucu üyeler, kuruluş işleminin tamamlanmasıyla, sonradan katılan üyeler ise katılma sözleşmesinin kurulmasıyla üyelik sıfatını kazanırlar.</a:t>
            </a:r>
          </a:p>
          <a:p>
            <a:endParaRPr lang="tr-TR" dirty="0"/>
          </a:p>
        </p:txBody>
      </p:sp>
    </p:spTree>
    <p:extLst>
      <p:ext uri="{BB962C8B-B14F-4D97-AF65-F5344CB8AC3E}">
        <p14:creationId xmlns:p14="http://schemas.microsoft.com/office/powerpoint/2010/main" val="682533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E1C260-9168-481D-8C57-5D9925C2E2CF}"/>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E1DE4A9E-2BE4-438C-B286-5A8802DC57AD}"/>
              </a:ext>
            </a:extLst>
          </p:cNvPr>
          <p:cNvSpPr>
            <a:spLocks noGrp="1"/>
          </p:cNvSpPr>
          <p:nvPr>
            <p:ph idx="1"/>
          </p:nvPr>
        </p:nvSpPr>
        <p:spPr>
          <a:xfrm>
            <a:off x="497151" y="2015732"/>
            <a:ext cx="11105964" cy="4225270"/>
          </a:xfrm>
        </p:spPr>
        <p:txBody>
          <a:bodyPr>
            <a:normAutofit fontScale="70000" lnSpcReduction="20000"/>
          </a:bodyPr>
          <a:lstStyle/>
          <a:p>
            <a:pPr marL="0" indent="0">
              <a:buNone/>
            </a:pPr>
            <a:r>
              <a:rPr lang="tr-TR" dirty="0"/>
              <a:t>ÜYELİĞE BAĞLI HAKLAR</a:t>
            </a:r>
          </a:p>
          <a:p>
            <a:pPr marL="0" indent="0">
              <a:buNone/>
            </a:pPr>
            <a:r>
              <a:rPr lang="tr-TR" dirty="0"/>
              <a:t>Derneğe katılmakla üye, Kanunda ve dernek tüzüğünde belirtilen bazı haklara sahip olur. Bu haklar üyeliğe bağlıdır, devredilemez ve miras bırakılamaz.</a:t>
            </a:r>
          </a:p>
          <a:p>
            <a:pPr marL="457200" indent="-457200">
              <a:buFont typeface="+mj-lt"/>
              <a:buAutoNum type="arabicPeriod"/>
            </a:pPr>
            <a:r>
              <a:rPr lang="tr-TR" dirty="0"/>
              <a:t>Katılma hakları: </a:t>
            </a:r>
          </a:p>
          <a:p>
            <a:pPr marL="914400" lvl="1" indent="-457200">
              <a:buFont typeface="+mj-lt"/>
              <a:buAutoNum type="arabicPeriod"/>
            </a:pPr>
            <a:r>
              <a:rPr lang="tr-TR" dirty="0"/>
              <a:t>Oy hakkı: Her üyenin 1 oy hakkı vardır. Üyeler, oylarını bizzat kullanmak zorundadırlar. Üyeler; kendileri, eşleri, üstsoyları veya altsoyları ile dernek arasındaki bir hukuki işlem ile ilgili kararlarda oy kullanamazlar.</a:t>
            </a:r>
          </a:p>
          <a:p>
            <a:pPr marL="914400" lvl="1" indent="-457200">
              <a:buFont typeface="+mj-lt"/>
              <a:buAutoNum type="arabicPeriod"/>
            </a:pPr>
            <a:r>
              <a:rPr lang="tr-TR" dirty="0"/>
              <a:t>Genel kurulu toplantıya davet ettirme hakkı: Bu hak, üyelerin beşte biri tarafından yazılı olarak kullanılabilmektedir. Yönetim kurulu, talep üzerine genel kurulu toplantıya çağırır.</a:t>
            </a:r>
          </a:p>
          <a:p>
            <a:pPr marL="914400" lvl="1" indent="-457200">
              <a:buFont typeface="+mj-lt"/>
              <a:buAutoNum type="arabicPeriod"/>
            </a:pPr>
            <a:r>
              <a:rPr lang="tr-TR" dirty="0"/>
              <a:t>Genel kurul toplantısında gündeme ek madde koydurma hakkı: Genel kurul toplantısında hazır bulunan üyelerin onda biri, görüşülmesini istedikleri hususları gündeme koydurabilirler.</a:t>
            </a:r>
          </a:p>
          <a:p>
            <a:pPr marL="457200" indent="-457200">
              <a:buFont typeface="+mj-lt"/>
              <a:buAutoNum type="arabicPeriod"/>
            </a:pPr>
            <a:r>
              <a:rPr lang="tr-TR" dirty="0"/>
              <a:t>Yararlanma hakları: Derneğin tesislerinden ve faaliyetlerinden yararlanma imkanı sunan haklardır.</a:t>
            </a:r>
          </a:p>
          <a:p>
            <a:pPr marL="457200" indent="-457200">
              <a:buFont typeface="+mj-lt"/>
              <a:buAutoNum type="arabicPeriod"/>
            </a:pPr>
            <a:r>
              <a:rPr lang="tr-TR" dirty="0"/>
              <a:t>Koruma hakları: </a:t>
            </a:r>
          </a:p>
          <a:p>
            <a:pPr marL="914400" lvl="1" indent="-457200">
              <a:buFont typeface="+mj-lt"/>
              <a:buAutoNum type="arabicPeriod"/>
            </a:pPr>
            <a:r>
              <a:rPr lang="tr-TR" dirty="0"/>
              <a:t>Derneğin amacını koruma hakkı: Her üyenin, derneğin amacının değiştirilmemesini isteme hakkı vardır.</a:t>
            </a:r>
          </a:p>
          <a:p>
            <a:pPr marL="914400" lvl="1" indent="-457200">
              <a:buFont typeface="+mj-lt"/>
              <a:buAutoNum type="arabicPeriod"/>
            </a:pPr>
            <a:r>
              <a:rPr lang="tr-TR" dirty="0"/>
              <a:t>Şikayet hakkı: Her üye, dernek organlarını, genel kurula şikayet edebilme hakkına sahiptir.</a:t>
            </a:r>
          </a:p>
          <a:p>
            <a:pPr marL="914400" lvl="1" indent="-457200">
              <a:buFont typeface="+mj-lt"/>
              <a:buAutoNum type="arabicPeriod"/>
            </a:pPr>
            <a:r>
              <a:rPr lang="tr-TR" dirty="0"/>
              <a:t>Dernekten çekilme hakkı: Her üye, dernek üyeliğinden istifa hakkına sahiptir.</a:t>
            </a:r>
          </a:p>
          <a:p>
            <a:pPr marL="914400" lvl="1" indent="-457200">
              <a:buFont typeface="+mj-lt"/>
              <a:buAutoNum type="arabicPeriod"/>
            </a:pPr>
            <a:r>
              <a:rPr lang="tr-TR" dirty="0"/>
              <a:t>İtiraz hakkı: Her üyenin, genel kurulun kanuna veya dernek tüzüğüne aykırı kararlarına karşı mahkemeye başvurma hakkı bulunmaktadır.</a:t>
            </a:r>
          </a:p>
          <a:p>
            <a:pPr marL="0" indent="0">
              <a:buNone/>
            </a:pPr>
            <a:endParaRPr lang="tr-TR" dirty="0"/>
          </a:p>
        </p:txBody>
      </p:sp>
    </p:spTree>
    <p:extLst>
      <p:ext uri="{BB962C8B-B14F-4D97-AF65-F5344CB8AC3E}">
        <p14:creationId xmlns:p14="http://schemas.microsoft.com/office/powerpoint/2010/main" val="1709914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397F5E-B51A-4E39-B80E-2AC51627367D}"/>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3B654752-403B-4F8A-8458-8ED5638C314A}"/>
              </a:ext>
            </a:extLst>
          </p:cNvPr>
          <p:cNvSpPr>
            <a:spLocks noGrp="1"/>
          </p:cNvSpPr>
          <p:nvPr>
            <p:ph idx="1"/>
          </p:nvPr>
        </p:nvSpPr>
        <p:spPr>
          <a:xfrm>
            <a:off x="470517" y="2015732"/>
            <a:ext cx="11203619" cy="4118738"/>
          </a:xfrm>
        </p:spPr>
        <p:txBody>
          <a:bodyPr>
            <a:normAutofit lnSpcReduction="10000"/>
          </a:bodyPr>
          <a:lstStyle/>
          <a:p>
            <a:pPr marL="0" indent="0">
              <a:buNone/>
            </a:pPr>
            <a:r>
              <a:rPr lang="tr-TR" dirty="0"/>
              <a:t>ÜYELİK YÜKÜMLÜLÜKLERİ</a:t>
            </a:r>
          </a:p>
          <a:p>
            <a:pPr marL="457200" indent="-457200">
              <a:buFont typeface="+mj-lt"/>
              <a:buAutoNum type="arabicPeriod"/>
            </a:pPr>
            <a:r>
              <a:rPr lang="tr-TR" dirty="0"/>
              <a:t>Sadakat yükümlülüğü: Üyeler, derneğin amacını gerçekleştirmeye çalışmakla, dernek faaliyetlerine katılmakla ve dernek tüzüğüne uymakla yükümlüdürler.</a:t>
            </a:r>
          </a:p>
          <a:p>
            <a:pPr marL="457200" indent="-457200">
              <a:buFont typeface="+mj-lt"/>
              <a:buAutoNum type="arabicPeriod"/>
            </a:pPr>
            <a:r>
              <a:rPr lang="tr-TR" dirty="0"/>
              <a:t>Ödenti ödeme yükümlülüğü: </a:t>
            </a:r>
          </a:p>
          <a:p>
            <a:pPr lvl="1"/>
            <a:r>
              <a:rPr lang="tr-TR" dirty="0"/>
              <a:t>Tüzükte üyelerin ödeyecekleri giriş ve yıllık aidat miktarının gösterilmesi gerekir.</a:t>
            </a:r>
          </a:p>
          <a:p>
            <a:pPr lvl="1"/>
            <a:r>
              <a:rPr lang="tr-TR" dirty="0"/>
              <a:t>Ödenti miktarını dernek, serbestçe tayin edebilmektedir.</a:t>
            </a:r>
          </a:p>
          <a:p>
            <a:pPr lvl="1"/>
            <a:r>
              <a:rPr lang="tr-TR" dirty="0"/>
              <a:t>Ödenti, para veya para ile değerlendirilebilecek bir edim olabilir.</a:t>
            </a:r>
          </a:p>
          <a:p>
            <a:pPr lvl="1"/>
            <a:r>
              <a:rPr lang="tr-TR" dirty="0"/>
              <a:t>Ödenti borcu, üyelik sıfatının sona ermesiyle biter.</a:t>
            </a:r>
          </a:p>
          <a:p>
            <a:pPr marL="457200" indent="-457200">
              <a:buFont typeface="+mj-lt"/>
              <a:buAutoNum type="arabicPeriod"/>
            </a:pPr>
            <a:r>
              <a:rPr lang="tr-TR" dirty="0"/>
              <a:t>Derneğin amacına uygun davranma yükümlülüğü: Üyeler, derneğin amacının gerçekleşmesine engel olacak veya bunu zorlaştıracak davranışlardan kaçınmakla yükümlüdürler.</a:t>
            </a:r>
          </a:p>
          <a:p>
            <a:pPr marL="0" indent="0">
              <a:buNone/>
            </a:pPr>
            <a:endParaRPr lang="tr-TR" dirty="0"/>
          </a:p>
        </p:txBody>
      </p:sp>
    </p:spTree>
    <p:extLst>
      <p:ext uri="{BB962C8B-B14F-4D97-AF65-F5344CB8AC3E}">
        <p14:creationId xmlns:p14="http://schemas.microsoft.com/office/powerpoint/2010/main" val="1084675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D1DBC1-D7E7-4ECD-9767-96E204C707C8}"/>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069A1D2F-71ED-4FC2-B6E6-476D2C22F9E8}"/>
              </a:ext>
            </a:extLst>
          </p:cNvPr>
          <p:cNvSpPr>
            <a:spLocks noGrp="1"/>
          </p:cNvSpPr>
          <p:nvPr>
            <p:ph idx="1"/>
          </p:nvPr>
        </p:nvSpPr>
        <p:spPr>
          <a:xfrm>
            <a:off x="603683" y="2015732"/>
            <a:ext cx="11248006" cy="4118738"/>
          </a:xfrm>
        </p:spPr>
        <p:txBody>
          <a:bodyPr/>
          <a:lstStyle/>
          <a:p>
            <a:pPr marL="0" indent="0">
              <a:buNone/>
            </a:pPr>
            <a:r>
              <a:rPr lang="tr-TR" dirty="0"/>
              <a:t>ÜYELİK SIFATININ SONA ERMESİ</a:t>
            </a:r>
          </a:p>
          <a:p>
            <a:pPr marL="457200" indent="-457200">
              <a:buFont typeface="+mj-lt"/>
              <a:buAutoNum type="arabicPeriod"/>
            </a:pPr>
            <a:r>
              <a:rPr lang="tr-TR" dirty="0"/>
              <a:t>Kendiliğinden sona ermesi: Dernek üyeliği için kanunda veya tüzükte aranan şartların sonradan kaybedilmesi ile üyelik son bulur.</a:t>
            </a:r>
          </a:p>
          <a:p>
            <a:pPr marL="457200" indent="-457200">
              <a:buFont typeface="+mj-lt"/>
              <a:buAutoNum type="arabicPeriod"/>
            </a:pPr>
            <a:r>
              <a:rPr lang="tr-TR" dirty="0"/>
              <a:t>Üyenin istifası: Dernek üyeliğinden çekilme hakkı Ay m. 33/2 ile korunan temel bir haktır ve tüzükle engellenmesi ve zorlaştırılması mümkün değildir.</a:t>
            </a:r>
          </a:p>
          <a:p>
            <a:pPr marL="457200" indent="-457200">
              <a:buFont typeface="+mj-lt"/>
              <a:buAutoNum type="arabicPeriod"/>
            </a:pPr>
            <a:r>
              <a:rPr lang="tr-TR" dirty="0"/>
              <a:t>Üyenin ihracı: Üyenin dernekten çıkarılması sebepleri tüzükte gösterilmişse, çıkarma kararına bu sebeplerin haklı olmadığı iddiasıyla itiraz edilemez. Tüzükte çıkarma sebepleri gösterilmemişse çıkarma, ancak haklı sebeplerle yapılabilir.</a:t>
            </a:r>
          </a:p>
          <a:p>
            <a:r>
              <a:rPr lang="tr-TR" dirty="0"/>
              <a:t>Üyelik sıfatı sona eren kişi, dernek malvarlığında hak iddia edemez.</a:t>
            </a:r>
          </a:p>
        </p:txBody>
      </p:sp>
    </p:spTree>
    <p:extLst>
      <p:ext uri="{BB962C8B-B14F-4D97-AF65-F5344CB8AC3E}">
        <p14:creationId xmlns:p14="http://schemas.microsoft.com/office/powerpoint/2010/main" val="1266541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AE900D-E019-4FC4-BCFA-5E33CBEF5FF1}"/>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5B210870-CC6B-43DC-BE06-CAA0DAA9AD3C}"/>
              </a:ext>
            </a:extLst>
          </p:cNvPr>
          <p:cNvSpPr>
            <a:spLocks noGrp="1"/>
          </p:cNvSpPr>
          <p:nvPr>
            <p:ph idx="1"/>
          </p:nvPr>
        </p:nvSpPr>
        <p:spPr>
          <a:xfrm>
            <a:off x="550417" y="2015732"/>
            <a:ext cx="11159230" cy="4037749"/>
          </a:xfrm>
        </p:spPr>
        <p:txBody>
          <a:bodyPr>
            <a:normAutofit fontScale="92500" lnSpcReduction="20000"/>
          </a:bodyPr>
          <a:lstStyle/>
          <a:p>
            <a:pPr marL="0" indent="0">
              <a:buNone/>
            </a:pPr>
            <a:r>
              <a:rPr lang="tr-TR" dirty="0"/>
              <a:t>DERNEĞİN KURULUŞU</a:t>
            </a:r>
          </a:p>
          <a:p>
            <a:pPr marL="0" indent="0">
              <a:buNone/>
            </a:pPr>
            <a:r>
              <a:rPr lang="tr-TR" dirty="0"/>
              <a:t>Ay m. 33’ e göre, herkes, önceden izin almaksızın dernek kurma hakkına sahiptir.</a:t>
            </a:r>
          </a:p>
          <a:p>
            <a:pPr marL="457200" indent="-457200">
              <a:buFont typeface="+mj-lt"/>
              <a:buAutoNum type="arabicPeriod"/>
            </a:pPr>
            <a:r>
              <a:rPr lang="tr-TR" dirty="0"/>
              <a:t>Tüzüğün hazırlanması: Her derneğin bir tüzüğünün bulunması zorunludur., kurucu üye şartlarına sahip en az 7 kişi tarafından kabul edilir. Tüzük, derneğin örgütünü ve iç işleyişini düzenler ve dernek için objektif hukuk normu niteliğindedir. Tüzükte, Dernekler Kanunu m.4’ te belirtilen; derneğin adı ve merkezi, derneğin amacı ve bu amacı gerçekleştirmek için yürütülecek faaliyet, üye olma, üyelikten çıkarma şartları ve şekli, genel kurulun toplanma şekli ve zamanı gibi konular düzenlenir.</a:t>
            </a:r>
          </a:p>
          <a:p>
            <a:pPr marL="457200" indent="-457200">
              <a:buFont typeface="+mj-lt"/>
              <a:buAutoNum type="arabicPeriod"/>
            </a:pPr>
            <a:r>
              <a:rPr lang="tr-TR" dirty="0"/>
              <a:t>Tüzüğün idareye verilmesi: Derneğin tüzel kişilik kazanması, kuruluş bildirisinin ve eklerinin idareye bildirilmesine bağlıdır.  Bu belgeler, derneğin kurulduğu yerin en büyük mülki amirine verilir. </a:t>
            </a:r>
          </a:p>
          <a:p>
            <a:pPr marL="457200" indent="-457200">
              <a:buFont typeface="+mj-lt"/>
              <a:buAutoNum type="arabicPeriod"/>
            </a:pPr>
            <a:r>
              <a:rPr lang="tr-TR" dirty="0"/>
              <a:t>Kurulmaları ve faaliyetleri izne bağlı dernekler:  Yabancı dernekler, Dışişleri Bakanlığının görüşü alınarak İçişleri Bakanlığının izniyle faaliyette bulunabilir.</a:t>
            </a:r>
          </a:p>
          <a:p>
            <a:pPr marL="0" indent="0">
              <a:buNone/>
            </a:pPr>
            <a:endParaRPr lang="tr-TR" sz="1800" dirty="0"/>
          </a:p>
        </p:txBody>
      </p:sp>
    </p:spTree>
    <p:extLst>
      <p:ext uri="{BB962C8B-B14F-4D97-AF65-F5344CB8AC3E}">
        <p14:creationId xmlns:p14="http://schemas.microsoft.com/office/powerpoint/2010/main" val="1121492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6C91ED-A615-42DC-86AD-2BAF22C2FD6A}"/>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2A3CDCDC-1EA3-4FA6-AFAD-75F46DBD8797}"/>
              </a:ext>
            </a:extLst>
          </p:cNvPr>
          <p:cNvSpPr>
            <a:spLocks noGrp="1"/>
          </p:cNvSpPr>
          <p:nvPr>
            <p:ph idx="1"/>
          </p:nvPr>
        </p:nvSpPr>
        <p:spPr>
          <a:xfrm>
            <a:off x="390617" y="1926454"/>
            <a:ext cx="11301273" cy="4127028"/>
          </a:xfrm>
        </p:spPr>
        <p:txBody>
          <a:bodyPr/>
          <a:lstStyle/>
          <a:p>
            <a:pPr marL="0" indent="0">
              <a:buNone/>
            </a:pPr>
            <a:r>
              <a:rPr lang="tr-TR" u="sng" dirty="0"/>
              <a:t>Kuruluşa etkili olmayan düzen hükümleri</a:t>
            </a:r>
          </a:p>
          <a:p>
            <a:r>
              <a:rPr lang="tr-TR" dirty="0"/>
              <a:t>Kuruluş bildirisi ve tüzüğün idare tarafından incelenmesi: Belgelerin doğruluğu ve kanuna aykırılık veya eksiklik olup olmadığı 60 gün içinde incelenir. Eksiklin veya kanuna aykırılık tespit edilirse, bunların giderilmesi için 30 gün süre verilir. Giderilmediği takdirde, mülki amirliğin ihtarı üzerine Cumhuriyet Savcılığı, derneğin feshi için mahkemeye başvurur.</a:t>
            </a:r>
          </a:p>
          <a:p>
            <a:r>
              <a:rPr lang="tr-TR" dirty="0"/>
              <a:t>İlk genel kurul toplantısı: İdareye yapılan bildirimden itibaren 6 ay içinde yapılmalı ve derneğin zorunlu organları seçilmelidir. Aksi halde, dernek kendiliğinden dağılmış sayılır.</a:t>
            </a:r>
          </a:p>
          <a:p>
            <a:r>
              <a:rPr lang="tr-TR" dirty="0"/>
              <a:t>Dernek kütüğüne kayıt: Dernek tüzüğü, kuruluş bildirimi ve eklerinin idareye verilmesinden sonra İl Dernekler Müdürlüklerindeki dernek kütük defterine kayıt yapılır.</a:t>
            </a:r>
          </a:p>
        </p:txBody>
      </p:sp>
    </p:spTree>
    <p:extLst>
      <p:ext uri="{BB962C8B-B14F-4D97-AF65-F5344CB8AC3E}">
        <p14:creationId xmlns:p14="http://schemas.microsoft.com/office/powerpoint/2010/main" val="1498394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F233C3-26E5-48CA-9D55-1ABDD98E5CD3}"/>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9264E66C-507E-4CE8-9291-52BB120DE86E}"/>
              </a:ext>
            </a:extLst>
          </p:cNvPr>
          <p:cNvSpPr>
            <a:spLocks noGrp="1"/>
          </p:cNvSpPr>
          <p:nvPr>
            <p:ph idx="1"/>
          </p:nvPr>
        </p:nvSpPr>
        <p:spPr>
          <a:xfrm>
            <a:off x="426129" y="2015732"/>
            <a:ext cx="11283518" cy="4100983"/>
          </a:xfrm>
        </p:spPr>
        <p:txBody>
          <a:bodyPr>
            <a:normAutofit fontScale="92500" lnSpcReduction="20000"/>
          </a:bodyPr>
          <a:lstStyle/>
          <a:p>
            <a:pPr marL="0" indent="0">
              <a:buNone/>
            </a:pPr>
            <a:r>
              <a:rPr lang="tr-TR" dirty="0"/>
              <a:t>DERNEĞİN ORGANLARI</a:t>
            </a:r>
          </a:p>
          <a:p>
            <a:pPr marL="457200" indent="-457200">
              <a:buFont typeface="+mj-lt"/>
              <a:buAutoNum type="arabicPeriod"/>
            </a:pPr>
            <a:r>
              <a:rPr lang="tr-TR" dirty="0"/>
              <a:t>Genel kurul: Derneğe kayıtlı üyelerden oluşur ve derneğin en üst düzey organıdır. Olağan genel kurul toplantısı, dernek tüzüğünde gösterilen zamanlarda yapılan toplantıdır. Olağanüstü toplantılar ise yönetim kurulu veya denetleme kurulunun gerekli gördüğü hallerde veya dernek üyelerinin beşte birinin yazılı isteği üzerine yapılan toplantılardır. </a:t>
            </a:r>
          </a:p>
          <a:p>
            <a:pPr marL="457200" lvl="1" indent="0">
              <a:buNone/>
            </a:pPr>
            <a:r>
              <a:rPr lang="tr-TR" dirty="0"/>
              <a:t>Genel kurul toplantısı için çağrı, yönetim kurulu tarafından yapılır.</a:t>
            </a:r>
          </a:p>
          <a:p>
            <a:pPr marL="457200" lvl="1" indent="0">
              <a:buNone/>
            </a:pPr>
            <a:r>
              <a:rPr lang="tr-TR" dirty="0"/>
              <a:t>Üyeler, toplantıdan en az 15 gün önce çağrılır.</a:t>
            </a:r>
          </a:p>
          <a:p>
            <a:pPr marL="457200" lvl="1" indent="0">
              <a:buNone/>
            </a:pPr>
            <a:r>
              <a:rPr lang="tr-TR" dirty="0"/>
              <a:t>Toplantı yeter sayısı, genel kurula katılma hakkı olan üyelerin yarısından bir fazlasıdır. </a:t>
            </a:r>
          </a:p>
          <a:p>
            <a:pPr marL="457200" lvl="1" indent="0">
              <a:buNone/>
            </a:pPr>
            <a:r>
              <a:rPr lang="tr-TR" dirty="0"/>
              <a:t>Toplantı yeri, dernek merkezinin bulunduğu yerdir.</a:t>
            </a:r>
          </a:p>
          <a:p>
            <a:pPr marL="457200" lvl="1" indent="0">
              <a:buNone/>
            </a:pPr>
            <a:r>
              <a:rPr lang="tr-TR" dirty="0"/>
              <a:t>Usulüne göre toplanan genel kurul, gündemdeki konuları görüşerek karar verir. </a:t>
            </a:r>
          </a:p>
          <a:p>
            <a:pPr marL="457200" lvl="1" indent="0">
              <a:buNone/>
            </a:pPr>
            <a:r>
              <a:rPr lang="tr-TR" dirty="0"/>
              <a:t>Genel kurul gündeminde yer alabilecek konular TMK m. 80’ de gösterilmiştir.</a:t>
            </a:r>
          </a:p>
          <a:p>
            <a:pPr marL="457200" lvl="1" indent="0">
              <a:buNone/>
            </a:pPr>
            <a:r>
              <a:rPr lang="tr-TR" dirty="0"/>
              <a:t>Genel kurulda kararlar, kural olarak oylamaya katılan üyelerin salt çoğunluğuyla alınır.</a:t>
            </a:r>
          </a:p>
        </p:txBody>
      </p:sp>
    </p:spTree>
    <p:extLst>
      <p:ext uri="{BB962C8B-B14F-4D97-AF65-F5344CB8AC3E}">
        <p14:creationId xmlns:p14="http://schemas.microsoft.com/office/powerpoint/2010/main" val="533853180"/>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C2D8DB-6BE7-413C-A2A3-B6051B33B17E}">
  <ds:schemaRefs>
    <ds:schemaRef ds:uri="http://schemas.openxmlformats.org/package/2006/metadata/core-properties"/>
    <ds:schemaRef ds:uri="http://purl.org/dc/elements/1.1/"/>
    <ds:schemaRef ds:uri="560ef61b-03e2-46a8-aeae-79f8a710d1e9"/>
    <ds:schemaRef ds:uri="http://purl.org/dc/terms/"/>
    <ds:schemaRef ds:uri="http://purl.org/dc/dcmitype/"/>
    <ds:schemaRef ds:uri="http://www.w3.org/XML/1998/namespace"/>
    <ds:schemaRef ds:uri="http://schemas.microsoft.com/office/2006/metadata/properties"/>
    <ds:schemaRef ds:uri="http://schemas.microsoft.com/office/infopath/2007/PartnerControls"/>
    <ds:schemaRef ds:uri="http://schemas.microsoft.com/office/2006/documentManagement/types"/>
  </ds:schemaRefs>
</ds:datastoreItem>
</file>

<file path=customXml/itemProps2.xml><?xml version="1.0" encoding="utf-8"?>
<ds:datastoreItem xmlns:ds="http://schemas.openxmlformats.org/officeDocument/2006/customXml" ds:itemID="{1272B9AB-6115-465A-869B-84AB4405DBBB}">
  <ds:schemaRefs>
    <ds:schemaRef ds:uri="http://schemas.microsoft.com/sharepoint/v3/contenttype/forms"/>
  </ds:schemaRefs>
</ds:datastoreItem>
</file>

<file path=customXml/itemProps3.xml><?xml version="1.0" encoding="utf-8"?>
<ds:datastoreItem xmlns:ds="http://schemas.openxmlformats.org/officeDocument/2006/customXml" ds:itemID="{17780700-906C-4DB4-90E0-87CA75E174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1328</Words>
  <Application>Microsoft Office PowerPoint</Application>
  <PresentationFormat>Geniş ekran</PresentationFormat>
  <Paragraphs>91</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Gill Sans MT</vt:lpstr>
      <vt:lpstr>Galeri</vt:lpstr>
      <vt:lpstr>Medeni hukuk</vt:lpstr>
      <vt:lpstr>DERNEK</vt:lpstr>
      <vt:lpstr>DERNEK</vt:lpstr>
      <vt:lpstr>DERNEK</vt:lpstr>
      <vt:lpstr>DERNEK</vt:lpstr>
      <vt:lpstr>DERNEK</vt:lpstr>
      <vt:lpstr>DERNEK</vt:lpstr>
      <vt:lpstr>DERNEK</vt:lpstr>
      <vt:lpstr>DERNEK</vt:lpstr>
      <vt:lpstr>DERNEK</vt:lpstr>
      <vt:lpstr>dernek</vt:lpstr>
      <vt:lpstr>dernek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DERNEK</dc:title>
  <dc:creator>Hilal Nur Gözüküçük</dc:creator>
  <cp:lastModifiedBy>Hilal Nur Gözüküçük</cp:lastModifiedBy>
  <cp:revision>1</cp:revision>
  <dcterms:created xsi:type="dcterms:W3CDTF">2020-05-15T12:19:44Z</dcterms:created>
  <dcterms:modified xsi:type="dcterms:W3CDTF">2020-05-27T14:37:28Z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