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838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134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6137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7783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2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tr-TR" altLang="tr-TR" noProof="0" smtClean="0"/>
              <a:t>Asıl başlık stili için tıklatın</a:t>
            </a:r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tr-TR" altLang="tr-TR" noProof="0" smtClean="0"/>
              <a:t>Asıl alt başlık stilini düzenlemek için tıklatın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5A5BC2-5867-4DAA-BE82-0F8EEA81D95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2773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D9E44-D551-432F-9358-128D1CED5AB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4023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5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CB33E-0B3C-4AED-B090-2B3B6857FA67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36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4135B-9DE8-4808-8118-60DEB1D6DABC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7220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365127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30239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30239" y="2505075"/>
            <a:ext cx="386873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E8018-7EC8-4478-8070-48AC82470DAE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78955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48542-3A72-4F2B-9977-628BF28DA676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5427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E0204-4EFD-48D9-A85C-E0B4114F7018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828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788" y="987427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698F9-BA04-4363-AA88-E05903BA664A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3728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9066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788" y="987427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BC36-C806-447D-8F15-11CD13756D6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2557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50BED-269B-4343-B4B0-ECA563F3E18A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9642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62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62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E949A-BCA5-4422-B7E7-03DA0808DB93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593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470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976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776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690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973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17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028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6DD26-32A4-2A43-990A-6F7E5E73786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12/25/2019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F604-6CBA-6F4A-A6F6-26E48A4D0EE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50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071564" y="304800"/>
            <a:ext cx="7615237" cy="1106488"/>
            <a:chOff x="675" y="192"/>
            <a:chExt cx="4797" cy="697"/>
          </a:xfrm>
        </p:grpSpPr>
        <p:sp>
          <p:nvSpPr>
            <p:cNvPr id="103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7680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681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681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957438-588C-4F2D-A5C5-19A8134466F2}" type="slidenum">
              <a:rPr lang="tr-TR" alt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185580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512" y="764704"/>
            <a:ext cx="8640960" cy="1368152"/>
          </a:xfrm>
        </p:spPr>
        <p:txBody>
          <a:bodyPr/>
          <a:lstStyle/>
          <a:p>
            <a:pPr eaLnBrk="1" hangingPunct="1"/>
            <a:r>
              <a:rPr lang="tr-TR" altLang="tr-TR" sz="4000" b="1" dirty="0" smtClean="0">
                <a:latin typeface="Times New Roman" pitchFamily="18" charset="0"/>
              </a:rPr>
              <a:t>TARIMSAL YAPILARIN TASARIMI </a:t>
            </a:r>
            <a:br>
              <a:rPr lang="tr-TR" altLang="tr-TR" sz="4000" b="1" dirty="0" smtClean="0">
                <a:latin typeface="Times New Roman" pitchFamily="18" charset="0"/>
              </a:rPr>
            </a:br>
            <a:r>
              <a:rPr lang="tr-TR" altLang="tr-TR" sz="4000" b="1" dirty="0" smtClean="0">
                <a:latin typeface="Times New Roman" pitchFamily="18" charset="0"/>
              </a:rPr>
              <a:t/>
            </a:r>
            <a:br>
              <a:rPr lang="tr-TR" altLang="tr-TR" sz="4000" b="1" dirty="0" smtClean="0">
                <a:latin typeface="Times New Roman" pitchFamily="18" charset="0"/>
              </a:rPr>
            </a:br>
            <a:endParaRPr lang="tr-TR" altLang="tr-TR" sz="4000" b="1" dirty="0" smtClean="0">
              <a:latin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93913" y="3161985"/>
            <a:ext cx="6400800" cy="2771457"/>
          </a:xfrm>
        </p:spPr>
        <p:txBody>
          <a:bodyPr/>
          <a:lstStyle/>
          <a:p>
            <a:pPr algn="l" eaLnBrk="1" hangingPunct="1"/>
            <a:r>
              <a:rPr lang="tr-TR" altLang="tr-TR" b="1" dirty="0">
                <a:latin typeface="Times New Roman" pitchFamily="18" charset="0"/>
              </a:rPr>
              <a:t>2</a:t>
            </a:r>
            <a:r>
              <a:rPr lang="tr-TR" altLang="tr-TR" b="1" dirty="0" smtClean="0">
                <a:latin typeface="Times New Roman" pitchFamily="18" charset="0"/>
              </a:rPr>
              <a:t>. </a:t>
            </a:r>
            <a:r>
              <a:rPr lang="tr-TR" altLang="tr-TR" b="1" dirty="0" smtClean="0">
                <a:latin typeface="Times New Roman" pitchFamily="18" charset="0"/>
              </a:rPr>
              <a:t>HAFTA		</a:t>
            </a:r>
            <a:r>
              <a:rPr lang="tr-TR" altLang="tr-TR" sz="1800" b="1" i="1" dirty="0" smtClean="0">
                <a:latin typeface="Times New Roman" pitchFamily="18" charset="0"/>
              </a:rPr>
              <a:t>İKLİMSEL ÇEVRE DENETİMİ </a:t>
            </a:r>
            <a:endParaRPr lang="tr-TR" altLang="tr-TR" sz="1800" b="1" i="1" dirty="0" smtClean="0">
              <a:latin typeface="Times New Roman" pitchFamily="18" charset="0"/>
            </a:endParaRPr>
          </a:p>
          <a:p>
            <a:pPr eaLnBrk="1" hangingPunct="1"/>
            <a:endParaRPr lang="tr-TR" altLang="tr-TR" b="1" dirty="0" smtClean="0">
              <a:latin typeface="Times New Roman" pitchFamily="18" charset="0"/>
            </a:endParaRPr>
          </a:p>
          <a:p>
            <a:pPr eaLnBrk="1" hangingPunct="1"/>
            <a:r>
              <a:rPr lang="tr-TR" altLang="tr-TR" b="1" dirty="0" err="1" smtClean="0">
                <a:latin typeface="Times New Roman" pitchFamily="18" charset="0"/>
              </a:rPr>
              <a:t>Prof.Dr</a:t>
            </a:r>
            <a:r>
              <a:rPr lang="tr-TR" altLang="tr-TR" b="1" dirty="0" smtClean="0">
                <a:latin typeface="Times New Roman" pitchFamily="18" charset="0"/>
              </a:rPr>
              <a:t>. Metin OLGUN</a:t>
            </a:r>
          </a:p>
          <a:p>
            <a:pPr eaLnBrk="1" hangingPunct="1"/>
            <a:r>
              <a:rPr lang="tr-TR" altLang="tr-TR" b="1" dirty="0" smtClean="0">
                <a:latin typeface="Times New Roman" pitchFamily="18" charset="0"/>
              </a:rPr>
              <a:t>Doç. Dr. Havva Eylem POLAT</a:t>
            </a:r>
          </a:p>
          <a:p>
            <a:pPr eaLnBrk="1" hangingPunct="1"/>
            <a:endParaRPr lang="tr-TR" altLang="tr-TR" b="1" dirty="0" smtClean="0">
              <a:latin typeface="Times New Roman" pitchFamily="18" charset="0"/>
            </a:endParaRPr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551647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697231" y="764704"/>
            <a:ext cx="7827221" cy="54168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en-US" altLang="zh-CN" sz="2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İKLİMSEL</a:t>
            </a:r>
            <a:r>
              <a:rPr lang="en-US" altLang="zh-CN" sz="22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b="1" dirty="0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2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b="1" dirty="0">
                <a:solidFill>
                  <a:srgbClr val="000000"/>
                </a:solidFill>
                <a:latin typeface="Times New Roman"/>
                <a:ea typeface="Times New Roman"/>
              </a:rPr>
              <a:t>DENETİMİ</a:t>
            </a:r>
            <a:r>
              <a:rPr lang="tr-TR" altLang="zh-CN" sz="2200" b="1" dirty="0">
                <a:solidFill>
                  <a:srgbClr val="000000"/>
                </a:solidFill>
                <a:latin typeface="Times New Roman"/>
                <a:ea typeface="Times New Roman"/>
              </a:rPr>
              <a:t> HESAP VE </a:t>
            </a:r>
            <a:r>
              <a:rPr lang="tr-TR" altLang="zh-CN" sz="2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PROJELEME</a:t>
            </a:r>
            <a:endParaRPr lang="tr-TR" altLang="zh-CN" sz="2200" b="1" dirty="0">
              <a:solidFill>
                <a:srgbClr val="000000"/>
              </a:solidFill>
              <a:latin typeface="Times New Roman"/>
            </a:endParaRPr>
          </a:p>
          <a:p>
            <a:pPr algn="just"/>
            <a:r>
              <a:rPr lang="en-US" altLang="zh-CN" sz="2200" dirty="0" err="1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kalıtım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etmeni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dışında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kalan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genel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hayvanları,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bitkileri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depolanan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ürünleri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etkileyen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tüm</a:t>
            </a:r>
            <a:r>
              <a:rPr lang="en-US" altLang="zh-CN" sz="2200" spc="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faktörler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tanımlanabilir.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faktörleri,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ea typeface="Times New Roman"/>
              </a:rPr>
              <a:t>tarımsal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üretimde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ea typeface="Times New Roman"/>
              </a:rPr>
              <a:t>canlıların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sağlığı,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davranışları,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yetiştirilmeleri,</a:t>
            </a:r>
            <a:r>
              <a:rPr lang="en-US" altLang="zh-CN" sz="2200" spc="16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verimleri,</a:t>
            </a:r>
            <a:r>
              <a:rPr lang="en-US" altLang="zh-CN" sz="2200" spc="17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ürün</a:t>
            </a:r>
            <a:r>
              <a:rPr lang="en-US" altLang="zh-CN" sz="2200" spc="17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kalitesi,</a:t>
            </a:r>
            <a:r>
              <a:rPr lang="en-US" altLang="zh-CN" sz="2200" spc="17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insan</a:t>
            </a:r>
            <a:r>
              <a:rPr lang="en-US" altLang="zh-CN" sz="2200" spc="17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sağlığı</a:t>
            </a:r>
            <a:r>
              <a:rPr lang="en-US" altLang="zh-CN" sz="2200" spc="17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200" spc="17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yapı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malzemeleri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ekipmanların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dayanımı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etkilidir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İklimsel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çevre,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genel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dış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ortam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havasının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sıcaklık,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nem,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yağış,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rüzgar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radyasyon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özellikleri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iç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ortam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havasının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sıcaklık,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nem,</a:t>
            </a:r>
            <a:r>
              <a:rPr lang="en-US" altLang="zh-CN" sz="22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2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hareketi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aydınlatma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özelliklerinden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oluşur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Tarımsal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yapılarda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sıcaklık,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nem,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ışık,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ses,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toz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koku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denetimi,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yüksek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verimin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elde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edilmesi,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depolanan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ürünlerin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kalitesinin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korunması,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hastalıkların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kontrol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edilmesi,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insanlar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çalışma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koşullarının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sağlanması,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yapının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ekipmanların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servis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ömürlerinin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artırılması,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yapıların</a:t>
            </a:r>
            <a:r>
              <a:rPr lang="en-US" altLang="zh-CN" sz="2200" spc="1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maliyetleri</a:t>
            </a:r>
            <a:r>
              <a:rPr lang="en-US" altLang="zh-CN" sz="2200" spc="1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yeterli</a:t>
            </a:r>
            <a:r>
              <a:rPr lang="en-US" altLang="zh-CN" sz="2200" spc="-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güvenliğin</a:t>
            </a:r>
            <a:r>
              <a:rPr lang="en-US" altLang="zh-CN" sz="2200" spc="-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oluşturulması</a:t>
            </a:r>
            <a:r>
              <a:rPr lang="en-US" altLang="zh-CN" sz="2200" spc="-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açısından</a:t>
            </a:r>
            <a:r>
              <a:rPr lang="en-US" altLang="zh-CN" sz="2200" spc="-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önemlidir.</a:t>
            </a:r>
          </a:p>
        </p:txBody>
      </p:sp>
    </p:spTree>
    <p:extLst>
      <p:ext uri="{BB962C8B-B14F-4D97-AF65-F5344CB8AC3E}">
        <p14:creationId xmlns:p14="http://schemas.microsoft.com/office/powerpoint/2010/main" val="2901657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6"/>
          <p:cNvSpPr txBox="1"/>
          <p:nvPr/>
        </p:nvSpPr>
        <p:spPr>
          <a:xfrm>
            <a:off x="650596" y="622498"/>
            <a:ext cx="7807316" cy="49936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000" b="1" spc="-5" dirty="0">
                <a:solidFill>
                  <a:srgbClr val="000000"/>
                </a:solidFill>
                <a:latin typeface="Times New Roman"/>
                <a:ea typeface="Times New Roman"/>
              </a:rPr>
              <a:t>Psikr</a:t>
            </a:r>
            <a:r>
              <a:rPr lang="en-US" altLang="zh-CN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ometri</a:t>
            </a:r>
          </a:p>
          <a:p>
            <a:pPr hangingPunct="0">
              <a:lnSpc>
                <a:spcPct val="95416"/>
              </a:lnSpc>
              <a:spcBef>
                <a:spcPts val="340"/>
              </a:spcBef>
            </a:pPr>
            <a:r>
              <a:rPr lang="en-US" altLang="zh-CN" sz="2000" spc="20" dirty="0">
                <a:solidFill>
                  <a:srgbClr val="000000"/>
                </a:solidFill>
                <a:latin typeface="Times New Roman"/>
                <a:ea typeface="Times New Roman"/>
              </a:rPr>
              <a:t>Psikrometri,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ea typeface="Times New Roman"/>
              </a:rPr>
              <a:t>su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ea typeface="Times New Roman"/>
              </a:rPr>
              <a:t>buharı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ea typeface="Times New Roman"/>
              </a:rPr>
              <a:t>karışımının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ea typeface="Times New Roman"/>
              </a:rPr>
              <a:t>termodinamik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ea typeface="Times New Roman"/>
              </a:rPr>
              <a:t>özelliklerinin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ea typeface="Times New Roman"/>
              </a:rPr>
              <a:t>belirlenmesi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ea typeface="Times New Roman"/>
              </a:rPr>
              <a:t>özelliklerin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nemli</a:t>
            </a:r>
            <a:r>
              <a:rPr lang="en-US" altLang="zh-CN" sz="20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000" spc="-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000" spc="-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ilgili</a:t>
            </a:r>
            <a:r>
              <a:rPr lang="en-US" altLang="zh-CN" sz="2000" spc="-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işlemlerin</a:t>
            </a:r>
            <a:r>
              <a:rPr lang="en-US" altLang="zh-CN" sz="20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analizinde</a:t>
            </a:r>
            <a:r>
              <a:rPr lang="en-US" altLang="zh-CN" sz="2000" spc="-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kullanılmasıdır.</a:t>
            </a:r>
          </a:p>
          <a:p>
            <a:r>
              <a:rPr lang="en-US" altLang="zh-CN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Psikrometrik</a:t>
            </a:r>
            <a:r>
              <a:rPr lang="en-US" altLang="zh-CN" sz="2000" b="1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-5" dirty="0">
                <a:solidFill>
                  <a:srgbClr val="000000"/>
                </a:solidFill>
                <a:latin typeface="Times New Roman"/>
                <a:ea typeface="Times New Roman"/>
              </a:rPr>
              <a:t>terimler</a:t>
            </a:r>
          </a:p>
          <a:p>
            <a:pPr>
              <a:spcBef>
                <a:spcPts val="315"/>
              </a:spcBef>
            </a:pPr>
            <a:r>
              <a:rPr lang="en-US" altLang="zh-CN" sz="2000" spc="34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0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000" i="1" spc="55" dirty="0">
                <a:solidFill>
                  <a:srgbClr val="000000"/>
                </a:solidFill>
                <a:latin typeface="Times New Roman"/>
                <a:ea typeface="Times New Roman"/>
              </a:rPr>
              <a:t>Kuru</a:t>
            </a:r>
            <a:r>
              <a:rPr lang="en-US" altLang="zh-CN" sz="2000" i="1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55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</a:p>
          <a:p>
            <a:pPr>
              <a:spcBef>
                <a:spcPts val="275"/>
              </a:spcBef>
            </a:pPr>
            <a:r>
              <a:rPr lang="en-US" altLang="zh-CN" sz="2000" spc="4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0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000" i="1" spc="69" dirty="0">
                <a:solidFill>
                  <a:srgbClr val="000000"/>
                </a:solidFill>
                <a:latin typeface="Times New Roman"/>
                <a:ea typeface="Times New Roman"/>
              </a:rPr>
              <a:t>Nem</a:t>
            </a:r>
            <a:r>
              <a:rPr lang="en-US" altLang="zh-CN" sz="2000" i="1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50" dirty="0">
                <a:solidFill>
                  <a:srgbClr val="000000"/>
                </a:solidFill>
                <a:latin typeface="Times New Roman"/>
                <a:ea typeface="Times New Roman"/>
              </a:rPr>
              <a:t>oranı</a:t>
            </a:r>
          </a:p>
          <a:p>
            <a:pPr>
              <a:spcBef>
                <a:spcPts val="290"/>
              </a:spcBef>
            </a:pPr>
            <a:r>
              <a:rPr lang="en-US" altLang="zh-CN" sz="2000" spc="34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0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000" i="1" spc="44" dirty="0">
                <a:solidFill>
                  <a:srgbClr val="000000"/>
                </a:solidFill>
                <a:latin typeface="Times New Roman"/>
                <a:ea typeface="Times New Roman"/>
              </a:rPr>
              <a:t>Bağıl</a:t>
            </a:r>
            <a:r>
              <a:rPr lang="en-US" altLang="zh-CN" sz="2000" i="1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69" dirty="0">
                <a:solidFill>
                  <a:srgbClr val="000000"/>
                </a:solidFill>
                <a:latin typeface="Times New Roman"/>
                <a:ea typeface="Times New Roman"/>
              </a:rPr>
              <a:t>nem</a:t>
            </a:r>
          </a:p>
          <a:p>
            <a:pPr>
              <a:spcBef>
                <a:spcPts val="275"/>
              </a:spcBef>
            </a:pPr>
            <a:r>
              <a:rPr lang="en-US" altLang="zh-CN" sz="2000" spc="2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0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000" i="1" spc="40" dirty="0">
                <a:solidFill>
                  <a:srgbClr val="000000"/>
                </a:solidFill>
                <a:latin typeface="Times New Roman"/>
                <a:ea typeface="Times New Roman"/>
              </a:rPr>
              <a:t>Doyma</a:t>
            </a:r>
            <a:r>
              <a:rPr lang="en-US" altLang="zh-CN" sz="2000" i="1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25" dirty="0">
                <a:solidFill>
                  <a:srgbClr val="000000"/>
                </a:solidFill>
                <a:latin typeface="Times New Roman"/>
                <a:ea typeface="Times New Roman"/>
              </a:rPr>
              <a:t>derecesi</a:t>
            </a:r>
          </a:p>
          <a:p>
            <a:pPr>
              <a:spcBef>
                <a:spcPts val="275"/>
              </a:spcBef>
            </a:pPr>
            <a:r>
              <a:rPr lang="en-US" altLang="zh-CN" sz="2000" spc="3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0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000" i="1" spc="44" dirty="0">
                <a:solidFill>
                  <a:srgbClr val="000000"/>
                </a:solidFill>
                <a:latin typeface="Times New Roman"/>
                <a:ea typeface="Times New Roman"/>
              </a:rPr>
              <a:t>Özgül</a:t>
            </a:r>
            <a:r>
              <a:rPr lang="en-US" altLang="zh-CN" sz="2000" i="1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44" dirty="0">
                <a:solidFill>
                  <a:srgbClr val="000000"/>
                </a:solidFill>
                <a:latin typeface="Times New Roman"/>
                <a:ea typeface="Times New Roman"/>
              </a:rPr>
              <a:t>hacim</a:t>
            </a:r>
          </a:p>
          <a:p>
            <a:pPr>
              <a:spcBef>
                <a:spcPts val="290"/>
              </a:spcBef>
            </a:pPr>
            <a:r>
              <a:rPr lang="en-US" altLang="zh-CN" sz="2000" spc="1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0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000" i="1" spc="20" dirty="0">
                <a:solidFill>
                  <a:srgbClr val="000000"/>
                </a:solidFill>
                <a:latin typeface="Times New Roman"/>
                <a:ea typeface="Times New Roman"/>
              </a:rPr>
              <a:t>Kuru</a:t>
            </a:r>
            <a:r>
              <a:rPr lang="en-US" altLang="zh-CN" sz="2000" i="1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20" dirty="0">
                <a:solidFill>
                  <a:srgbClr val="000000"/>
                </a:solidFill>
                <a:latin typeface="Times New Roman"/>
                <a:ea typeface="Times New Roman"/>
              </a:rPr>
              <a:t>termometre</a:t>
            </a:r>
            <a:r>
              <a:rPr lang="en-US" altLang="zh-CN" sz="2000" i="1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5" dirty="0">
                <a:solidFill>
                  <a:srgbClr val="000000"/>
                </a:solidFill>
                <a:latin typeface="Times New Roman"/>
                <a:ea typeface="Times New Roman"/>
              </a:rPr>
              <a:t>sıcaklığı</a:t>
            </a:r>
          </a:p>
          <a:p>
            <a:pPr>
              <a:spcBef>
                <a:spcPts val="275"/>
              </a:spcBef>
            </a:pPr>
            <a:r>
              <a:rPr lang="en-US" altLang="zh-CN" sz="20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000" spc="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000" i="1" dirty="0">
                <a:solidFill>
                  <a:srgbClr val="000000"/>
                </a:solidFill>
                <a:latin typeface="Times New Roman"/>
                <a:ea typeface="Times New Roman"/>
              </a:rPr>
              <a:t>Islak</a:t>
            </a:r>
            <a:r>
              <a:rPr lang="en-US" altLang="zh-CN" sz="2000" i="1" spc="1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dirty="0">
                <a:solidFill>
                  <a:srgbClr val="000000"/>
                </a:solidFill>
                <a:latin typeface="Times New Roman"/>
                <a:ea typeface="Times New Roman"/>
              </a:rPr>
              <a:t>termometre</a:t>
            </a:r>
            <a:r>
              <a:rPr lang="en-US" altLang="zh-CN" sz="2000" i="1" spc="1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dirty="0">
                <a:solidFill>
                  <a:srgbClr val="000000"/>
                </a:solidFill>
                <a:latin typeface="Times New Roman"/>
                <a:ea typeface="Times New Roman"/>
              </a:rPr>
              <a:t>sıcaklığı</a:t>
            </a:r>
          </a:p>
          <a:p>
            <a:pPr>
              <a:spcBef>
                <a:spcPts val="275"/>
              </a:spcBef>
            </a:pPr>
            <a:r>
              <a:rPr lang="en-US" altLang="zh-CN" sz="2000" spc="15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0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000" i="1" spc="20" dirty="0">
                <a:solidFill>
                  <a:srgbClr val="000000"/>
                </a:solidFill>
                <a:latin typeface="Times New Roman"/>
                <a:ea typeface="Times New Roman"/>
              </a:rPr>
              <a:t>Çiğlenme</a:t>
            </a:r>
            <a:r>
              <a:rPr lang="en-US" altLang="zh-CN" sz="2000" i="1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20" dirty="0">
                <a:solidFill>
                  <a:srgbClr val="000000"/>
                </a:solidFill>
                <a:latin typeface="Times New Roman"/>
                <a:ea typeface="Times New Roman"/>
              </a:rPr>
              <a:t>noktası</a:t>
            </a:r>
            <a:r>
              <a:rPr lang="en-US" altLang="zh-CN" sz="2000" i="1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spc="15" dirty="0">
                <a:solidFill>
                  <a:srgbClr val="000000"/>
                </a:solidFill>
                <a:latin typeface="Times New Roman"/>
                <a:ea typeface="Times New Roman"/>
              </a:rPr>
              <a:t>sıcaklığı</a:t>
            </a:r>
          </a:p>
          <a:p>
            <a:pPr>
              <a:spcBef>
                <a:spcPts val="284"/>
              </a:spcBef>
            </a:pPr>
            <a:r>
              <a:rPr lang="en-US" altLang="zh-CN" sz="20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000" spc="5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000" i="1" dirty="0">
                <a:solidFill>
                  <a:srgbClr val="000000"/>
                </a:solidFill>
                <a:latin typeface="Times New Roman"/>
                <a:ea typeface="Times New Roman"/>
              </a:rPr>
              <a:t>Isı</a:t>
            </a:r>
          </a:p>
          <a:p>
            <a:pPr>
              <a:spcBef>
                <a:spcPts val="275"/>
              </a:spcBef>
            </a:pPr>
            <a:r>
              <a:rPr lang="en-US" altLang="zh-CN" sz="20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000" spc="5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000" i="1" dirty="0">
                <a:solidFill>
                  <a:srgbClr val="000000"/>
                </a:solidFill>
                <a:latin typeface="Times New Roman"/>
                <a:ea typeface="Times New Roman"/>
              </a:rPr>
              <a:t>Entalpi</a:t>
            </a:r>
          </a:p>
        </p:txBody>
      </p:sp>
    </p:spTree>
    <p:extLst>
      <p:ext uri="{BB962C8B-B14F-4D97-AF65-F5344CB8AC3E}">
        <p14:creationId xmlns:p14="http://schemas.microsoft.com/office/powerpoint/2010/main" val="1477496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3"/>
          <p:cNvSpPr txBox="1"/>
          <p:nvPr/>
        </p:nvSpPr>
        <p:spPr>
          <a:xfrm>
            <a:off x="697229" y="506874"/>
            <a:ext cx="7817319" cy="7114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Toplam</a:t>
            </a:r>
            <a:r>
              <a:rPr lang="en-US" altLang="zh-CN" sz="2400" b="1" spc="-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b="1" spc="-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iletim</a:t>
            </a:r>
            <a:r>
              <a:rPr lang="en-US" altLang="zh-CN" sz="2400" b="1" spc="-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katsayısı</a:t>
            </a:r>
          </a:p>
          <a:p>
            <a:pPr hangingPunct="0">
              <a:lnSpc>
                <a:spcPct val="95833"/>
              </a:lnSpc>
              <a:spcBef>
                <a:spcPts val="390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Toplam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iletim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katsayısı,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herhangi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(m)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kalınlığındaki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bileşeninin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(duvar,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çatı,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döşeme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vb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)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her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tarafında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bulunan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sıcaklıkları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arasındaki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fark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1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°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(1K)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olduğunda,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bileşenin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birim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alanından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(1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</a:t>
            </a:r>
            <a:r>
              <a:rPr lang="en-US" altLang="zh-CN" sz="2400" baseline="30000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),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birim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zamanda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(1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saat)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geçen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miktarı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olup,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ea typeface="Times New Roman"/>
              </a:rPr>
              <a:t>U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ea typeface="Times New Roman"/>
              </a:rPr>
              <a:t>k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gösterilir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birimi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Kcal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/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ea typeface="Times New Roman"/>
              </a:rPr>
              <a:t>m</a:t>
            </a:r>
            <a:r>
              <a:rPr lang="en-US" altLang="zh-CN" sz="2400" spc="80" baseline="30000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h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°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ea typeface="Times New Roman"/>
              </a:rPr>
              <a:t>W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/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ea typeface="Times New Roman"/>
              </a:rPr>
              <a:t>m</a:t>
            </a:r>
            <a:r>
              <a:rPr lang="en-US" altLang="zh-CN" sz="2400" spc="75" baseline="30000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K’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dir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Toplam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iletim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katsayısının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tersine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(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1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/U)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toplam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iletim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direnci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(R)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denir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birimi</a:t>
            </a:r>
            <a:r>
              <a:rPr lang="en-US" altLang="zh-CN" sz="2400" spc="-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</a:t>
            </a:r>
            <a:r>
              <a:rPr lang="en-US" altLang="zh-CN" sz="2400" baseline="30000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h°C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/</a:t>
            </a:r>
            <a:r>
              <a:rPr lang="en-US" altLang="zh-CN" sz="2400" spc="-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Kcal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-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</a:t>
            </a:r>
            <a:r>
              <a:rPr lang="en-US" altLang="zh-CN" sz="2400" baseline="30000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/</a:t>
            </a:r>
            <a:r>
              <a:rPr lang="en-US" altLang="zh-CN" sz="2400" spc="-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W’</a:t>
            </a:r>
            <a:r>
              <a:rPr lang="en-US" altLang="zh-CN" sz="2400" spc="-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dır.</a:t>
            </a:r>
          </a:p>
          <a:p>
            <a:pPr>
              <a:spcBef>
                <a:spcPts val="320"/>
              </a:spcBef>
            </a:pP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Yüzeysel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b="1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iletimi</a:t>
            </a:r>
          </a:p>
          <a:p>
            <a:pPr>
              <a:lnSpc>
                <a:spcPts val="725"/>
              </a:lnSpc>
            </a:pPr>
            <a:endParaRPr lang="en-US" dirty="0">
              <a:solidFill>
                <a:prstClr val="black"/>
              </a:solidFill>
            </a:endParaRPr>
          </a:p>
          <a:p>
            <a:pPr hangingPunct="0">
              <a:lnSpc>
                <a:spcPct val="95833"/>
              </a:lnSpc>
            </a:pPr>
            <a:r>
              <a:rPr lang="en-US" altLang="zh-CN" sz="2400" b="1" i="1" spc="55" dirty="0">
                <a:solidFill>
                  <a:srgbClr val="000000"/>
                </a:solidFill>
                <a:latin typeface="Times New Roman"/>
                <a:ea typeface="Times New Roman"/>
              </a:rPr>
              <a:t>Yüzey</a:t>
            </a:r>
            <a:r>
              <a:rPr lang="en-US" altLang="zh-CN" sz="2400" b="1" i="1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spc="55" dirty="0">
                <a:solidFill>
                  <a:srgbClr val="000000"/>
                </a:solidFill>
                <a:latin typeface="Times New Roman"/>
                <a:ea typeface="Times New Roman"/>
              </a:rPr>
              <a:t>kondüktansı</a:t>
            </a:r>
            <a:r>
              <a:rPr lang="en-US" altLang="zh-CN" sz="2400" b="1" i="1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adlandırılan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yüzeysel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iletimi,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havadan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malzeme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yüzeyine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malzeme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yüzeyinden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havaya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iletimini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ifade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eder.</a:t>
            </a:r>
          </a:p>
          <a:p>
            <a:pPr>
              <a:lnSpc>
                <a:spcPts val="640"/>
              </a:lnSpc>
            </a:pPr>
            <a:endParaRPr lang="en-US" dirty="0">
              <a:solidFill>
                <a:prstClr val="black"/>
              </a:solidFill>
            </a:endParaRPr>
          </a:p>
          <a:p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boşluğu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iletim</a:t>
            </a:r>
            <a:r>
              <a:rPr lang="en-US" altLang="zh-CN" sz="2400" b="1" spc="-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direnci</a:t>
            </a:r>
          </a:p>
          <a:p>
            <a:pPr>
              <a:lnSpc>
                <a:spcPts val="569"/>
              </a:lnSpc>
            </a:pPr>
            <a:endParaRPr lang="en-US" dirty="0">
              <a:solidFill>
                <a:prstClr val="black"/>
              </a:solidFill>
            </a:endParaRPr>
          </a:p>
          <a:p>
            <a:pPr hangingPunct="0">
              <a:lnSpc>
                <a:spcPct val="9583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İki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yüzey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arasında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kalan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durgun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boşluğunun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geçirgenlik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direncini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ifade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eder.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boşluğu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tabakasının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şekli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kalınlığı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yüzeylerin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sıcaklığı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özellikleri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kondüksiyon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konveksiyon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yolu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iletilen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miktarı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üzerine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etkili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ea typeface="Times New Roman"/>
              </a:rPr>
              <a:t>olur</a:t>
            </a:r>
            <a:r>
              <a:rPr lang="en-US" altLang="zh-CN" sz="2400" spc="-1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0905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5"/>
          <p:cNvSpPr txBox="1"/>
          <p:nvPr/>
        </p:nvSpPr>
        <p:spPr>
          <a:xfrm>
            <a:off x="588188" y="728121"/>
            <a:ext cx="7817591" cy="63525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Isı</a:t>
            </a:r>
            <a:r>
              <a:rPr lang="en-US" altLang="zh-CN" sz="2400" b="1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Dengesi</a:t>
            </a:r>
          </a:p>
          <a:p>
            <a:pPr hangingPunct="0">
              <a:lnSpc>
                <a:spcPct val="7791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Yapıda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kazançları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kayıpları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arasında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dengenin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kurulmasıdır.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Hayvansal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üretim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yapılarında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başlıca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kazançları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hayvanlardan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elde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edilen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ısı,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mekanik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ea typeface="Times New Roman"/>
              </a:rPr>
              <a:t>ısı,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solar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ek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ısıdan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oluşur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Hayvansal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üretim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yapılarında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başlıca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kayıpları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elemanlarından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kaybı,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havalandırmadan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kaybı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suyun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buharlaşması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kaybından</a:t>
            </a:r>
            <a:r>
              <a:rPr lang="en-US" altLang="zh-CN" sz="2400" spc="-1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oluşur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tr-TR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hangingPunct="0">
              <a:lnSpc>
                <a:spcPct val="77916"/>
              </a:lnSpc>
            </a:pPr>
            <a:endParaRPr lang="en-US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Nem</a:t>
            </a:r>
            <a:r>
              <a:rPr lang="en-US" altLang="zh-CN" sz="2400" b="1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Dengesi</a:t>
            </a:r>
          </a:p>
          <a:p>
            <a:pPr hangingPunct="0">
              <a:lnSpc>
                <a:spcPct val="7708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Hayvansal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üretim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yapılarında,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nem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yönünden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barınak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içinde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koşulların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sağlanabilmesi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fazla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nemin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barınak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dışına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atılması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bağıl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neminin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genelde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%</a:t>
            </a:r>
          </a:p>
          <a:p>
            <a:pPr hangingPunct="0">
              <a:lnSpc>
                <a:spcPct val="95416"/>
              </a:lnSpc>
            </a:pP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80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’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nin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altına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düşürülmesi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arzu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edilir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Hayvansal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üretim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yapılarında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başlıca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nem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kaynakları,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hayvanların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ortama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yaydıkları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su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buharı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ıslak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yüzeylerden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suyun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buharlaşması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oluşan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su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buharıdır.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Hayvansal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üretim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yapılarında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başlıca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ea typeface="Times New Roman"/>
              </a:rPr>
              <a:t>nem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kayıpları;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havalandırmadan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nem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kaybı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barınak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içerisinde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elemanlarının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yüzeylerinde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su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buharının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yoğunlaşması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nem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kaybıdır.</a:t>
            </a:r>
          </a:p>
        </p:txBody>
      </p:sp>
    </p:spTree>
    <p:extLst>
      <p:ext uri="{BB962C8B-B14F-4D97-AF65-F5344CB8AC3E}">
        <p14:creationId xmlns:p14="http://schemas.microsoft.com/office/powerpoint/2010/main" val="3035588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728549" y="355149"/>
            <a:ext cx="7812250" cy="75957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tr-TR" altLang="zh-CN" sz="2600" b="1" dirty="0">
                <a:solidFill>
                  <a:srgbClr val="000000"/>
                </a:solidFill>
                <a:latin typeface="Times New Roman"/>
                <a:ea typeface="Times New Roman"/>
              </a:rPr>
              <a:t>YALITIM</a:t>
            </a:r>
            <a:r>
              <a:rPr lang="en-US" altLang="zh-CN" sz="2600" b="1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endParaRPr lang="tr-TR" altLang="zh-CN" sz="2600" b="1" spc="75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endParaRPr lang="tr-TR" altLang="zh-CN" sz="2600" b="1" dirty="0">
              <a:solidFill>
                <a:srgbClr val="000000"/>
              </a:solidFill>
              <a:latin typeface="Times New Roman"/>
            </a:endParaRPr>
          </a:p>
          <a:p>
            <a:r>
              <a:rPr lang="en-US" altLang="zh-CN" sz="2200" dirty="0" err="1">
                <a:solidFill>
                  <a:srgbClr val="000000"/>
                </a:solidFill>
                <a:latin typeface="Times New Roman"/>
                <a:ea typeface="Times New Roman"/>
              </a:rPr>
              <a:t>Yalıtım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2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yapılış</a:t>
            </a:r>
            <a:r>
              <a:rPr lang="en-US" altLang="zh-CN" sz="22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amacına</a:t>
            </a:r>
            <a:r>
              <a:rPr lang="en-US" altLang="zh-CN" sz="22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2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2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yalıtımı</a:t>
            </a:r>
            <a:r>
              <a:rPr lang="en-US" altLang="zh-CN" sz="22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nem</a:t>
            </a:r>
            <a:r>
              <a:rPr lang="en-US" altLang="zh-CN" sz="22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yalıtımı</a:t>
            </a:r>
            <a:r>
              <a:rPr lang="en-US" altLang="zh-CN" sz="22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olmak</a:t>
            </a:r>
            <a:r>
              <a:rPr lang="en-US" altLang="zh-CN" sz="22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üzere</a:t>
            </a:r>
            <a:r>
              <a:rPr lang="en-US" altLang="zh-CN" sz="22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2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grupta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-10" dirty="0" err="1">
                <a:solidFill>
                  <a:srgbClr val="000000"/>
                </a:solidFill>
                <a:latin typeface="Times New Roman"/>
                <a:ea typeface="Times New Roman"/>
              </a:rPr>
              <a:t>toplanabilir</a:t>
            </a:r>
            <a:r>
              <a:rPr lang="en-US" altLang="zh-CN" sz="2200" spc="-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tr-TR" altLang="zh-CN" sz="2200" spc="-5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endParaRPr lang="en-US" altLang="zh-CN" sz="2200" spc="-5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r>
              <a:rPr lang="en-US" altLang="zh-CN" sz="2200" b="1" spc="-20" dirty="0">
                <a:solidFill>
                  <a:srgbClr val="000000"/>
                </a:solidFill>
                <a:latin typeface="Times New Roman"/>
                <a:ea typeface="Times New Roman"/>
              </a:rPr>
              <a:t>Isı</a:t>
            </a:r>
            <a:r>
              <a:rPr lang="en-US" altLang="zh-CN" sz="2200" b="1" spc="-9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b="1" spc="-25" dirty="0">
                <a:solidFill>
                  <a:srgbClr val="000000"/>
                </a:solidFill>
                <a:latin typeface="Times New Roman"/>
                <a:ea typeface="Times New Roman"/>
              </a:rPr>
              <a:t>Yalıtımı</a:t>
            </a:r>
          </a:p>
          <a:p>
            <a:pPr hangingPunct="0">
              <a:lnSpc>
                <a:spcPct val="87916"/>
              </a:lnSpc>
            </a:pP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Hayvansal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üretim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yapılarında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yalıtımı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yapılmasının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sağlayacağı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yararlar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şöyle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sıralanabilir</a:t>
            </a:r>
            <a:r>
              <a:rPr lang="en-US" altLang="zh-CN" sz="2200" spc="-20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</a:p>
          <a:p>
            <a:pPr>
              <a:lnSpc>
                <a:spcPts val="2264"/>
              </a:lnSpc>
            </a:pPr>
            <a:r>
              <a:rPr lang="en-US" altLang="zh-CN" sz="2200" dirty="0">
                <a:solidFill>
                  <a:srgbClr val="000000"/>
                </a:solidFill>
                <a:latin typeface="Symbol"/>
                <a:ea typeface="Symbol"/>
              </a:rPr>
              <a:t></a:t>
            </a:r>
            <a:r>
              <a:rPr lang="en-US" altLang="zh-CN" sz="2200" spc="129" dirty="0">
                <a:solidFill>
                  <a:srgbClr val="000000"/>
                </a:solidFill>
                <a:latin typeface="Symbol"/>
                <a:cs typeface="Symbol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Soğuk</a:t>
            </a:r>
            <a:r>
              <a:rPr lang="en-US" altLang="zh-CN" sz="22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kış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günlerinde</a:t>
            </a:r>
            <a:r>
              <a:rPr lang="en-US" altLang="zh-CN" sz="22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hayvanlar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tarafından</a:t>
            </a:r>
            <a:r>
              <a:rPr lang="en-US" altLang="zh-CN" sz="22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ortama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yayılan</a:t>
            </a:r>
            <a:r>
              <a:rPr lang="en-US" altLang="zh-CN" sz="22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ısıyı</a:t>
            </a:r>
            <a:r>
              <a:rPr lang="en-US" altLang="zh-CN" sz="22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koruyarak</a:t>
            </a:r>
            <a:r>
              <a:rPr lang="en-US" altLang="zh-CN" sz="22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ek</a:t>
            </a:r>
            <a:r>
              <a:rPr lang="en-US" altLang="zh-CN" sz="22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</a:p>
          <a:p>
            <a:pPr indent="342925">
              <a:lnSpc>
                <a:spcPct val="92083"/>
              </a:lnSpc>
            </a:pPr>
            <a:r>
              <a:rPr lang="en-US" altLang="zh-CN" sz="2200" spc="-10" dirty="0">
                <a:solidFill>
                  <a:srgbClr val="000000"/>
                </a:solidFill>
                <a:latin typeface="Times New Roman"/>
                <a:ea typeface="Times New Roman"/>
              </a:rPr>
              <a:t>gereksinimini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-5" dirty="0">
                <a:solidFill>
                  <a:srgbClr val="000000"/>
                </a:solidFill>
                <a:latin typeface="Times New Roman"/>
                <a:ea typeface="Times New Roman"/>
              </a:rPr>
              <a:t>azaltır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ts val="2264"/>
              </a:lnSpc>
            </a:pPr>
            <a:r>
              <a:rPr lang="en-US" altLang="zh-CN" sz="2200" spc="34" dirty="0">
                <a:solidFill>
                  <a:srgbClr val="000000"/>
                </a:solidFill>
                <a:latin typeface="Symbol"/>
                <a:ea typeface="Symbol"/>
              </a:rPr>
              <a:t></a:t>
            </a:r>
            <a:r>
              <a:rPr lang="en-US" altLang="zh-CN" sz="2200" spc="15" dirty="0">
                <a:solidFill>
                  <a:srgbClr val="000000"/>
                </a:solidFill>
                <a:latin typeface="Symbol"/>
                <a:cs typeface="Symbol"/>
              </a:rPr>
              <a:t>  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Sıcak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yaz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günlerinde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kazancını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azaltarak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hayvanlar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rahat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yaşama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ortamının</a:t>
            </a:r>
          </a:p>
          <a:p>
            <a:pPr indent="342925">
              <a:lnSpc>
                <a:spcPct val="92083"/>
              </a:lnSpc>
            </a:pP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oluşturulmasına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soğutma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masraflarının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azaltılmasına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yardım</a:t>
            </a:r>
            <a:r>
              <a:rPr lang="en-US" altLang="zh-CN" sz="2200" spc="-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eder.</a:t>
            </a:r>
          </a:p>
          <a:p>
            <a:pPr>
              <a:lnSpc>
                <a:spcPts val="2264"/>
              </a:lnSpc>
            </a:pPr>
            <a:r>
              <a:rPr lang="en-US" altLang="zh-CN" sz="2200" spc="25" dirty="0">
                <a:solidFill>
                  <a:srgbClr val="000000"/>
                </a:solidFill>
                <a:latin typeface="Symbol"/>
                <a:ea typeface="Symbol"/>
              </a:rPr>
              <a:t></a:t>
            </a:r>
            <a:r>
              <a:rPr lang="en-US" altLang="zh-CN" sz="2200" spc="15" dirty="0">
                <a:solidFill>
                  <a:srgbClr val="000000"/>
                </a:solidFill>
                <a:latin typeface="Symbol"/>
                <a:cs typeface="Symbol"/>
              </a:rPr>
              <a:t>  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Barınak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içerisinde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gündüz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gece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farklılıklarından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dolayı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oluşacak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sıcaklık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değişimini</a:t>
            </a:r>
          </a:p>
          <a:p>
            <a:pPr indent="342925">
              <a:lnSpc>
                <a:spcPct val="92083"/>
              </a:lnSpc>
            </a:pPr>
            <a:r>
              <a:rPr lang="en-US" altLang="zh-CN" sz="2200" spc="-15" dirty="0">
                <a:solidFill>
                  <a:srgbClr val="000000"/>
                </a:solidFill>
                <a:latin typeface="Times New Roman"/>
                <a:ea typeface="Times New Roman"/>
              </a:rPr>
              <a:t>engeller</a:t>
            </a:r>
            <a:r>
              <a:rPr lang="en-US" altLang="zh-CN" sz="2200" spc="-2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ts val="2264"/>
              </a:lnSpc>
            </a:pPr>
            <a:r>
              <a:rPr lang="en-US" altLang="zh-CN" sz="2200" dirty="0">
                <a:solidFill>
                  <a:srgbClr val="000000"/>
                </a:solidFill>
                <a:latin typeface="Symbol"/>
                <a:ea typeface="Symbol"/>
              </a:rPr>
              <a:t></a:t>
            </a:r>
            <a:r>
              <a:rPr lang="en-US" altLang="zh-CN" sz="2200" dirty="0">
                <a:solidFill>
                  <a:srgbClr val="000000"/>
                </a:solidFill>
                <a:latin typeface="Symbol"/>
                <a:cs typeface="Symbol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Yapı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elemanlarının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iç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yüzey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sıcaklığını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yükselterek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nem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yoğunlaşması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don</a:t>
            </a:r>
          </a:p>
          <a:p>
            <a:pPr indent="342925">
              <a:lnSpc>
                <a:spcPct val="91666"/>
              </a:lnSpc>
            </a:pPr>
            <a:r>
              <a:rPr lang="en-US" altLang="zh-CN" sz="2200" spc="-10" dirty="0">
                <a:solidFill>
                  <a:srgbClr val="000000"/>
                </a:solidFill>
                <a:latin typeface="Times New Roman"/>
                <a:ea typeface="Times New Roman"/>
              </a:rPr>
              <a:t>oluşumunu</a:t>
            </a:r>
            <a:r>
              <a:rPr lang="en-US" altLang="zh-CN" sz="22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-10" dirty="0">
                <a:solidFill>
                  <a:srgbClr val="000000"/>
                </a:solidFill>
                <a:latin typeface="Times New Roman"/>
                <a:ea typeface="Times New Roman"/>
              </a:rPr>
              <a:t>önler</a:t>
            </a:r>
            <a:r>
              <a:rPr lang="en-US" altLang="zh-CN" sz="2200" spc="-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>
              <a:lnSpc>
                <a:spcPts val="2264"/>
              </a:lnSpc>
            </a:pPr>
            <a:r>
              <a:rPr lang="en-US" altLang="zh-CN" sz="2200" dirty="0">
                <a:solidFill>
                  <a:srgbClr val="000000"/>
                </a:solidFill>
                <a:latin typeface="Symbol"/>
                <a:ea typeface="Symbol"/>
              </a:rPr>
              <a:t></a:t>
            </a:r>
            <a:r>
              <a:rPr lang="en-US" altLang="zh-CN" sz="2200" spc="75" dirty="0">
                <a:solidFill>
                  <a:srgbClr val="000000"/>
                </a:solidFill>
                <a:latin typeface="Symbol"/>
                <a:cs typeface="Symbol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Hayvan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sağlığını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verimini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derecede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etkileyen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ani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sıcaklık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değişimlerine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engel</a:t>
            </a:r>
          </a:p>
          <a:p>
            <a:pPr indent="342925"/>
            <a:r>
              <a:rPr lang="en-US" altLang="zh-CN" sz="2200" spc="-25" dirty="0" err="1">
                <a:solidFill>
                  <a:srgbClr val="000000"/>
                </a:solidFill>
                <a:latin typeface="Times New Roman"/>
                <a:ea typeface="Times New Roman"/>
              </a:rPr>
              <a:t>olur</a:t>
            </a:r>
            <a:r>
              <a:rPr lang="en-US" altLang="zh-CN" sz="2200" spc="-2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51742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6"/>
          <p:cNvSpPr txBox="1"/>
          <p:nvPr/>
        </p:nvSpPr>
        <p:spPr>
          <a:xfrm>
            <a:off x="868909" y="1651731"/>
            <a:ext cx="7817815" cy="29536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b="1" spc="-30" dirty="0">
                <a:solidFill>
                  <a:srgbClr val="000000"/>
                </a:solidFill>
                <a:latin typeface="Times New Roman"/>
                <a:ea typeface="Times New Roman"/>
              </a:rPr>
              <a:t>Nem</a:t>
            </a:r>
            <a:r>
              <a:rPr lang="en-US" altLang="zh-CN" sz="2400" b="1" spc="-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spc="-20" dirty="0">
                <a:solidFill>
                  <a:srgbClr val="000000"/>
                </a:solidFill>
                <a:latin typeface="Times New Roman"/>
                <a:ea typeface="Times New Roman"/>
              </a:rPr>
              <a:t>Yalıtımı</a:t>
            </a:r>
          </a:p>
          <a:p>
            <a:pPr>
              <a:lnSpc>
                <a:spcPts val="469"/>
              </a:lnSpc>
            </a:pPr>
            <a:endParaRPr lang="en-US" dirty="0">
              <a:solidFill>
                <a:prstClr val="black"/>
              </a:solidFill>
            </a:endParaRPr>
          </a:p>
          <a:p>
            <a:pPr hangingPunct="0">
              <a:lnSpc>
                <a:spcPct val="95416"/>
              </a:lnSpc>
            </a:pP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Hayvansal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üretim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yapılarında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nem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oranının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yükselmesi,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yapı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malzemeleri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yanında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hayvan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insanların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sağlık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koşulları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yönünden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sakıncalıdır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nedenle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hayvansal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üretim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yapılarında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nem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yalıtımı,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elemanlarını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yağış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yeraltı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sularına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karşı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korumak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barınak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havasındaki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su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buharının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yapı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malzemelerine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yapacağı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zararı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önlemek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amacıyla</a:t>
            </a:r>
            <a:r>
              <a:rPr lang="en-US" altLang="zh-CN" sz="2400" spc="-1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yapılır.</a:t>
            </a:r>
          </a:p>
          <a:p>
            <a:pPr>
              <a:lnSpc>
                <a:spcPts val="465"/>
              </a:lnSpc>
            </a:pP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52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24846"/>
            <a:ext cx="8229600" cy="4525963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0"/>
              </a:spcBef>
              <a:buNone/>
            </a:pPr>
            <a:r>
              <a:rPr lang="en-US" altLang="zh-CN" sz="2000" b="1" spc="-35" dirty="0">
                <a:solidFill>
                  <a:srgbClr val="000000"/>
                </a:solidFill>
                <a:latin typeface="Times New Roman"/>
                <a:ea typeface="Times New Roman"/>
              </a:rPr>
              <a:t>HAVALANDIRMA</a:t>
            </a:r>
            <a:r>
              <a:rPr lang="en-US" altLang="zh-CN" sz="2000" b="1" spc="-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tr-TR" altLang="zh-CN" sz="2000" b="1" spc="-8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-25" dirty="0" smtClean="0">
                <a:solidFill>
                  <a:srgbClr val="000000"/>
                </a:solidFill>
                <a:latin typeface="Times New Roman"/>
                <a:ea typeface="Times New Roman"/>
              </a:rPr>
              <a:t>SİSTEMLERİ</a:t>
            </a:r>
            <a:endParaRPr lang="en-US" altLang="zh-CN" sz="2000" b="1" spc="-25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lvl="0" indent="0" algn="just">
              <a:lnSpc>
                <a:spcPts val="469"/>
              </a:lnSpc>
              <a:spcBef>
                <a:spcPts val="0"/>
              </a:spcBef>
              <a:buNone/>
            </a:pPr>
            <a:endParaRPr lang="en-US" sz="2000" dirty="0">
              <a:solidFill>
                <a:prstClr val="black"/>
              </a:solidFill>
            </a:endParaRPr>
          </a:p>
          <a:p>
            <a:pPr marL="0" lvl="0" indent="0" algn="just" hangingPunct="0">
              <a:lnSpc>
                <a:spcPct val="95416"/>
              </a:lnSpc>
              <a:spcBef>
                <a:spcPts val="0"/>
              </a:spcBef>
              <a:buNone/>
            </a:pPr>
            <a:r>
              <a:rPr lang="en-US" altLang="zh-CN" sz="2000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Çeşitli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yollardan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bina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ortamına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yayılan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ısı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su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buharı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zehirli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gaz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toz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kokuların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canlılara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zararlı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olabilecek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55" dirty="0" err="1">
                <a:solidFill>
                  <a:srgbClr val="000000"/>
                </a:solidFill>
                <a:latin typeface="Times New Roman"/>
                <a:ea typeface="Times New Roman"/>
              </a:rPr>
              <a:t>düzeye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ulaşmadan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bina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dışına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atılması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55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yeterli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miktarda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temiz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havanın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sağlanması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etkili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sisteminin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projelenmesi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olasıdır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Yetersiz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hayvanlar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bitkiler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insanlar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binalar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açısından</a:t>
            </a:r>
            <a:r>
              <a:rPr lang="en-US" altLang="zh-CN" sz="20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son</a:t>
            </a:r>
            <a:r>
              <a:rPr lang="en-US" altLang="zh-CN" sz="20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derece</a:t>
            </a:r>
            <a:r>
              <a:rPr lang="en-US" altLang="zh-CN" sz="20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sakıncalıdır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Hayvansal</a:t>
            </a:r>
            <a:r>
              <a:rPr lang="en-US" altLang="zh-CN" sz="20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üretim</a:t>
            </a:r>
            <a:r>
              <a:rPr lang="en-US" altLang="zh-CN" sz="20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yapılarında</a:t>
            </a:r>
            <a:r>
              <a:rPr lang="en-US" altLang="zh-CN" sz="20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</a:p>
          <a:p>
            <a:pPr marL="0" lvl="0" indent="0" algn="just">
              <a:lnSpc>
                <a:spcPts val="2764"/>
              </a:lnSpc>
              <a:spcBef>
                <a:spcPts val="350"/>
              </a:spcBef>
              <a:buNone/>
            </a:pPr>
            <a:r>
              <a:rPr lang="en-US" altLang="zh-CN" sz="2000" spc="30" dirty="0">
                <a:solidFill>
                  <a:srgbClr val="000000"/>
                </a:solidFill>
                <a:latin typeface="Symbol"/>
                <a:ea typeface="Symbol"/>
              </a:rPr>
              <a:t></a:t>
            </a:r>
            <a:r>
              <a:rPr lang="en-US" altLang="zh-CN" sz="2000" spc="20" dirty="0">
                <a:solidFill>
                  <a:srgbClr val="000000"/>
                </a:solidFill>
                <a:latin typeface="Symbol"/>
                <a:cs typeface="Symbol"/>
              </a:rPr>
              <a:t>  </a:t>
            </a:r>
            <a:r>
              <a:rPr lang="en-US" altLang="zh-CN" sz="20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Yazın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hızda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kışın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cereyanı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oluşturmadan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yeterli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miktarda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temiz</a:t>
            </a:r>
            <a:endParaRPr lang="en-US" altLang="zh-CN" sz="2000" spc="34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lvl="0" indent="342849" algn="just">
              <a:spcBef>
                <a:spcPts val="0"/>
              </a:spcBef>
              <a:buNone/>
            </a:pP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havayı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temin</a:t>
            </a:r>
            <a:r>
              <a:rPr lang="en-US" altLang="zh-CN" sz="2000" spc="-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etmek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</a:p>
          <a:p>
            <a:pPr marL="0" lvl="0" indent="0" algn="just">
              <a:lnSpc>
                <a:spcPts val="550"/>
              </a:lnSpc>
              <a:spcBef>
                <a:spcPts val="0"/>
              </a:spcBef>
              <a:buNone/>
            </a:pPr>
            <a:endParaRPr lang="en-US" sz="2000" dirty="0">
              <a:solidFill>
                <a:prstClr val="black"/>
              </a:solidFill>
            </a:endParaRPr>
          </a:p>
          <a:p>
            <a:pPr lvl="0" algn="just">
              <a:lnSpc>
                <a:spcPts val="2939"/>
              </a:lnSpc>
              <a:spcBef>
                <a:spcPts val="0"/>
              </a:spcBef>
              <a:buFont typeface="Symbol"/>
              <a:buChar char="·"/>
            </a:pP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Bina</a:t>
            </a:r>
            <a:r>
              <a:rPr lang="en-US" altLang="zh-CN" sz="2000" spc="4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içi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sıcaklığını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istenilen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sınırlar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arasında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tutmak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endParaRPr lang="tr-TR" altLang="zh-CN" sz="20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lvl="0" algn="just">
              <a:lnSpc>
                <a:spcPts val="2939"/>
              </a:lnSpc>
              <a:spcBef>
                <a:spcPts val="0"/>
              </a:spcBef>
              <a:buFont typeface="Symbol"/>
              <a:buChar char="·"/>
            </a:pP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Bina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içinde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bağıl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nemi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sınırlar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arasında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tutarak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nem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yoğunlaşmasını</a:t>
            </a:r>
            <a:r>
              <a:rPr lang="en-US" altLang="zh-CN" sz="2000" spc="1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önlemek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endParaRPr lang="tr-TR" altLang="zh-CN" sz="20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lvl="0" algn="just">
              <a:lnSpc>
                <a:spcPts val="2939"/>
              </a:lnSpc>
              <a:spcBef>
                <a:spcPts val="0"/>
              </a:spcBef>
              <a:buFont typeface="Symbol"/>
              <a:buChar char="·"/>
            </a:pPr>
            <a:r>
              <a:rPr lang="en-US" altLang="zh-CN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Zararlı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gaz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toz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koku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patojen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mikroorganizmaları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bina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dışına</a:t>
            </a:r>
            <a:r>
              <a:rPr lang="en-US" altLang="zh-CN" sz="2000" spc="-1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atmak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endParaRPr lang="tr-TR" altLang="zh-CN" sz="20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lvl="0" algn="just">
              <a:lnSpc>
                <a:spcPts val="2939"/>
              </a:lnSpc>
              <a:spcBef>
                <a:spcPts val="0"/>
              </a:spcBef>
              <a:buFont typeface="Symbol"/>
              <a:buChar char="·"/>
            </a:pPr>
            <a:r>
              <a:rPr lang="en-US" altLang="zh-CN" sz="2000" spc="3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Hayvan</a:t>
            </a:r>
            <a:r>
              <a:rPr lang="en-US" altLang="zh-CN" sz="2000" spc="2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barınaklarında</a:t>
            </a:r>
            <a:r>
              <a:rPr lang="en-US" altLang="zh-CN" sz="2000" spc="2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bina</a:t>
            </a:r>
            <a:r>
              <a:rPr lang="en-US" altLang="zh-CN" sz="2000" spc="1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tabanı</a:t>
            </a:r>
            <a:r>
              <a:rPr lang="en-US" altLang="zh-CN" sz="2000" spc="2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000" spc="2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yataklık</a:t>
            </a:r>
            <a:r>
              <a:rPr lang="en-US" altLang="zh-CN" sz="2000" spc="1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malzemesinin</a:t>
            </a:r>
            <a:r>
              <a:rPr lang="en-US" altLang="zh-CN" sz="2000" spc="2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ıslanmasını</a:t>
            </a:r>
            <a:r>
              <a:rPr lang="en-US" altLang="zh-CN" sz="2000" spc="2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engelleyerek</a:t>
            </a:r>
            <a:r>
              <a:rPr lang="en-US" altLang="zh-CN" sz="2000" spc="25" dirty="0" smtClean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tr-TR" altLang="zh-CN" sz="2000" spc="25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altLang="zh-CN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hayvan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rahatlığını</a:t>
            </a:r>
            <a:r>
              <a:rPr lang="en-US" altLang="zh-CN" sz="2000" spc="-4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artırmak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endParaRPr lang="tr-TR" altLang="zh-CN" sz="20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lvl="0" algn="just">
              <a:lnSpc>
                <a:spcPts val="2939"/>
              </a:lnSpc>
              <a:spcBef>
                <a:spcPts val="0"/>
              </a:spcBef>
              <a:buFont typeface="Symbol"/>
              <a:buChar char="·"/>
            </a:pPr>
            <a:r>
              <a:rPr lang="en-US" altLang="zh-CN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Binada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çalışan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insanlar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çalışma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ortamı</a:t>
            </a:r>
            <a:r>
              <a:rPr lang="en-US" altLang="zh-CN" sz="2000" spc="5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yaratmak</a:t>
            </a:r>
            <a:r>
              <a:rPr lang="tr-TR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altLang="zh-CN" sz="2000" spc="-1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amacıyla</a:t>
            </a:r>
            <a:r>
              <a:rPr lang="en-US" altLang="zh-CN" sz="2000" spc="1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-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yapılır</a:t>
            </a:r>
            <a:r>
              <a:rPr lang="en-US" altLang="zh-CN" sz="2000" spc="-15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lvl="0" algn="just">
              <a:lnSpc>
                <a:spcPts val="2939"/>
              </a:lnSpc>
              <a:spcBef>
                <a:spcPts val="0"/>
              </a:spcBef>
              <a:buFont typeface="Symbol"/>
              <a:buChar char="·"/>
            </a:pPr>
            <a:endParaRPr lang="en-US" altLang="zh-CN" sz="20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03657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Temel kaynak ve size verilen verileri kullanarak hayvan barınaklarında iklimsel çevre denetimi hesap ve proje ödevinizi haftaya ders saatine kadar teslim ediniz.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811228"/>
      </p:ext>
    </p:extLst>
  </p:cSld>
  <p:clrMapOvr>
    <a:masterClrMapping/>
  </p:clrMapOvr>
</p:sld>
</file>

<file path=ppt/theme/theme1.xml><?xml version="1.0" encoding="utf-8"?>
<a:theme xmlns:a="http://schemas.openxmlformats.org/drawingml/2006/main" name="1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iligran">
  <a:themeElements>
    <a:clrScheme name="Filigra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Filigra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Filigra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835</Words>
  <Application>Microsoft Office PowerPoint</Application>
  <PresentationFormat>Ekran Gösterisi (4:3)</PresentationFormat>
  <Paragraphs>66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1" baseType="lpstr">
      <vt:lpstr>1_Ofis Teması</vt:lpstr>
      <vt:lpstr>Filigran</vt:lpstr>
      <vt:lpstr>TARIMSAL YAPILARIN TASARIMI 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TARIMSAL YAPILARIN TASARIMI   </dc:title>
  <dc:creator>fenbil</dc:creator>
  <cp:lastModifiedBy>fenbil</cp:lastModifiedBy>
  <cp:revision>3</cp:revision>
  <dcterms:created xsi:type="dcterms:W3CDTF">2019-12-25T09:10:59Z</dcterms:created>
  <dcterms:modified xsi:type="dcterms:W3CDTF">2019-12-25T09:24:42Z</dcterms:modified>
</cp:coreProperties>
</file>