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8" r:id="rId4"/>
    <p:sldId id="259" r:id="rId5"/>
    <p:sldId id="267" r:id="rId6"/>
    <p:sldId id="268" r:id="rId7"/>
    <p:sldId id="269" r:id="rId8"/>
    <p:sldId id="260" r:id="rId9"/>
    <p:sldId id="261" r:id="rId10"/>
    <p:sldId id="262" r:id="rId11"/>
    <p:sldId id="263" r:id="rId12"/>
    <p:sldId id="264" r:id="rId13"/>
    <p:sldId id="265" r:id="rId14"/>
    <p:sldId id="266" r:id="rId15"/>
    <p:sldId id="270" r:id="rId16"/>
    <p:sldId id="271" r:id="rId17"/>
    <p:sldId id="284"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9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CD16B9-459D-4181-B078-3E7313EDF1ED}" type="datetimeFigureOut">
              <a:rPr lang="tr-TR" smtClean="0"/>
              <a:t>09.03.2017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737AB9-D10F-40D2-BA14-33555FE88F1F}"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09.03.2017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09.03.2017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09.03.2017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09.03.2017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09.03.2017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09.03.2017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09.03.2017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09.03.2017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09.03.2017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09.03.2017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09.03.2017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09.03.2017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755576" y="764704"/>
            <a:ext cx="7776864" cy="4920952"/>
          </a:xfrm>
        </p:spPr>
        <p:txBody>
          <a:bodyPr>
            <a:normAutofit/>
          </a:bodyPr>
          <a:lstStyle/>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r>
              <a:rPr lang="tr-TR" sz="2400" b="1" dirty="0" smtClean="0">
                <a:latin typeface="Times New Roman" pitchFamily="18" charset="0"/>
                <a:cs typeface="Times New Roman" pitchFamily="18" charset="0"/>
              </a:rPr>
              <a:t>Toplumla Sosyal Hizmet </a:t>
            </a:r>
          </a:p>
          <a:p>
            <a:endParaRPr lang="tr-TR" sz="2400" b="1" dirty="0" smtClean="0">
              <a:latin typeface="Times New Roman" pitchFamily="18" charset="0"/>
              <a:cs typeface="Times New Roman" pitchFamily="18" charset="0"/>
            </a:endParaRPr>
          </a:p>
          <a:p>
            <a:r>
              <a:rPr lang="tr-TR" sz="2400" b="1" dirty="0" smtClean="0">
                <a:latin typeface="Times New Roman" pitchFamily="18" charset="0"/>
                <a:cs typeface="Times New Roman" pitchFamily="18" charset="0"/>
              </a:rPr>
              <a:t>Güncel Yaklaşımlar</a:t>
            </a:r>
          </a:p>
          <a:p>
            <a:r>
              <a:rPr lang="tr-TR" sz="2400" b="1" dirty="0" smtClean="0">
                <a:latin typeface="Times New Roman" pitchFamily="18" charset="0"/>
                <a:cs typeface="Times New Roman" pitchFamily="18" charset="0"/>
              </a:rPr>
              <a:t>Bilimsel Yaklaşımlar </a:t>
            </a:r>
          </a:p>
          <a:p>
            <a:endParaRPr lang="tr-TR" sz="2400" b="1" dirty="0" smtClean="0">
              <a:latin typeface="Times New Roman" pitchFamily="18" charset="0"/>
              <a:cs typeface="Times New Roman" pitchFamily="18" charset="0"/>
            </a:endParaRPr>
          </a:p>
          <a:p>
            <a:pPr algn="just"/>
            <a:endParaRPr lang="tr-TR" sz="24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a:t>
            </a:r>
            <a:r>
              <a:rPr lang="tr-TR" sz="2000" dirty="0" smtClean="0">
                <a:latin typeface="Times New Roman" pitchFamily="18" charset="0"/>
                <a:cs typeface="Times New Roman" pitchFamily="18" charset="0"/>
              </a:rPr>
              <a:t>gelişmelerin ışığında sosyal hizmet mesleği de değişime uğramıştır.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Son yıllardaki verilere göre toplumun üst ve alt ekonomik seviyelerinde genişleme görülürken orta sınıf giderek küçülmektedir</a:t>
            </a:r>
            <a:r>
              <a:rPr lang="tr-TR" sz="2000" dirty="0" smtClean="0">
                <a:latin typeface="Times New Roman" pitchFamily="18" charset="0"/>
                <a:cs typeface="Times New Roman" pitchFamily="18" charset="0"/>
              </a:rPr>
              <a:t>.</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Hayatlarını </a:t>
            </a:r>
            <a:r>
              <a:rPr lang="tr-TR" sz="2000" dirty="0" smtClean="0">
                <a:latin typeface="Times New Roman" pitchFamily="18" charset="0"/>
                <a:cs typeface="Times New Roman" pitchFamily="18" charset="0"/>
              </a:rPr>
              <a:t>standart ihtiyaçlar çerçevesinde sürdürebilecek insanların sayısı azalmaktadır. </a:t>
            </a:r>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Gelişen teknolojiler ve internete dayalı toplumsal değişimler sonucunda orta sınıftan bir bireyin yeteneklerine uygun iş fırsatları zamanla azalacaktır.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durum, </a:t>
            </a:r>
            <a:r>
              <a:rPr lang="tr-TR" sz="2000" b="1" dirty="0" smtClean="0">
                <a:latin typeface="Times New Roman" pitchFamily="18" charset="0"/>
                <a:cs typeface="Times New Roman" pitchFamily="18" charset="0"/>
              </a:rPr>
              <a:t>sosyal çalışmacıların onlara iş bulmasını ve yardım etmesini zorlaştıracaktır. </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76672"/>
            <a:ext cx="8229600" cy="648072"/>
          </a:xfrm>
        </p:spPr>
        <p:txBody>
          <a:bodyPr>
            <a:normAutofit/>
          </a:bodyPr>
          <a:lstStyle/>
          <a:p>
            <a:pPr algn="just"/>
            <a:r>
              <a:rPr lang="tr-TR" sz="2400" b="1" dirty="0" smtClean="0">
                <a:latin typeface="Times New Roman" pitchFamily="18" charset="0"/>
                <a:cs typeface="Times New Roman" pitchFamily="18" charset="0"/>
              </a:rPr>
              <a:t>İdeolojik Çatışmalar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indent="0" algn="just">
              <a:buNone/>
            </a:pPr>
            <a:r>
              <a:rPr lang="tr-TR" sz="2000" dirty="0" smtClean="0">
                <a:latin typeface="Times New Roman" pitchFamily="18" charset="0"/>
                <a:cs typeface="Times New Roman" pitchFamily="18" charset="0"/>
              </a:rPr>
              <a:t>T</a:t>
            </a:r>
            <a:r>
              <a:rPr lang="tr-TR" sz="2000" dirty="0" smtClean="0">
                <a:latin typeface="Times New Roman" pitchFamily="18" charset="0"/>
                <a:cs typeface="Times New Roman" pitchFamily="18" charset="0"/>
              </a:rPr>
              <a:t>oplumsal </a:t>
            </a:r>
            <a:r>
              <a:rPr lang="tr-TR" sz="2000" dirty="0" smtClean="0">
                <a:latin typeface="Times New Roman" pitchFamily="18" charset="0"/>
                <a:cs typeface="Times New Roman" pitchFamily="18" charset="0"/>
              </a:rPr>
              <a:t>sorunlara neden olan bir diğer konu ise </a:t>
            </a:r>
            <a:r>
              <a:rPr lang="tr-TR" sz="2000" b="1" dirty="0" smtClean="0">
                <a:latin typeface="Times New Roman" pitchFamily="18" charset="0"/>
                <a:cs typeface="Times New Roman" pitchFamily="18" charset="0"/>
              </a:rPr>
              <a:t>ideolojik yönelimlerdir. </a:t>
            </a:r>
            <a:endParaRPr lang="tr-TR" sz="2000" b="1" dirty="0" smtClean="0">
              <a:latin typeface="Times New Roman" pitchFamily="18" charset="0"/>
              <a:cs typeface="Times New Roman" pitchFamily="18" charset="0"/>
            </a:endParaRPr>
          </a:p>
          <a:p>
            <a:pPr indent="0" algn="just">
              <a:buNone/>
            </a:pPr>
            <a:endParaRPr lang="tr-TR" sz="2000" b="1"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Toplumun üyeleri, toplum duygusuna kolayca sahip olamamaktadırlar</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Psikososyal</a:t>
            </a:r>
            <a:r>
              <a:rPr lang="tr-TR" sz="2000" dirty="0" smtClean="0">
                <a:latin typeface="Times New Roman" pitchFamily="18" charset="0"/>
                <a:cs typeface="Times New Roman" pitchFamily="18" charset="0"/>
              </a:rPr>
              <a:t> açıdan bireyin kendini bir toplum ait hissetmesi çok önemlidir. </a:t>
            </a:r>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Toplum duygusunun kaybolması ise insanlarda </a:t>
            </a:r>
            <a:r>
              <a:rPr lang="tr-TR" sz="2000" b="1" dirty="0" smtClean="0">
                <a:latin typeface="Times New Roman" pitchFamily="18" charset="0"/>
                <a:cs typeface="Times New Roman" pitchFamily="18" charset="0"/>
              </a:rPr>
              <a:t>yabancılaşma</a:t>
            </a:r>
            <a:r>
              <a:rPr lang="tr-TR" sz="2000" dirty="0" smtClean="0">
                <a:latin typeface="Times New Roman" pitchFamily="18" charset="0"/>
                <a:cs typeface="Times New Roman" pitchFamily="18" charset="0"/>
              </a:rPr>
              <a:t> yaratır. </a:t>
            </a:r>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Kişi içinde bulunduğu toplum ile bağ kuramazsa içinde bulunduğu toplumsal grubun içinde kendini </a:t>
            </a:r>
            <a:r>
              <a:rPr lang="tr-TR" sz="2000" b="1" dirty="0" smtClean="0">
                <a:latin typeface="Times New Roman" pitchFamily="18" charset="0"/>
                <a:cs typeface="Times New Roman" pitchFamily="18" charset="0"/>
              </a:rPr>
              <a:t>yabancı </a:t>
            </a:r>
            <a:r>
              <a:rPr lang="tr-TR" sz="2000" dirty="0" smtClean="0">
                <a:latin typeface="Times New Roman" pitchFamily="18" charset="0"/>
                <a:cs typeface="Times New Roman" pitchFamily="18" charset="0"/>
              </a:rPr>
              <a:t>hisseder</a:t>
            </a:r>
            <a:r>
              <a:rPr lang="tr-TR" sz="2000" dirty="0" smtClean="0">
                <a:latin typeface="Times New Roman" pitchFamily="18" charset="0"/>
                <a:cs typeface="Times New Roman" pitchFamily="18" charset="0"/>
              </a:rPr>
              <a:t>.</a:t>
            </a:r>
          </a:p>
          <a:p>
            <a:pPr indent="0" algn="just">
              <a:buNone/>
            </a:pPr>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Kişi, </a:t>
            </a:r>
            <a:r>
              <a:rPr lang="tr-TR" sz="2000" b="1" dirty="0" smtClean="0">
                <a:latin typeface="Times New Roman" pitchFamily="18" charset="0"/>
                <a:cs typeface="Times New Roman" pitchFamily="18" charset="0"/>
              </a:rPr>
              <a:t>bencil veya </a:t>
            </a:r>
            <a:r>
              <a:rPr lang="tr-TR" sz="2000" b="1" dirty="0" err="1" smtClean="0">
                <a:latin typeface="Times New Roman" pitchFamily="18" charset="0"/>
                <a:cs typeface="Times New Roman" pitchFamily="18" charset="0"/>
              </a:rPr>
              <a:t>antisosyal</a:t>
            </a:r>
            <a:r>
              <a:rPr lang="tr-TR" sz="2000" b="1" dirty="0" smtClean="0">
                <a:latin typeface="Times New Roman" pitchFamily="18" charset="0"/>
                <a:cs typeface="Times New Roman" pitchFamily="18" charset="0"/>
              </a:rPr>
              <a:t> davranışlar </a:t>
            </a:r>
            <a:r>
              <a:rPr lang="tr-TR" sz="2000" dirty="0" smtClean="0">
                <a:latin typeface="Times New Roman" pitchFamily="18" charset="0"/>
                <a:cs typeface="Times New Roman" pitchFamily="18" charset="0"/>
              </a:rPr>
              <a:t>gösterebilir. </a:t>
            </a:r>
            <a:r>
              <a:rPr lang="tr-TR" sz="2000" dirty="0" smtClean="0">
                <a:latin typeface="Times New Roman" pitchFamily="18" charset="0"/>
                <a:cs typeface="Times New Roman" pitchFamily="18" charset="0"/>
              </a:rPr>
              <a:t> </a:t>
            </a:r>
          </a:p>
          <a:p>
            <a:pPr indent="0" algn="just">
              <a:buNone/>
            </a:pPr>
            <a:endParaRPr lang="tr-TR" sz="2000" b="1" dirty="0" smtClean="0">
              <a:latin typeface="Times New Roman" pitchFamily="18" charset="0"/>
              <a:cs typeface="Times New Roman" pitchFamily="18" charset="0"/>
            </a:endParaRPr>
          </a:p>
          <a:p>
            <a:pPr indent="0" algn="just">
              <a:buNone/>
            </a:pPr>
            <a:endParaRPr lang="tr-TR" sz="2000" b="1"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Baskı Altındaki Nüfus Grupları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indent="0" algn="just">
              <a:buNone/>
            </a:pPr>
            <a:r>
              <a:rPr lang="tr-TR" sz="2000" dirty="0" smtClean="0">
                <a:latin typeface="Times New Roman" pitchFamily="18" charset="0"/>
                <a:cs typeface="Times New Roman" pitchFamily="18" charset="0"/>
              </a:rPr>
              <a:t>Toplumla çalışma yapacak uygulayıcılar için toplum içinde dezavantajlı olan gruplar hakkında bilgi sahibi olması çok önemlidir. </a:t>
            </a:r>
            <a:endParaRPr lang="tr-TR" sz="2000" dirty="0" smtClean="0">
              <a:latin typeface="Times New Roman" pitchFamily="18" charset="0"/>
              <a:cs typeface="Times New Roman" pitchFamily="18" charset="0"/>
            </a:endParaRPr>
          </a:p>
          <a:p>
            <a:pPr indent="0" algn="just"/>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Toplumla çalışma; bu dezavantajlı grupların genel olarak iyilik hallerine odaklanır. </a:t>
            </a:r>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Bu gruplar; </a:t>
            </a:r>
            <a:r>
              <a:rPr lang="tr-TR" sz="2000" b="1" dirty="0" smtClean="0">
                <a:latin typeface="Times New Roman" pitchFamily="18" charset="0"/>
                <a:cs typeface="Times New Roman" pitchFamily="18" charset="0"/>
              </a:rPr>
              <a:t>azınlıklar, kadınlar, </a:t>
            </a:r>
            <a:r>
              <a:rPr lang="tr-TR" sz="2000" b="1" dirty="0" err="1" smtClean="0">
                <a:latin typeface="Times New Roman" pitchFamily="18" charset="0"/>
                <a:cs typeface="Times New Roman" pitchFamily="18" charset="0"/>
              </a:rPr>
              <a:t>gey</a:t>
            </a:r>
            <a:r>
              <a:rPr lang="tr-TR" sz="2000" b="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ve lezbiyenler, engelliler, yaşlılar </a:t>
            </a:r>
            <a:r>
              <a:rPr lang="tr-TR" sz="2000" dirty="0" smtClean="0">
                <a:latin typeface="Times New Roman" pitchFamily="18" charset="0"/>
                <a:cs typeface="Times New Roman" pitchFamily="18" charset="0"/>
              </a:rPr>
              <a:t>olarak sıralanabilir.</a:t>
            </a:r>
          </a:p>
          <a:p>
            <a:pPr indent="0" algn="just">
              <a:buNone/>
            </a:pPr>
            <a:r>
              <a:rPr lang="tr-TR" sz="2000" dirty="0" smtClean="0">
                <a:latin typeface="Times New Roman" pitchFamily="18" charset="0"/>
                <a:cs typeface="Times New Roman" pitchFamily="18" charset="0"/>
              </a:rPr>
              <a:t> </a:t>
            </a:r>
            <a:endParaRPr lang="tr-TR" sz="20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BİLİMSEL YAKLAŞIMLAR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buNone/>
            </a:pPr>
            <a:r>
              <a:rPr lang="tr-TR" sz="2000" dirty="0" smtClean="0">
                <a:latin typeface="Times New Roman" pitchFamily="18" charset="0"/>
                <a:cs typeface="Times New Roman" pitchFamily="18" charset="0"/>
              </a:rPr>
              <a:t>Makro </a:t>
            </a:r>
            <a:r>
              <a:rPr lang="tr-TR" sz="2000" dirty="0" smtClean="0">
                <a:latin typeface="Times New Roman" pitchFamily="18" charset="0"/>
                <a:cs typeface="Times New Roman" pitchFamily="18" charset="0"/>
              </a:rPr>
              <a:t>sosyal hizmeti etkileyen bazı teoriler ve bilimsel yaklaşımlar vardır. Bunlar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lvl="0" algn="just"/>
            <a:r>
              <a:rPr lang="tr-TR" sz="2000" dirty="0" smtClean="0">
                <a:latin typeface="Times New Roman" pitchFamily="18" charset="0"/>
                <a:cs typeface="Times New Roman" pitchFamily="18" charset="0"/>
              </a:rPr>
              <a:t>Sistem Teorisi</a:t>
            </a:r>
          </a:p>
          <a:p>
            <a:pPr lvl="0" algn="just"/>
            <a:r>
              <a:rPr lang="tr-TR" sz="2000" dirty="0" smtClean="0">
                <a:latin typeface="Times New Roman" pitchFamily="18" charset="0"/>
                <a:cs typeface="Times New Roman" pitchFamily="18" charset="0"/>
              </a:rPr>
              <a:t>Sosyal Öğrenme Teorisi</a:t>
            </a:r>
          </a:p>
          <a:p>
            <a:pPr lvl="0" algn="just"/>
            <a:r>
              <a:rPr lang="tr-TR" sz="2000" dirty="0" smtClean="0">
                <a:latin typeface="Times New Roman" pitchFamily="18" charset="0"/>
                <a:cs typeface="Times New Roman" pitchFamily="18" charset="0"/>
              </a:rPr>
              <a:t>Sosyal Alışveriş Teorisi</a:t>
            </a:r>
          </a:p>
          <a:p>
            <a:pPr lvl="0" algn="just"/>
            <a:r>
              <a:rPr lang="tr-TR" sz="2000" dirty="0" err="1" smtClean="0">
                <a:latin typeface="Times New Roman" pitchFamily="18" charset="0"/>
                <a:cs typeface="Times New Roman" pitchFamily="18" charset="0"/>
              </a:rPr>
              <a:t>Örgütlerarası</a:t>
            </a:r>
            <a:r>
              <a:rPr lang="tr-TR" sz="2000" dirty="0" smtClean="0">
                <a:latin typeface="Times New Roman" pitchFamily="18" charset="0"/>
                <a:cs typeface="Times New Roman" pitchFamily="18" charset="0"/>
              </a:rPr>
              <a:t> Teori</a:t>
            </a:r>
          </a:p>
          <a:p>
            <a:pPr lvl="0" algn="just"/>
            <a:r>
              <a:rPr lang="tr-TR" sz="2000" dirty="0" smtClean="0">
                <a:latin typeface="Times New Roman" pitchFamily="18" charset="0"/>
                <a:cs typeface="Times New Roman" pitchFamily="18" charset="0"/>
              </a:rPr>
              <a:t>Çatışma Teorisi</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Sistem Teorisi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indent="0" algn="just">
              <a:buNone/>
            </a:pPr>
            <a:r>
              <a:rPr lang="tr-TR" sz="2000" dirty="0" smtClean="0">
                <a:latin typeface="Times New Roman" pitchFamily="18" charset="0"/>
                <a:cs typeface="Times New Roman" pitchFamily="18" charset="0"/>
              </a:rPr>
              <a:t>Sistem teorisinin temel varsayımı; parçaların bütünleşik olduğu ve iyi işleyen bir yapıda olmasıdır. </a:t>
            </a:r>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Sistemlerin kapalı olması için </a:t>
            </a:r>
            <a:r>
              <a:rPr lang="tr-TR" sz="2000" dirty="0" smtClean="0">
                <a:latin typeface="Times New Roman" pitchFamily="18" charset="0"/>
                <a:cs typeface="Times New Roman" pitchFamily="18" charset="0"/>
              </a:rPr>
              <a:t>dışarıdan </a:t>
            </a:r>
            <a:r>
              <a:rPr lang="tr-TR" sz="2000" dirty="0" smtClean="0">
                <a:latin typeface="Times New Roman" pitchFamily="18" charset="0"/>
                <a:cs typeface="Times New Roman" pitchFamily="18" charset="0"/>
              </a:rPr>
              <a:t>gelen etkilere kapalı olması gerekir. Fakat </a:t>
            </a:r>
            <a:r>
              <a:rPr lang="tr-TR" sz="2000" b="1" dirty="0" smtClean="0">
                <a:latin typeface="Times New Roman" pitchFamily="18" charset="0"/>
                <a:cs typeface="Times New Roman" pitchFamily="18" charset="0"/>
              </a:rPr>
              <a:t>sosyal sistemler</a:t>
            </a:r>
            <a:r>
              <a:rPr lang="tr-TR" sz="2000" dirty="0" smtClean="0">
                <a:latin typeface="Times New Roman" pitchFamily="18" charset="0"/>
                <a:cs typeface="Times New Roman" pitchFamily="18" charset="0"/>
              </a:rPr>
              <a:t>, karmaşık ve diğer sistemlerle etkileşim halindedir. Bir insan; çevresindeki okul, iş veya akrabalık sistemleri ile karşılıklı ilişki halindedir. </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indent="0" algn="just"/>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Tüm </a:t>
            </a:r>
            <a:r>
              <a:rPr lang="tr-TR" sz="2000" dirty="0" smtClean="0">
                <a:latin typeface="Times New Roman" pitchFamily="18" charset="0"/>
                <a:cs typeface="Times New Roman" pitchFamily="18" charset="0"/>
              </a:rPr>
              <a:t>kurumlarda olduğu gibi sosyal hizmet kurumları da </a:t>
            </a:r>
            <a:r>
              <a:rPr lang="tr-TR" sz="2000" b="1" dirty="0" smtClean="0">
                <a:latin typeface="Times New Roman" pitchFamily="18" charset="0"/>
                <a:cs typeface="Times New Roman" pitchFamily="18" charset="0"/>
              </a:rPr>
              <a:t>açık bir sistem </a:t>
            </a:r>
            <a:r>
              <a:rPr lang="tr-TR" sz="2000" dirty="0" smtClean="0">
                <a:latin typeface="Times New Roman" pitchFamily="18" charset="0"/>
                <a:cs typeface="Times New Roman" pitchFamily="18" charset="0"/>
              </a:rPr>
              <a:t>olarak görülebilir. Belli bir amaca odaklı olarak çalışan sistemlerdir.  Bu amaca ulaşmak için bazı görevler ve kararlar </a:t>
            </a:r>
            <a:r>
              <a:rPr lang="tr-TR" sz="2000" dirty="0" smtClean="0">
                <a:latin typeface="Times New Roman" pitchFamily="18" charset="0"/>
                <a:cs typeface="Times New Roman" pitchFamily="18" charset="0"/>
              </a:rPr>
              <a:t>gerçekleşmelidir</a:t>
            </a:r>
            <a:r>
              <a:rPr lang="tr-TR" sz="2000" dirty="0" smtClean="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Hizmet sistemi; hizmet verdiği müracaatçı grubu, bürokrasi, çalışanları ve toplum ile etkileşim halindedir. </a:t>
            </a:r>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r>
              <a:rPr lang="tr-TR" sz="2000" i="1" dirty="0" smtClean="0">
                <a:latin typeface="Times New Roman" pitchFamily="18" charset="0"/>
                <a:cs typeface="Times New Roman" pitchFamily="18" charset="0"/>
              </a:rPr>
              <a:t>Makro sosyal hizmet kapsamında çalışanların kendilerinin etkileşim halinde olduğu ve toplum içindeki diğer sistemler arası ilişkileri iyi anlaması ve değerlendirmesi gerekmektedir. Bunu yaparken de sıklıkla </a:t>
            </a:r>
            <a:r>
              <a:rPr lang="tr-TR" sz="2000" b="1" i="1" dirty="0" smtClean="0">
                <a:latin typeface="Times New Roman" pitchFamily="18" charset="0"/>
                <a:cs typeface="Times New Roman" pitchFamily="18" charset="0"/>
              </a:rPr>
              <a:t>sistem teorisinden </a:t>
            </a:r>
            <a:r>
              <a:rPr lang="tr-TR" sz="2000" i="1" dirty="0" smtClean="0">
                <a:latin typeface="Times New Roman" pitchFamily="18" charset="0"/>
                <a:cs typeface="Times New Roman" pitchFamily="18" charset="0"/>
              </a:rPr>
              <a:t>faydalanılır. </a:t>
            </a:r>
          </a:p>
          <a:p>
            <a:pPr indent="0" algn="just">
              <a:buNone/>
            </a:pPr>
            <a:endParaRPr lang="tr-TR" sz="20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04664"/>
            <a:ext cx="8229600" cy="720080"/>
          </a:xfrm>
        </p:spPr>
        <p:txBody>
          <a:bodyPr>
            <a:normAutofit/>
          </a:bodyPr>
          <a:lstStyle/>
          <a:p>
            <a:pPr algn="just"/>
            <a:r>
              <a:rPr lang="tr-TR" sz="2400" b="1" dirty="0" smtClean="0">
                <a:latin typeface="Times New Roman" pitchFamily="18" charset="0"/>
                <a:cs typeface="Times New Roman" pitchFamily="18" charset="0"/>
              </a:rPr>
              <a:t>Sosyal Öğrenme Teorisi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sz="2000" dirty="0" smtClean="0">
                <a:latin typeface="Times New Roman" pitchFamily="18" charset="0"/>
                <a:cs typeface="Times New Roman" pitchFamily="18" charset="0"/>
              </a:rPr>
              <a:t>Sosyal hizmet alanındaki davranışsal yaklaşımlar genellikle bireysel ve grup terapisi alanlarında görülür</a:t>
            </a:r>
            <a:r>
              <a:rPr lang="tr-TR" sz="2000" dirty="0" smtClean="0">
                <a:latin typeface="Times New Roman" pitchFamily="18" charset="0"/>
                <a:cs typeface="Times New Roman" pitchFamily="18" charset="0"/>
              </a:rPr>
              <a:t>.</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Bu yaklaşımlar; </a:t>
            </a:r>
            <a:r>
              <a:rPr lang="tr-TR" sz="2000" b="1" dirty="0" smtClean="0">
                <a:latin typeface="Times New Roman" pitchFamily="18" charset="0"/>
                <a:cs typeface="Times New Roman" pitchFamily="18" charset="0"/>
              </a:rPr>
              <a:t>I.P. </a:t>
            </a:r>
            <a:r>
              <a:rPr lang="tr-TR" sz="2000" b="1" dirty="0" err="1" smtClean="0">
                <a:latin typeface="Times New Roman" pitchFamily="18" charset="0"/>
                <a:cs typeface="Times New Roman" pitchFamily="18" charset="0"/>
              </a:rPr>
              <a:t>Pavlov</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B. F. </a:t>
            </a:r>
            <a:r>
              <a:rPr lang="tr-TR" sz="2000" b="1" dirty="0" err="1" smtClean="0">
                <a:latin typeface="Times New Roman" pitchFamily="18" charset="0"/>
                <a:cs typeface="Times New Roman" pitchFamily="18" charset="0"/>
              </a:rPr>
              <a:t>Skinner</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Joseph </a:t>
            </a:r>
            <a:r>
              <a:rPr lang="tr-TR" sz="2000" b="1" dirty="0" err="1" smtClean="0">
                <a:latin typeface="Times New Roman" pitchFamily="18" charset="0"/>
                <a:cs typeface="Times New Roman" pitchFamily="18" charset="0"/>
              </a:rPr>
              <a:t>Wolpe</a:t>
            </a:r>
            <a:r>
              <a:rPr lang="tr-TR" sz="2000" b="1"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ve </a:t>
            </a:r>
            <a:r>
              <a:rPr lang="tr-TR" sz="2000" b="1" dirty="0" err="1" smtClean="0">
                <a:latin typeface="Times New Roman" pitchFamily="18" charset="0"/>
                <a:cs typeface="Times New Roman" pitchFamily="18" charset="0"/>
              </a:rPr>
              <a:t>Albert</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Bandura</a:t>
            </a:r>
            <a:r>
              <a:rPr lang="tr-TR" sz="2000" b="1"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gibi önemli sosyal öğrenme teorisyenlerinin çalışmalarına dayanır. </a:t>
            </a:r>
            <a:r>
              <a:rPr lang="tr-TR" sz="2000" dirty="0" smtClean="0">
                <a:latin typeface="Times New Roman" pitchFamily="18" charset="0"/>
                <a:cs typeface="Times New Roman" pitchFamily="18" charset="0"/>
              </a:rPr>
              <a:t> </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Sosyal öğrenme teorisi toplumla çalışma alanı için de özellikle faydalıdır. Bu teori sayesinde çalışmacılar, bireylerin ve grupların davranışlarını etkileme ve anlama konusunda bilgi sahibi olurlar</a:t>
            </a:r>
            <a:r>
              <a:rPr lang="tr-TR" sz="2000" dirty="0" smtClean="0">
                <a:latin typeface="Times New Roman" pitchFamily="18" charset="0"/>
                <a:cs typeface="Times New Roman" pitchFamily="18" charset="0"/>
              </a:rPr>
              <a:t>.</a:t>
            </a:r>
          </a:p>
          <a:p>
            <a:pPr algn="just"/>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Örneğin etkili yönetimsel liderlik, mutlu çalışanlar ve etkili bir sosyal eylem yaratmak için sosyal öğrenme teorileri ve ilkelerinden faydalanılabilir. </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395536" y="620688"/>
            <a:ext cx="1676400" cy="2362200"/>
          </a:xfrm>
          <a:prstGeom prst="rect">
            <a:avLst/>
          </a:prstGeom>
          <a:noFill/>
          <a:ln w="9525">
            <a:noFill/>
            <a:miter lim="800000"/>
            <a:headEnd/>
            <a:tailEnd/>
          </a:ln>
        </p:spPr>
      </p:pic>
      <p:pic>
        <p:nvPicPr>
          <p:cNvPr id="4099" name="Picture 3"/>
          <p:cNvPicPr>
            <a:picLocks noChangeAspect="1" noChangeArrowheads="1"/>
          </p:cNvPicPr>
          <p:nvPr/>
        </p:nvPicPr>
        <p:blipFill>
          <a:blip r:embed="rId3" cstate="print"/>
          <a:srcRect/>
          <a:stretch>
            <a:fillRect/>
          </a:stretch>
        </p:blipFill>
        <p:spPr bwMode="auto">
          <a:xfrm>
            <a:off x="4716016" y="692696"/>
            <a:ext cx="1676400" cy="2304256"/>
          </a:xfrm>
          <a:prstGeom prst="rect">
            <a:avLst/>
          </a:prstGeom>
          <a:noFill/>
          <a:ln w="9525">
            <a:noFill/>
            <a:miter lim="800000"/>
            <a:headEnd/>
            <a:tailEnd/>
          </a:ln>
        </p:spPr>
      </p:pic>
      <p:pic>
        <p:nvPicPr>
          <p:cNvPr id="4100" name="Picture 4"/>
          <p:cNvPicPr>
            <a:picLocks noChangeAspect="1" noChangeArrowheads="1"/>
          </p:cNvPicPr>
          <p:nvPr/>
        </p:nvPicPr>
        <p:blipFill>
          <a:blip r:embed="rId4" cstate="print"/>
          <a:srcRect/>
          <a:stretch>
            <a:fillRect/>
          </a:stretch>
        </p:blipFill>
        <p:spPr bwMode="auto">
          <a:xfrm>
            <a:off x="2843808" y="3645024"/>
            <a:ext cx="1676400" cy="2371725"/>
          </a:xfrm>
          <a:prstGeom prst="rect">
            <a:avLst/>
          </a:prstGeom>
          <a:noFill/>
          <a:ln w="9525">
            <a:noFill/>
            <a:miter lim="800000"/>
            <a:headEnd/>
            <a:tailEnd/>
          </a:ln>
        </p:spPr>
      </p:pic>
      <p:sp>
        <p:nvSpPr>
          <p:cNvPr id="8" name="7 Metin kutusu"/>
          <p:cNvSpPr txBox="1"/>
          <p:nvPr/>
        </p:nvSpPr>
        <p:spPr>
          <a:xfrm>
            <a:off x="2123728" y="1628800"/>
            <a:ext cx="1584176" cy="461665"/>
          </a:xfrm>
          <a:prstGeom prst="rect">
            <a:avLst/>
          </a:prstGeom>
          <a:noFill/>
        </p:spPr>
        <p:txBody>
          <a:bodyPr wrap="square" rtlCol="0">
            <a:spAutoFit/>
          </a:bodyPr>
          <a:lstStyle/>
          <a:p>
            <a:r>
              <a:rPr lang="tr-TR" sz="2400" dirty="0" err="1" smtClean="0">
                <a:latin typeface="Times New Roman" pitchFamily="18" charset="0"/>
                <a:cs typeface="Times New Roman" pitchFamily="18" charset="0"/>
              </a:rPr>
              <a:t>Pavlov</a:t>
            </a:r>
            <a:endParaRPr lang="tr-TR" sz="2400" dirty="0">
              <a:latin typeface="Times New Roman" pitchFamily="18" charset="0"/>
              <a:cs typeface="Times New Roman" pitchFamily="18" charset="0"/>
            </a:endParaRPr>
          </a:p>
        </p:txBody>
      </p:sp>
      <p:sp>
        <p:nvSpPr>
          <p:cNvPr id="9" name="8 Metin kutusu"/>
          <p:cNvSpPr txBox="1"/>
          <p:nvPr/>
        </p:nvSpPr>
        <p:spPr>
          <a:xfrm>
            <a:off x="6444208" y="1700808"/>
            <a:ext cx="1584176" cy="461665"/>
          </a:xfrm>
          <a:prstGeom prst="rect">
            <a:avLst/>
          </a:prstGeom>
          <a:noFill/>
        </p:spPr>
        <p:txBody>
          <a:bodyPr wrap="square" rtlCol="0">
            <a:spAutoFit/>
          </a:bodyPr>
          <a:lstStyle/>
          <a:p>
            <a:r>
              <a:rPr lang="tr-TR" sz="2400" dirty="0" err="1" smtClean="0">
                <a:latin typeface="Times New Roman" pitchFamily="18" charset="0"/>
                <a:cs typeface="Times New Roman" pitchFamily="18" charset="0"/>
              </a:rPr>
              <a:t>Skinner</a:t>
            </a:r>
            <a:r>
              <a:rPr lang="tr-TR" sz="2400" dirty="0" smtClean="0">
                <a:latin typeface="Times New Roman" pitchFamily="18" charset="0"/>
                <a:cs typeface="Times New Roman" pitchFamily="18" charset="0"/>
              </a:rPr>
              <a:t> </a:t>
            </a:r>
            <a:endParaRPr lang="tr-TR" sz="2400" dirty="0">
              <a:latin typeface="Times New Roman" pitchFamily="18" charset="0"/>
              <a:cs typeface="Times New Roman" pitchFamily="18" charset="0"/>
            </a:endParaRPr>
          </a:p>
        </p:txBody>
      </p:sp>
      <p:sp>
        <p:nvSpPr>
          <p:cNvPr id="10" name="9 Metin kutusu"/>
          <p:cNvSpPr txBox="1"/>
          <p:nvPr/>
        </p:nvSpPr>
        <p:spPr>
          <a:xfrm>
            <a:off x="4572000" y="4653136"/>
            <a:ext cx="1584176" cy="461665"/>
          </a:xfrm>
          <a:prstGeom prst="rect">
            <a:avLst/>
          </a:prstGeom>
          <a:noFill/>
        </p:spPr>
        <p:txBody>
          <a:bodyPr wrap="square" rtlCol="0">
            <a:spAutoFit/>
          </a:bodyPr>
          <a:lstStyle/>
          <a:p>
            <a:r>
              <a:rPr lang="tr-TR" sz="2400" dirty="0" err="1" smtClean="0">
                <a:latin typeface="Times New Roman" pitchFamily="18" charset="0"/>
                <a:cs typeface="Times New Roman" pitchFamily="18" charset="0"/>
              </a:rPr>
              <a:t>Bandura</a:t>
            </a:r>
            <a:r>
              <a:rPr lang="tr-TR" sz="2400" dirty="0" smtClean="0">
                <a:latin typeface="Times New Roman" pitchFamily="18" charset="0"/>
                <a:cs typeface="Times New Roman" pitchFamily="18" charset="0"/>
              </a:rPr>
              <a:t> </a:t>
            </a:r>
            <a:endParaRPr lang="tr-TR" sz="2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indent="0" algn="just"/>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Sosyal öğrenme teorisinin temel varsayımı; insan davranışının diğer insanlarla ve çevre ile etkileşimden ortaya çıktığı ve </a:t>
            </a:r>
            <a:r>
              <a:rPr lang="tr-TR" sz="2000" dirty="0" smtClean="0">
                <a:latin typeface="Times New Roman" pitchFamily="18" charset="0"/>
                <a:cs typeface="Times New Roman" pitchFamily="18" charset="0"/>
              </a:rPr>
              <a:t>öğrenildiğidir.</a:t>
            </a:r>
          </a:p>
          <a:p>
            <a:pPr indent="0" algn="just"/>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Makro sosyal hizmet alanında kullanılmasına bir örnek olarak ise şunu verebiliriz. </a:t>
            </a:r>
            <a:r>
              <a:rPr lang="tr-TR" sz="2000" i="1" dirty="0" smtClean="0">
                <a:latin typeface="Times New Roman" pitchFamily="18" charset="0"/>
                <a:cs typeface="Times New Roman" pitchFamily="18" charset="0"/>
              </a:rPr>
              <a:t>Bir makro sosyal hizmet çalışanı olduğunuzu düşünün ve AIDS ile ilgili bir eğitim aktivitesine insanları dâhil etmeye çalışıyorsunuz. İnsanlara bu eğitime katılmaları için yaklaşma şekliniz aslında sizin bir makro çalışmacı olarak ne kadar başarılı olduğunuza inanmanız ile alakalıdır. Ne kadar başarılı olduğunuza dair düşünceniz bilişsel olarak kendinizin ve geçmiş işlerinizin ne kadar farkında olduğunuza bağlıdır. Bu biliş durumu sizin davranışınızı etkiler ve ya insanları ikna edebilirsiniz ya da edemezsiniz. </a:t>
            </a:r>
          </a:p>
          <a:p>
            <a:pPr indent="0" algn="just"/>
            <a:endParaRPr lang="tr-TR" sz="20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endParaRPr lang="tr-TR" sz="2000" dirty="0" smtClean="0"/>
          </a:p>
          <a:p>
            <a:pPr algn="just"/>
            <a:endParaRPr lang="tr-TR" sz="2000" dirty="0" smtClean="0"/>
          </a:p>
          <a:p>
            <a:pPr algn="just"/>
            <a:r>
              <a:rPr lang="tr-TR" sz="2000" dirty="0" smtClean="0">
                <a:latin typeface="Times New Roman" pitchFamily="18" charset="0"/>
                <a:cs typeface="Times New Roman" pitchFamily="18" charset="0"/>
              </a:rPr>
              <a:t>Makro </a:t>
            </a:r>
            <a:r>
              <a:rPr lang="tr-TR" sz="2000" dirty="0" smtClean="0">
                <a:latin typeface="Times New Roman" pitchFamily="18" charset="0"/>
                <a:cs typeface="Times New Roman" pitchFamily="18" charset="0"/>
              </a:rPr>
              <a:t>sosyal hizmetin değişim yaratmak için ihtiyaç duyduğu bu </a:t>
            </a:r>
            <a:r>
              <a:rPr lang="tr-TR" sz="2000" dirty="0" err="1" smtClean="0">
                <a:latin typeface="Times New Roman" pitchFamily="18" charset="0"/>
                <a:cs typeface="Times New Roman" pitchFamily="18" charset="0"/>
              </a:rPr>
              <a:t>farkındalığı</a:t>
            </a:r>
            <a:r>
              <a:rPr lang="tr-TR" sz="2000" dirty="0" smtClean="0">
                <a:latin typeface="Times New Roman" pitchFamily="18" charset="0"/>
                <a:cs typeface="Times New Roman" pitchFamily="18" charset="0"/>
              </a:rPr>
              <a:t> geliştirmek ve bileşenlerinin anlaşılması ancak sosyal öğrenme teorilerinin kullanılması ile mümkün olur. </a:t>
            </a:r>
          </a:p>
          <a:p>
            <a:pPr algn="just"/>
            <a:endParaRPr lang="tr-TR" sz="20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GÜNCEL YAKLAŞIMLAR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indent="0" algn="just">
              <a:buNone/>
            </a:pPr>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Sosyal hizmetin ve bağlantılı olarak makro sosyal hizmetin gelişimini etkileyen üç etken vardır. Bunlar; </a:t>
            </a:r>
          </a:p>
          <a:p>
            <a:pPr indent="0" algn="just">
              <a:buNone/>
            </a:pPr>
            <a:endParaRPr lang="tr-TR" sz="2000" dirty="0" smtClean="0">
              <a:latin typeface="Times New Roman" pitchFamily="18" charset="0"/>
              <a:cs typeface="Times New Roman" pitchFamily="18" charset="0"/>
            </a:endParaRPr>
          </a:p>
          <a:p>
            <a:pPr lvl="0" indent="0" algn="just"/>
            <a:r>
              <a:rPr lang="tr-TR" sz="2000" dirty="0" smtClean="0">
                <a:latin typeface="Times New Roman" pitchFamily="18" charset="0"/>
                <a:cs typeface="Times New Roman" pitchFamily="18" charset="0"/>
              </a:rPr>
              <a:t>Sosyal koşullar</a:t>
            </a:r>
          </a:p>
          <a:p>
            <a:pPr lvl="0" indent="0" algn="just"/>
            <a:r>
              <a:rPr lang="tr-TR" sz="2000" dirty="0" smtClean="0">
                <a:latin typeface="Times New Roman" pitchFamily="18" charset="0"/>
                <a:cs typeface="Times New Roman" pitchFamily="18" charset="0"/>
              </a:rPr>
              <a:t>İdeolojik çatışmalar</a:t>
            </a:r>
          </a:p>
          <a:p>
            <a:pPr lvl="0" indent="0" algn="just"/>
            <a:r>
              <a:rPr lang="tr-TR" sz="2000" dirty="0" smtClean="0">
                <a:latin typeface="Times New Roman" pitchFamily="18" charset="0"/>
                <a:cs typeface="Times New Roman" pitchFamily="18" charset="0"/>
              </a:rPr>
              <a:t>Baskı altındaki nüfus grupları</a:t>
            </a:r>
          </a:p>
          <a:p>
            <a:pPr indent="0" algn="just">
              <a:buNone/>
            </a:pPr>
            <a:endParaRPr lang="tr-TR" sz="20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04664"/>
            <a:ext cx="8229600" cy="720080"/>
          </a:xfrm>
        </p:spPr>
        <p:txBody>
          <a:bodyPr>
            <a:normAutofit/>
          </a:bodyPr>
          <a:lstStyle/>
          <a:p>
            <a:pPr algn="just"/>
            <a:r>
              <a:rPr lang="tr-TR" sz="2400" b="1" dirty="0" smtClean="0">
                <a:latin typeface="Times New Roman" pitchFamily="18" charset="0"/>
                <a:cs typeface="Times New Roman" pitchFamily="18" charset="0"/>
              </a:rPr>
              <a:t>Sosyal Alışveriş Teorisi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indent="0" algn="just">
              <a:buNone/>
            </a:pPr>
            <a:r>
              <a:rPr lang="tr-TR" sz="2000" dirty="0" smtClean="0">
                <a:latin typeface="Times New Roman" pitchFamily="18" charset="0"/>
                <a:cs typeface="Times New Roman" pitchFamily="18" charset="0"/>
              </a:rPr>
              <a:t>Yaşamımız içinde diğer insanlarla ekonomik, sosyal veya </a:t>
            </a:r>
            <a:r>
              <a:rPr lang="tr-TR" sz="2000" dirty="0" err="1" smtClean="0">
                <a:latin typeface="Times New Roman" pitchFamily="18" charset="0"/>
                <a:cs typeface="Times New Roman" pitchFamily="18" charset="0"/>
              </a:rPr>
              <a:t>psikososyal</a:t>
            </a:r>
            <a:r>
              <a:rPr lang="tr-TR" sz="2000" dirty="0" smtClean="0">
                <a:latin typeface="Times New Roman" pitchFamily="18" charset="0"/>
                <a:cs typeface="Times New Roman" pitchFamily="18" charset="0"/>
              </a:rPr>
              <a:t> olarak karşılıklı alışveriş içinde oluruz. Bu alışveriş yaptığımız bir işe karşılık takdir almamız da olabilir</a:t>
            </a:r>
            <a:r>
              <a:rPr lang="tr-TR" sz="2000" dirty="0" smtClean="0">
                <a:latin typeface="Times New Roman" pitchFamily="18" charset="0"/>
                <a:cs typeface="Times New Roman" pitchFamily="18" charset="0"/>
              </a:rPr>
              <a:t>.</a:t>
            </a:r>
          </a:p>
          <a:p>
            <a:pPr indent="0" algn="just">
              <a:buNone/>
            </a:pPr>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Sosyal alışveriş teorisi </a:t>
            </a:r>
            <a:r>
              <a:rPr lang="tr-TR" sz="2000" b="1" dirty="0" smtClean="0">
                <a:latin typeface="Times New Roman" pitchFamily="18" charset="0"/>
                <a:cs typeface="Times New Roman" pitchFamily="18" charset="0"/>
              </a:rPr>
              <a:t>George C. </a:t>
            </a:r>
            <a:r>
              <a:rPr lang="tr-TR" sz="2000" b="1" dirty="0" err="1" smtClean="0">
                <a:latin typeface="Times New Roman" pitchFamily="18" charset="0"/>
                <a:cs typeface="Times New Roman" pitchFamily="18" charset="0"/>
              </a:rPr>
              <a:t>Homans</a:t>
            </a:r>
            <a:r>
              <a:rPr lang="tr-TR" sz="2000" b="1" dirty="0" smtClean="0">
                <a:latin typeface="Times New Roman" pitchFamily="18" charset="0"/>
                <a:cs typeface="Times New Roman" pitchFamily="18" charset="0"/>
              </a:rPr>
              <a:t>, Peter M. </a:t>
            </a:r>
            <a:r>
              <a:rPr lang="tr-TR" sz="2000" b="1" dirty="0" err="1" smtClean="0">
                <a:latin typeface="Times New Roman" pitchFamily="18" charset="0"/>
                <a:cs typeface="Times New Roman" pitchFamily="18" charset="0"/>
              </a:rPr>
              <a:t>Blau</a:t>
            </a:r>
            <a:r>
              <a:rPr lang="tr-TR" sz="2000" b="1" dirty="0" smtClean="0">
                <a:latin typeface="Times New Roman" pitchFamily="18" charset="0"/>
                <a:cs typeface="Times New Roman" pitchFamily="18" charset="0"/>
              </a:rPr>
              <a:t> ve Richard </a:t>
            </a:r>
            <a:r>
              <a:rPr lang="tr-TR" sz="2000" b="1" dirty="0" err="1" smtClean="0">
                <a:latin typeface="Times New Roman" pitchFamily="18" charset="0"/>
                <a:cs typeface="Times New Roman" pitchFamily="18" charset="0"/>
              </a:rPr>
              <a:t>Emerson</a:t>
            </a:r>
            <a:r>
              <a:rPr lang="tr-TR" sz="2000" dirty="0" err="1" smtClean="0">
                <a:latin typeface="Times New Roman" pitchFamily="18" charset="0"/>
                <a:cs typeface="Times New Roman" pitchFamily="18" charset="0"/>
              </a:rPr>
              <a:t>’ın</a:t>
            </a:r>
            <a:r>
              <a:rPr lang="tr-TR" sz="2000" dirty="0" smtClean="0">
                <a:latin typeface="Times New Roman" pitchFamily="18" charset="0"/>
                <a:cs typeface="Times New Roman" pitchFamily="18" charset="0"/>
              </a:rPr>
              <a:t> çalışmalarına dayanır. </a:t>
            </a:r>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endParaRPr lang="tr-TR" sz="20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normAutofit/>
          </a:bodyPr>
          <a:lstStyle/>
          <a:p>
            <a:pPr indent="0" algn="just"/>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Bu teori toplumla çalışma alanı için de oldukça önemlidir. Teoriye göre insan ilişkilerinde ödül ve kazanımların en yüksek seviyede ve ceza ve maliyetlerin en az seviyede olması istenen bir durumdur. Bu durumda makro uygulama için </a:t>
            </a:r>
            <a:r>
              <a:rPr lang="tr-TR" sz="2000" b="1" dirty="0" smtClean="0">
                <a:latin typeface="Times New Roman" pitchFamily="18" charset="0"/>
                <a:cs typeface="Times New Roman" pitchFamily="18" charset="0"/>
              </a:rPr>
              <a:t>savunuculuk</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ağ kurma, pazarlık etme ve görüşme </a:t>
            </a:r>
            <a:r>
              <a:rPr lang="tr-TR" sz="2000" dirty="0" smtClean="0">
                <a:latin typeface="Times New Roman" pitchFamily="18" charset="0"/>
                <a:cs typeface="Times New Roman" pitchFamily="18" charset="0"/>
              </a:rPr>
              <a:t>önemli beceriler haline gelmektedir.</a:t>
            </a:r>
          </a:p>
          <a:p>
            <a:pPr indent="0" algn="just">
              <a:buNone/>
            </a:pPr>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 Makro çalışma; alandaki bir eylem veya alışveriş üzerinden gerçekleşir. Alışveriş teorisine göre alışveriş yapılan alan, bir veya daha fazla tarafın birbiri ile etkileşim içinde olduğu ve alışveriş sonunda istenen kaynak veya ürünlere sahip olduğu alandır</a:t>
            </a:r>
            <a:r>
              <a:rPr lang="tr-TR" sz="2000" dirty="0" smtClean="0">
                <a:latin typeface="Times New Roman" pitchFamily="18" charset="0"/>
                <a:cs typeface="Times New Roman" pitchFamily="18" charset="0"/>
              </a:rPr>
              <a:t>.</a:t>
            </a:r>
          </a:p>
          <a:p>
            <a:pPr indent="0" algn="just">
              <a:buNone/>
            </a:pPr>
            <a:endParaRPr lang="tr-TR" sz="2000" dirty="0" smtClean="0">
              <a:latin typeface="Times New Roman" pitchFamily="18" charset="0"/>
              <a:cs typeface="Times New Roman" pitchFamily="18" charset="0"/>
            </a:endParaRPr>
          </a:p>
          <a:p>
            <a:pPr indent="0" algn="just">
              <a:buNone/>
            </a:pPr>
            <a:endParaRPr lang="tr-TR" sz="20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indent="0" algn="just"/>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İstenen kaynaklar; </a:t>
            </a:r>
            <a:r>
              <a:rPr lang="tr-TR" sz="2000" b="1" dirty="0" smtClean="0">
                <a:latin typeface="Times New Roman" pitchFamily="18" charset="0"/>
                <a:cs typeface="Times New Roman" pitchFamily="18" charset="0"/>
              </a:rPr>
              <a:t>danışmanlık</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toplum merkezleri</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para yardımı</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bilgi edinme,</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politik etkileme</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iyi niyet </a:t>
            </a:r>
            <a:r>
              <a:rPr lang="tr-TR" sz="2000" dirty="0" smtClean="0">
                <a:latin typeface="Times New Roman" pitchFamily="18" charset="0"/>
                <a:cs typeface="Times New Roman" pitchFamily="18" charset="0"/>
              </a:rPr>
              <a:t>veya </a:t>
            </a:r>
            <a:r>
              <a:rPr lang="tr-TR" sz="2000" b="1" dirty="0" smtClean="0">
                <a:latin typeface="Times New Roman" pitchFamily="18" charset="0"/>
                <a:cs typeface="Times New Roman" pitchFamily="18" charset="0"/>
              </a:rPr>
              <a:t>enerji</a:t>
            </a:r>
            <a:r>
              <a:rPr lang="tr-TR" sz="2000" dirty="0" smtClean="0">
                <a:latin typeface="Times New Roman" pitchFamily="18" charset="0"/>
                <a:cs typeface="Times New Roman" pitchFamily="18" charset="0"/>
              </a:rPr>
              <a:t> olabilir. Bir alışverişin gerçekleşmesi için taraflar değişilecek olan ürünler hakkında bilgiye ihtiyaç duyar. </a:t>
            </a:r>
            <a:endParaRPr lang="tr-TR" sz="2000" dirty="0" smtClean="0">
              <a:latin typeface="Times New Roman" pitchFamily="18" charset="0"/>
              <a:cs typeface="Times New Roman" pitchFamily="18" charset="0"/>
            </a:endParaRPr>
          </a:p>
          <a:p>
            <a:pPr indent="0" algn="just"/>
            <a:endParaRPr lang="tr-TR" sz="2000" dirty="0" smtClean="0">
              <a:latin typeface="Times New Roman" pitchFamily="18" charset="0"/>
              <a:cs typeface="Times New Roman" pitchFamily="18" charset="0"/>
            </a:endParaRPr>
          </a:p>
          <a:p>
            <a:pPr indent="0" algn="just">
              <a:buNone/>
            </a:pPr>
            <a:r>
              <a:rPr lang="tr-TR" sz="2000" i="1" dirty="0" smtClean="0">
                <a:latin typeface="Times New Roman" pitchFamily="18" charset="0"/>
                <a:cs typeface="Times New Roman" pitchFamily="18" charset="0"/>
              </a:rPr>
              <a:t>Bir örnek verecek olursak eğer bir hayırsever, </a:t>
            </a:r>
            <a:r>
              <a:rPr lang="tr-TR" sz="2000" i="1" dirty="0" err="1" smtClean="0">
                <a:latin typeface="Times New Roman" pitchFamily="18" charset="0"/>
                <a:cs typeface="Times New Roman" pitchFamily="18" charset="0"/>
              </a:rPr>
              <a:t>UNICEF’e</a:t>
            </a:r>
            <a:r>
              <a:rPr lang="tr-TR" sz="2000" i="1" dirty="0" smtClean="0">
                <a:latin typeface="Times New Roman" pitchFamily="18" charset="0"/>
                <a:cs typeface="Times New Roman" pitchFamily="18" charset="0"/>
              </a:rPr>
              <a:t> para yardımı yaptığı zaman kolayca ölçülebilen bir araç olan parayı verir. Karşılığında ise paraya göre ölçülmesi daha zor olan sosyal statü, insanlara yardım etme duygusu veya topluma yardım duygusu alır. </a:t>
            </a:r>
            <a:endParaRPr lang="tr-TR" sz="2000" i="1"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Makro sosyal hizmet uygulamaları ve sosyal eylemlerin sosyal alışveriş teorisinin anlaşılması üzerine yapılması önemlidir. </a:t>
            </a:r>
          </a:p>
          <a:p>
            <a:pPr indent="0" algn="just">
              <a:buNone/>
            </a:pPr>
            <a:endParaRPr lang="tr-TR" sz="20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48680"/>
            <a:ext cx="8229600" cy="648072"/>
          </a:xfrm>
        </p:spPr>
        <p:txBody>
          <a:bodyPr>
            <a:normAutofit/>
          </a:bodyPr>
          <a:lstStyle/>
          <a:p>
            <a:pPr algn="just"/>
            <a:r>
              <a:rPr lang="tr-TR" sz="2400" b="1" dirty="0" err="1" smtClean="0">
                <a:latin typeface="Times New Roman" pitchFamily="18" charset="0"/>
                <a:cs typeface="Times New Roman" pitchFamily="18" charset="0"/>
              </a:rPr>
              <a:t>Örgütlerarası</a:t>
            </a:r>
            <a:r>
              <a:rPr lang="tr-TR" sz="2400" b="1" dirty="0" smtClean="0">
                <a:latin typeface="Times New Roman" pitchFamily="18" charset="0"/>
                <a:cs typeface="Times New Roman" pitchFamily="18" charset="0"/>
              </a:rPr>
              <a:t> Teori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buNone/>
            </a:pPr>
            <a:r>
              <a:rPr lang="tr-TR" sz="2000" dirty="0" smtClean="0">
                <a:latin typeface="Times New Roman" pitchFamily="18" charset="0"/>
                <a:cs typeface="Times New Roman" pitchFamily="18" charset="0"/>
              </a:rPr>
              <a:t>Birçok toplum uygulaması; </a:t>
            </a:r>
            <a:r>
              <a:rPr lang="tr-TR" sz="2000" b="1" dirty="0" smtClean="0">
                <a:latin typeface="Times New Roman" pitchFamily="18" charset="0"/>
                <a:cs typeface="Times New Roman" pitchFamily="18" charset="0"/>
              </a:rPr>
              <a:t>diğer gruplar ve kurumlar ile ilişkileri yönetmek </a:t>
            </a:r>
            <a:r>
              <a:rPr lang="tr-TR" sz="2000" dirty="0" smtClean="0">
                <a:latin typeface="Times New Roman" pitchFamily="18" charset="0"/>
                <a:cs typeface="Times New Roman" pitchFamily="18" charset="0"/>
              </a:rPr>
              <a:t>ve kurmak süreçlerini içerir. Bu nedenle teorik temel, kurumlar arası ilişkileri anlamak için bize yardımcı olur.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b="1" dirty="0" err="1" smtClean="0">
                <a:latin typeface="Times New Roman" pitchFamily="18" charset="0"/>
                <a:cs typeface="Times New Roman" pitchFamily="18" charset="0"/>
              </a:rPr>
              <a:t>Örgütlerarası</a:t>
            </a:r>
            <a:r>
              <a:rPr lang="tr-TR" sz="2000" b="1" dirty="0" smtClean="0">
                <a:latin typeface="Times New Roman" pitchFamily="18" charset="0"/>
                <a:cs typeface="Times New Roman" pitchFamily="18" charset="0"/>
              </a:rPr>
              <a:t> teorinin temel fikri</a:t>
            </a:r>
            <a:r>
              <a:rPr lang="tr-TR" sz="2000" dirty="0" smtClean="0">
                <a:latin typeface="Times New Roman" pitchFamily="18" charset="0"/>
                <a:cs typeface="Times New Roman" pitchFamily="18" charset="0"/>
              </a:rPr>
              <a:t>; her kurumun daha geniş gruplar ve kurumlar ile birbirine bağlı olduğudur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normAutofit/>
          </a:bodyPr>
          <a:lstStyle/>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Kurumsal alan genel olarak aşağıdaki maddelerin bir kombinasyonunu içerir.</a:t>
            </a:r>
          </a:p>
          <a:p>
            <a:pPr algn="just"/>
            <a:endParaRPr lang="tr-TR" sz="2000" dirty="0" smtClean="0">
              <a:latin typeface="Times New Roman" pitchFamily="18" charset="0"/>
              <a:cs typeface="Times New Roman" pitchFamily="18" charset="0"/>
            </a:endParaRPr>
          </a:p>
          <a:p>
            <a:pPr lvl="0" algn="just"/>
            <a:r>
              <a:rPr lang="tr-TR" sz="2000" dirty="0" smtClean="0">
                <a:latin typeface="Times New Roman" pitchFamily="18" charset="0"/>
                <a:cs typeface="Times New Roman" pitchFamily="18" charset="0"/>
              </a:rPr>
              <a:t>İnsan sorunları veya ihtiyaçları</a:t>
            </a:r>
          </a:p>
          <a:p>
            <a:pPr lvl="0" algn="just"/>
            <a:r>
              <a:rPr lang="tr-TR" sz="2000" dirty="0" smtClean="0">
                <a:latin typeface="Times New Roman" pitchFamily="18" charset="0"/>
                <a:cs typeface="Times New Roman" pitchFamily="18" charset="0"/>
              </a:rPr>
              <a:t>Nüfus grubu veya müracaatçılar</a:t>
            </a:r>
          </a:p>
          <a:p>
            <a:pPr lvl="0" algn="just"/>
            <a:r>
              <a:rPr lang="tr-TR" sz="2000" dirty="0" smtClean="0">
                <a:latin typeface="Times New Roman" pitchFamily="18" charset="0"/>
                <a:cs typeface="Times New Roman" pitchFamily="18" charset="0"/>
              </a:rPr>
              <a:t>Teknoloji veya tedavi yöntemleri</a:t>
            </a:r>
          </a:p>
          <a:p>
            <a:pPr lvl="0" algn="just"/>
            <a:r>
              <a:rPr lang="tr-TR" sz="2000" dirty="0" smtClean="0">
                <a:latin typeface="Times New Roman" pitchFamily="18" charset="0"/>
                <a:cs typeface="Times New Roman" pitchFamily="18" charset="0"/>
              </a:rPr>
              <a:t>Coğrafik alan</a:t>
            </a:r>
          </a:p>
          <a:p>
            <a:pPr lvl="0" algn="just"/>
            <a:r>
              <a:rPr lang="tr-TR" sz="2000" dirty="0" smtClean="0">
                <a:latin typeface="Times New Roman" pitchFamily="18" charset="0"/>
                <a:cs typeface="Times New Roman" pitchFamily="18" charset="0"/>
              </a:rPr>
              <a:t>Mali veya mali olmayan kaynaklar</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indent="0" algn="just"/>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Kurumların </a:t>
            </a:r>
            <a:r>
              <a:rPr lang="tr-TR" sz="2000" dirty="0" smtClean="0">
                <a:latin typeface="Times New Roman" pitchFamily="18" charset="0"/>
                <a:cs typeface="Times New Roman" pitchFamily="18" charset="0"/>
              </a:rPr>
              <a:t>kendi alanları bazı noktalarda diğer kurumların amaçları ile kesişmek zorundadır. </a:t>
            </a:r>
            <a:r>
              <a:rPr lang="tr-TR" sz="2000" i="1" dirty="0" smtClean="0">
                <a:latin typeface="Times New Roman" pitchFamily="18" charset="0"/>
                <a:cs typeface="Times New Roman" pitchFamily="18" charset="0"/>
              </a:rPr>
              <a:t>Evsizlere yemek dağıtan bir kurum; pişirme, dağıtma ve mutfak için binalara, gönüllülere ve sağlık bakanlığının onayına ihtiyaç duyar. Yani kurumların amaçlarını gerçekleştirmeleri için çevrelerindeki diğer yapılar ve kurumlarla etkileşim içinde olması </a:t>
            </a:r>
            <a:r>
              <a:rPr lang="tr-TR" sz="2000" i="1" dirty="0" smtClean="0">
                <a:latin typeface="Times New Roman" pitchFamily="18" charset="0"/>
                <a:cs typeface="Times New Roman" pitchFamily="18" charset="0"/>
              </a:rPr>
              <a:t>gerekir. Kurumun </a:t>
            </a:r>
            <a:r>
              <a:rPr lang="tr-TR" sz="2000" i="1" dirty="0" smtClean="0">
                <a:latin typeface="Times New Roman" pitchFamily="18" charset="0"/>
                <a:cs typeface="Times New Roman" pitchFamily="18" charset="0"/>
              </a:rPr>
              <a:t>içinde bulunduğu çevrede gönüllülerin az veya çok olması, kaynakların bol veya az olması kurumun amaçlarını gerçekleştirmesini etkiler. </a:t>
            </a:r>
          </a:p>
          <a:p>
            <a:pPr indent="0" algn="just">
              <a:buNone/>
            </a:pPr>
            <a:endParaRPr lang="tr-TR" sz="2000" dirty="0" smtClean="0">
              <a:latin typeface="Times New Roman" pitchFamily="18" charset="0"/>
              <a:cs typeface="Times New Roman" pitchFamily="18" charset="0"/>
            </a:endParaRPr>
          </a:p>
          <a:p>
            <a:pPr indent="0" algn="just">
              <a:buNone/>
            </a:pPr>
            <a:endParaRPr lang="tr-TR" sz="20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48680"/>
            <a:ext cx="8229600" cy="720080"/>
          </a:xfrm>
        </p:spPr>
        <p:txBody>
          <a:bodyPr>
            <a:normAutofit/>
          </a:bodyPr>
          <a:lstStyle/>
          <a:p>
            <a:pPr algn="just"/>
            <a:r>
              <a:rPr lang="tr-TR" sz="2400" b="1" dirty="0" smtClean="0">
                <a:latin typeface="Times New Roman" pitchFamily="18" charset="0"/>
                <a:cs typeface="Times New Roman" pitchFamily="18" charset="0"/>
              </a:rPr>
              <a:t>Çatışma Teorisi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sz="2000" dirty="0" smtClean="0">
                <a:latin typeface="Times New Roman" pitchFamily="18" charset="0"/>
                <a:cs typeface="Times New Roman" pitchFamily="18" charset="0"/>
              </a:rPr>
              <a:t>Çatışmalar, insan hayatının doğal ve kaçınılmaz bir parçasıdır ve her zaman olumsuzluk anlamına gelmez. </a:t>
            </a:r>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Sosyoloji alanının önemli teorisyenlerinden </a:t>
            </a:r>
            <a:r>
              <a:rPr lang="tr-TR" sz="2000" b="1" dirty="0" smtClean="0">
                <a:latin typeface="Times New Roman" pitchFamily="18" charset="0"/>
                <a:cs typeface="Times New Roman" pitchFamily="18" charset="0"/>
              </a:rPr>
              <a:t>Karl </a:t>
            </a:r>
            <a:r>
              <a:rPr lang="tr-TR" sz="2000" b="1" dirty="0" err="1" smtClean="0">
                <a:latin typeface="Times New Roman" pitchFamily="18" charset="0"/>
                <a:cs typeface="Times New Roman" pitchFamily="18" charset="0"/>
              </a:rPr>
              <a:t>Marx</a:t>
            </a:r>
            <a:r>
              <a:rPr lang="tr-TR" sz="2000" b="1" dirty="0" smtClean="0">
                <a:latin typeface="Times New Roman" pitchFamily="18" charset="0"/>
                <a:cs typeface="Times New Roman" pitchFamily="18" charset="0"/>
              </a:rPr>
              <a:t> ve </a:t>
            </a:r>
            <a:r>
              <a:rPr lang="tr-TR" sz="2000" b="1" dirty="0" err="1" smtClean="0">
                <a:latin typeface="Times New Roman" pitchFamily="18" charset="0"/>
                <a:cs typeface="Times New Roman" pitchFamily="18" charset="0"/>
              </a:rPr>
              <a:t>Ralf</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Dahrendorf</a:t>
            </a:r>
            <a:r>
              <a:rPr lang="tr-TR" sz="2000" dirty="0" err="1" smtClean="0">
                <a:latin typeface="Times New Roman" pitchFamily="18" charset="0"/>
                <a:cs typeface="Times New Roman" pitchFamily="18" charset="0"/>
              </a:rPr>
              <a:t>’ın</a:t>
            </a:r>
            <a:r>
              <a:rPr lang="tr-TR" sz="2000" dirty="0" smtClean="0">
                <a:latin typeface="Times New Roman" pitchFamily="18" charset="0"/>
                <a:cs typeface="Times New Roman" pitchFamily="18" charset="0"/>
              </a:rPr>
              <a:t> teorileri sosyal hizmet alanını da etkilemiştir. </a:t>
            </a: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algn="just">
              <a:buNone/>
            </a:pPr>
            <a:r>
              <a:rPr lang="tr-TR" sz="2000" dirty="0" err="1" smtClean="0">
                <a:latin typeface="Times New Roman" pitchFamily="18" charset="0"/>
                <a:cs typeface="Times New Roman" pitchFamily="18" charset="0"/>
              </a:rPr>
              <a:t>Marx</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ve </a:t>
            </a:r>
            <a:r>
              <a:rPr lang="tr-TR" sz="2000" dirty="0" err="1" smtClean="0">
                <a:latin typeface="Times New Roman" pitchFamily="18" charset="0"/>
                <a:cs typeface="Times New Roman" pitchFamily="18" charset="0"/>
              </a:rPr>
              <a:t>Dahrendorf’un</a:t>
            </a:r>
            <a:r>
              <a:rPr lang="tr-TR" sz="2000" dirty="0" smtClean="0">
                <a:latin typeface="Times New Roman" pitchFamily="18" charset="0"/>
                <a:cs typeface="Times New Roman" pitchFamily="18" charset="0"/>
              </a:rPr>
              <a:t> toplum düşünceleri </a:t>
            </a:r>
            <a:r>
              <a:rPr lang="tr-TR" sz="2000" dirty="0" smtClean="0">
                <a:latin typeface="Times New Roman" pitchFamily="18" charset="0"/>
                <a:cs typeface="Times New Roman" pitchFamily="18" charset="0"/>
              </a:rPr>
              <a:t>:</a:t>
            </a:r>
          </a:p>
          <a:p>
            <a:pPr algn="just"/>
            <a:endParaRPr lang="tr-TR" sz="2000" dirty="0" smtClean="0">
              <a:latin typeface="Times New Roman" pitchFamily="18" charset="0"/>
              <a:cs typeface="Times New Roman" pitchFamily="18" charset="0"/>
            </a:endParaRPr>
          </a:p>
          <a:p>
            <a:pPr lvl="0" algn="just"/>
            <a:r>
              <a:rPr lang="tr-TR" sz="2000" dirty="0" smtClean="0">
                <a:latin typeface="Times New Roman" pitchFamily="18" charset="0"/>
                <a:cs typeface="Times New Roman" pitchFamily="18" charset="0"/>
              </a:rPr>
              <a:t>Sosyal sistemler sistematik olarak çatışma ortaya çıkarır ve bu nedenle çatışma, toplumun geleceğini etkiler,</a:t>
            </a:r>
          </a:p>
          <a:p>
            <a:pPr lvl="0" algn="just"/>
            <a:r>
              <a:rPr lang="tr-TR" sz="2000" dirty="0" smtClean="0">
                <a:latin typeface="Times New Roman" pitchFamily="18" charset="0"/>
                <a:cs typeface="Times New Roman" pitchFamily="18" charset="0"/>
              </a:rPr>
              <a:t>Çatışma; toplumun sosyal yapısının kaçınılmaz bir parçası olan çatışan menfaatler sonucu ortaya çıkar,</a:t>
            </a:r>
          </a:p>
          <a:p>
            <a:pPr lvl="0" algn="just"/>
            <a:r>
              <a:rPr lang="tr-TR" sz="2000" dirty="0" smtClean="0">
                <a:latin typeface="Times New Roman" pitchFamily="18" charset="0"/>
                <a:cs typeface="Times New Roman" pitchFamily="18" charset="0"/>
              </a:rPr>
              <a:t>Çatışan menfaatler; eşit dağıtılmayan sınırlı kaynaklar ve baskın ve baskın olmayan gruplar arasındaki güç dengesizliklerinden ortaya çıkar. Bunun sonucu olarak ise her toplum üyelerinin bazılarının baskı altına tutulması ile ayakta kalır,</a:t>
            </a:r>
          </a:p>
          <a:p>
            <a:pPr lvl="0" algn="just"/>
            <a:r>
              <a:rPr lang="tr-TR" sz="2000" dirty="0" smtClean="0">
                <a:latin typeface="Times New Roman" pitchFamily="18" charset="0"/>
                <a:cs typeface="Times New Roman" pitchFamily="18" charset="0"/>
              </a:rPr>
              <a:t>Farklı menfaatler; insanların çatışan iki uç grup haline getirir,</a:t>
            </a:r>
          </a:p>
          <a:p>
            <a:pPr lvl="0" algn="just"/>
            <a:r>
              <a:rPr lang="tr-TR" sz="2000" dirty="0" smtClean="0">
                <a:latin typeface="Times New Roman" pitchFamily="18" charset="0"/>
                <a:cs typeface="Times New Roman" pitchFamily="18" charset="0"/>
              </a:rPr>
              <a:t>Çatışma diyalektiktir ve bu nedenle bir çatışmanın çözümü farklı menfaatleri ortaya çıkarır ve farklı menfaatlerde başka çatışmalara neden olur,</a:t>
            </a:r>
          </a:p>
          <a:p>
            <a:pPr lvl="0" algn="just"/>
            <a:r>
              <a:rPr lang="tr-TR" sz="2000" dirty="0" smtClean="0">
                <a:latin typeface="Times New Roman" pitchFamily="18" charset="0"/>
                <a:cs typeface="Times New Roman" pitchFamily="18" charset="0"/>
              </a:rPr>
              <a:t>Sürekli devam eden çatışmanın bir sonucu olarak sosyal değişim; toplumların geleceğini etkiler</a:t>
            </a:r>
            <a:r>
              <a:rPr lang="tr-TR" sz="2000" dirty="0" smtClean="0">
                <a:latin typeface="Times New Roman" pitchFamily="18" charset="0"/>
                <a:cs typeface="Times New Roman" pitchFamily="18" charset="0"/>
              </a:rPr>
              <a:t>. </a:t>
            </a:r>
            <a:endParaRPr lang="tr-TR" sz="20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 Baskı altında olan bireylerin bir araya gelmesi ve durumlarını değiştirmek için bir menfaat grubu haline gelmeleri çatışma teorisyenleri ve makro sosyal hizmet için kritik bir öneme sahiptir. </a:t>
            </a:r>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Grup haline gelen bireyler; yoksunluk hallerinin ve gücü elinde tutanların kendilerine biçtiği rollerin farkına varırlar</a:t>
            </a:r>
            <a:r>
              <a:rPr lang="tr-TR" sz="2000" dirty="0" smtClean="0">
                <a:latin typeface="Times New Roman" pitchFamily="18" charset="0"/>
                <a:cs typeface="Times New Roman" pitchFamily="18" charset="0"/>
              </a:rPr>
              <a:t>.</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Politik </a:t>
            </a:r>
            <a:r>
              <a:rPr lang="tr-TR" sz="2000" dirty="0" err="1" smtClean="0">
                <a:latin typeface="Times New Roman" pitchFamily="18" charset="0"/>
                <a:cs typeface="Times New Roman" pitchFamily="18" charset="0"/>
              </a:rPr>
              <a:t>farkındalık</a:t>
            </a:r>
            <a:r>
              <a:rPr lang="tr-TR" sz="2000" dirty="0" smtClean="0">
                <a:latin typeface="Times New Roman" pitchFamily="18" charset="0"/>
                <a:cs typeface="Times New Roman" pitchFamily="18" charset="0"/>
              </a:rPr>
              <a:t> yaratma yöntemi; baskı altındaki grupların durumlarını anlamalarını sağlamak ve bu durumu değiştirmek için politik olarak harekete geçmelerine yardımcı olmaktır. Ama bu </a:t>
            </a:r>
            <a:r>
              <a:rPr lang="tr-TR" sz="2000" dirty="0" err="1" smtClean="0">
                <a:latin typeface="Times New Roman" pitchFamily="18" charset="0"/>
                <a:cs typeface="Times New Roman" pitchFamily="18" charset="0"/>
              </a:rPr>
              <a:t>farkındalığı</a:t>
            </a:r>
            <a:r>
              <a:rPr lang="tr-TR" sz="2000" dirty="0" smtClean="0">
                <a:latin typeface="Times New Roman" pitchFamily="18" charset="0"/>
                <a:cs typeface="Times New Roman" pitchFamily="18" charset="0"/>
              </a:rPr>
              <a:t> kazandırmak kolay değildir. </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normAutofit/>
          </a:bodyPr>
          <a:lstStyle/>
          <a:p>
            <a:pPr indent="0" algn="just"/>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Tüm </a:t>
            </a:r>
            <a:r>
              <a:rPr lang="tr-TR" sz="2000" dirty="0" smtClean="0">
                <a:latin typeface="Times New Roman" pitchFamily="18" charset="0"/>
                <a:cs typeface="Times New Roman" pitchFamily="18" charset="0"/>
              </a:rPr>
              <a:t>bunların farkında olan bir sosyal çalışmacı veya sosyal kurumlar; kendi </a:t>
            </a:r>
            <a:r>
              <a:rPr lang="tr-TR" sz="2000" dirty="0" err="1" smtClean="0">
                <a:latin typeface="Times New Roman" pitchFamily="18" charset="0"/>
                <a:cs typeface="Times New Roman" pitchFamily="18" charset="0"/>
              </a:rPr>
              <a:t>farkındalıklarını</a:t>
            </a:r>
            <a:r>
              <a:rPr lang="tr-TR" sz="2000" dirty="0" smtClean="0">
                <a:latin typeface="Times New Roman" pitchFamily="18" charset="0"/>
                <a:cs typeface="Times New Roman" pitchFamily="18" charset="0"/>
              </a:rPr>
              <a:t> ve analizlerini müracaatçılar ile paylaşabilirler. Müracaatçılarının sorunlarını özel sorunlar olarak değil sistemin işlevsizliğinin bir sonucu olarak görerek sosyal eylem gerçekleştirebilirler.</a:t>
            </a:r>
          </a:p>
          <a:p>
            <a:pPr indent="0" algn="just"/>
            <a:endParaRPr lang="tr-TR"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48680"/>
            <a:ext cx="8229600" cy="576064"/>
          </a:xfrm>
        </p:spPr>
        <p:txBody>
          <a:bodyPr>
            <a:normAutofit/>
          </a:bodyPr>
          <a:lstStyle/>
          <a:p>
            <a:pPr algn="just"/>
            <a:r>
              <a:rPr lang="tr-TR" sz="2400" b="1" dirty="0" smtClean="0">
                <a:latin typeface="Times New Roman" pitchFamily="18" charset="0"/>
                <a:cs typeface="Times New Roman" pitchFamily="18" charset="0"/>
              </a:rPr>
              <a:t>Sosyal Koşullar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sz="2000" dirty="0" smtClean="0">
                <a:latin typeface="Times New Roman" pitchFamily="18" charset="0"/>
                <a:cs typeface="Times New Roman" pitchFamily="18" charset="0"/>
              </a:rPr>
              <a:t>Nüfusun </a:t>
            </a:r>
            <a:r>
              <a:rPr lang="tr-TR" sz="2000" dirty="0" smtClean="0">
                <a:latin typeface="Times New Roman" pitchFamily="18" charset="0"/>
                <a:cs typeface="Times New Roman" pitchFamily="18" charset="0"/>
              </a:rPr>
              <a:t>artması,</a:t>
            </a:r>
          </a:p>
          <a:p>
            <a:pPr algn="just"/>
            <a:r>
              <a:rPr lang="tr-TR" sz="2000" dirty="0" smtClean="0">
                <a:latin typeface="Times New Roman" pitchFamily="18" charset="0"/>
                <a:cs typeface="Times New Roman" pitchFamily="18" charset="0"/>
              </a:rPr>
              <a:t>Kentleşme,                                           Toplumların farklılaşmasına                               </a:t>
            </a:r>
          </a:p>
          <a:p>
            <a:pPr algn="just"/>
            <a:r>
              <a:rPr lang="tr-TR" sz="2000" dirty="0" smtClean="0">
                <a:latin typeface="Times New Roman" pitchFamily="18" charset="0"/>
                <a:cs typeface="Times New Roman" pitchFamily="18" charset="0"/>
              </a:rPr>
              <a:t>Sanayileşme,                                         neden olmuştur.     </a:t>
            </a:r>
          </a:p>
          <a:p>
            <a:pPr algn="just"/>
            <a:r>
              <a:rPr lang="tr-TR" sz="2000" dirty="0" smtClean="0">
                <a:latin typeface="Times New Roman" pitchFamily="18" charset="0"/>
                <a:cs typeface="Times New Roman" pitchFamily="18" charset="0"/>
              </a:rPr>
              <a:t>Kurumsal değişimler </a:t>
            </a:r>
          </a:p>
          <a:p>
            <a:pPr algn="just"/>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p:txBody>
      </p:sp>
      <p:sp>
        <p:nvSpPr>
          <p:cNvPr id="4" name="3 Sağ Ok"/>
          <p:cNvSpPr/>
          <p:nvPr/>
        </p:nvSpPr>
        <p:spPr>
          <a:xfrm>
            <a:off x="3347864" y="2276872"/>
            <a:ext cx="792088"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indent="0" algn="just"/>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Toplumların farklılaşması kapsamında ortaya çıkan sorunların </a:t>
            </a:r>
            <a:r>
              <a:rPr lang="tr-TR" sz="2000" dirty="0" smtClean="0">
                <a:latin typeface="Times New Roman" pitchFamily="18" charset="0"/>
                <a:cs typeface="Times New Roman" pitchFamily="18" charset="0"/>
              </a:rPr>
              <a:t>bir boyutu </a:t>
            </a:r>
            <a:r>
              <a:rPr lang="tr-TR" sz="2000" b="1" dirty="0" smtClean="0">
                <a:latin typeface="Times New Roman" pitchFamily="18" charset="0"/>
                <a:cs typeface="Times New Roman" pitchFamily="18" charset="0"/>
              </a:rPr>
              <a:t>kentleşmedir. </a:t>
            </a:r>
            <a:r>
              <a:rPr lang="tr-TR" sz="2000" dirty="0" smtClean="0">
                <a:latin typeface="Times New Roman" pitchFamily="18" charset="0"/>
                <a:cs typeface="Times New Roman" pitchFamily="18" charset="0"/>
              </a:rPr>
              <a:t>Daha büyük, karmaşık şehirler daha karmaşık ve büyük sorunları ortaya çıkarır. Şehirlerin büyümesinin olumsuz yönlerinden biri insanların kendilerini yalnız hissetmesidir. Birbirini tanıyan küçük kasaba ve köylere nazaran şehirlerde insanlar, diğer şehirli insanlardan kopuktur. </a:t>
            </a:r>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Şehirleşmenin bir diğer olumsuz yönü </a:t>
            </a:r>
            <a:r>
              <a:rPr lang="tr-TR" sz="2000" b="1" dirty="0" smtClean="0">
                <a:latin typeface="Times New Roman" pitchFamily="18" charset="0"/>
                <a:cs typeface="Times New Roman" pitchFamily="18" charset="0"/>
              </a:rPr>
              <a:t>coğrafik bütünlüğün kaybedilmesidir</a:t>
            </a:r>
            <a:r>
              <a:rPr lang="tr-TR" sz="2000" dirty="0" smtClean="0">
                <a:latin typeface="Times New Roman" pitchFamily="18" charset="0"/>
                <a:cs typeface="Times New Roman" pitchFamily="18" charset="0"/>
              </a:rPr>
              <a:t>. Küçük kasabalarda yaşayan insanlar genellikle aynı toprak üzerinde çalışıp aynı mahallelerde yaşarlar ve sel, kuraklık gibi sorunları beraber deneyim ederler. Fakat büyük şehirlerde aynı apartman binasında yaşayan insanların ekonomik durumları, politik duruşları, yaşam şekilleri ve hatta su veya yakıtlarının kalitesi bile farklıdır. </a:t>
            </a:r>
            <a:endParaRPr lang="tr-TR"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bf\Desktop\indir.jpg"/>
          <p:cNvPicPr>
            <a:picLocks noChangeAspect="1" noChangeArrowheads="1"/>
          </p:cNvPicPr>
          <p:nvPr/>
        </p:nvPicPr>
        <p:blipFill>
          <a:blip r:embed="rId2" cstate="print"/>
          <a:srcRect/>
          <a:stretch>
            <a:fillRect/>
          </a:stretch>
        </p:blipFill>
        <p:spPr bwMode="auto">
          <a:xfrm>
            <a:off x="1" y="1"/>
            <a:ext cx="4067943" cy="3212976"/>
          </a:xfrm>
          <a:prstGeom prst="rect">
            <a:avLst/>
          </a:prstGeom>
          <a:noFill/>
        </p:spPr>
      </p:pic>
      <p:pic>
        <p:nvPicPr>
          <p:cNvPr id="1027" name="Picture 3" descr="C:\Users\sbf\Desktop\indir.jpg"/>
          <p:cNvPicPr>
            <a:picLocks noChangeAspect="1" noChangeArrowheads="1"/>
          </p:cNvPicPr>
          <p:nvPr/>
        </p:nvPicPr>
        <p:blipFill>
          <a:blip r:embed="rId3" cstate="print"/>
          <a:srcRect/>
          <a:stretch>
            <a:fillRect/>
          </a:stretch>
        </p:blipFill>
        <p:spPr bwMode="auto">
          <a:xfrm>
            <a:off x="4283968" y="3429000"/>
            <a:ext cx="4752528" cy="3429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107504" y="188640"/>
            <a:ext cx="8928992" cy="6669359"/>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indent="0" algn="just"/>
            <a:endParaRPr lang="tr-TR" sz="2000" dirty="0" smtClean="0">
              <a:latin typeface="Times New Roman" pitchFamily="18" charset="0"/>
              <a:cs typeface="Times New Roman" pitchFamily="18" charset="0"/>
            </a:endParaRPr>
          </a:p>
          <a:p>
            <a:pPr indent="0" algn="just"/>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Toplumsal </a:t>
            </a:r>
            <a:r>
              <a:rPr lang="tr-TR" sz="2000" dirty="0" smtClean="0">
                <a:latin typeface="Times New Roman" pitchFamily="18" charset="0"/>
                <a:cs typeface="Times New Roman" pitchFamily="18" charset="0"/>
              </a:rPr>
              <a:t>sorunların yanında </a:t>
            </a:r>
            <a:r>
              <a:rPr lang="tr-TR" sz="2000" b="1" dirty="0" smtClean="0">
                <a:latin typeface="Times New Roman" pitchFamily="18" charset="0"/>
                <a:cs typeface="Times New Roman" pitchFamily="18" charset="0"/>
              </a:rPr>
              <a:t>insani hizmetler veren kurumların yapılarının değişmesi</a:t>
            </a:r>
            <a:r>
              <a:rPr lang="tr-TR" sz="2000" dirty="0" smtClean="0">
                <a:latin typeface="Times New Roman" pitchFamily="18" charset="0"/>
                <a:cs typeface="Times New Roman" pitchFamily="18" charset="0"/>
              </a:rPr>
              <a:t> de önemli bir konudur. Bu kurumların ve toplumların ortak özelliği, sürekli gelişip karmaşık hale gelmeleridir. Bu karmaşa ve gelişme hizmet veren kurumların bürokratik hale gelmesine neden olmuştur. </a:t>
            </a:r>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endParaRPr lang="tr-TR" sz="2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indent="0" algn="just"/>
            <a:endParaRPr lang="tr-TR" sz="2000" dirty="0" smtClean="0">
              <a:latin typeface="Times New Roman" pitchFamily="18" charset="0"/>
              <a:cs typeface="Times New Roman" pitchFamily="18" charset="0"/>
            </a:endParaRPr>
          </a:p>
          <a:p>
            <a:pPr indent="0" algn="just"/>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Bir başka sorun ise </a:t>
            </a:r>
            <a:r>
              <a:rPr lang="tr-TR" sz="2000" b="1" dirty="0" smtClean="0">
                <a:latin typeface="Times New Roman" pitchFamily="18" charset="0"/>
                <a:cs typeface="Times New Roman" pitchFamily="18" charset="0"/>
              </a:rPr>
              <a:t>özelleşmedir</a:t>
            </a:r>
            <a:r>
              <a:rPr lang="tr-TR" sz="2000" dirty="0" smtClean="0">
                <a:latin typeface="Times New Roman" pitchFamily="18" charset="0"/>
                <a:cs typeface="Times New Roman" pitchFamily="18" charset="0"/>
              </a:rPr>
              <a:t>. Özelleşme; devletin vermekle sorumlu olduğu hizmetlerin özel sektör tarafından sağlanmasıdır. Özelleşme son yıllarda ön plana çıkmıştır. Hükümetlerin bürokratik sınırlılıkları nedeniyle bazı hizmetleri verecek özel kurumlarla çalışılması öne </a:t>
            </a:r>
            <a:r>
              <a:rPr lang="tr-TR" sz="2000" dirty="0" smtClean="0">
                <a:latin typeface="Times New Roman" pitchFamily="18" charset="0"/>
                <a:cs typeface="Times New Roman" pitchFamily="18" charset="0"/>
              </a:rPr>
              <a:t>çıkmıştır</a:t>
            </a:r>
            <a:r>
              <a:rPr lang="tr-TR" sz="2000" dirty="0" smtClean="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pPr indent="0" algn="just">
              <a:buNone/>
            </a:pPr>
            <a:endParaRPr lang="tr-TR" sz="2000"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Kar amacı gütmeyen kurumların artık müracaatçılarına hizmet verebilecek ekonomik gücü kalmamıştır. Kar amacı güden özel sektör kurumları ise alacağı hizmetin parasını ödeyebilecek müracaatçıların arayışındadır. </a:t>
            </a:r>
          </a:p>
          <a:p>
            <a:pPr indent="0" algn="just">
              <a:buNone/>
            </a:pPr>
            <a:endParaRPr lang="tr-TR"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1461</Words>
  <Application>Microsoft Office PowerPoint</Application>
  <PresentationFormat>Ekran Gösterisi (4:3)</PresentationFormat>
  <Paragraphs>154</Paragraphs>
  <Slides>29</Slides>
  <Notes>0</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Ofis Teması</vt:lpstr>
      <vt:lpstr>Slayt 1</vt:lpstr>
      <vt:lpstr>GÜNCEL YAKLAŞIMLAR </vt:lpstr>
      <vt:lpstr>Sosyal Koşullar </vt:lpstr>
      <vt:lpstr>Slayt 4</vt:lpstr>
      <vt:lpstr>Slayt 5</vt:lpstr>
      <vt:lpstr>Slayt 6</vt:lpstr>
      <vt:lpstr>Slayt 7</vt:lpstr>
      <vt:lpstr>Slayt 8</vt:lpstr>
      <vt:lpstr>Slayt 9</vt:lpstr>
      <vt:lpstr>Slayt 10</vt:lpstr>
      <vt:lpstr>İdeolojik Çatışmalar </vt:lpstr>
      <vt:lpstr>Baskı Altındaki Nüfus Grupları </vt:lpstr>
      <vt:lpstr>BİLİMSEL YAKLAŞIMLAR </vt:lpstr>
      <vt:lpstr>Sistem Teorisi </vt:lpstr>
      <vt:lpstr>Slayt 15</vt:lpstr>
      <vt:lpstr>Sosyal Öğrenme Teorisi </vt:lpstr>
      <vt:lpstr>Slayt 17</vt:lpstr>
      <vt:lpstr>Slayt 18</vt:lpstr>
      <vt:lpstr>Slayt 19</vt:lpstr>
      <vt:lpstr>Sosyal Alışveriş Teorisi </vt:lpstr>
      <vt:lpstr>Slayt 21</vt:lpstr>
      <vt:lpstr>Slayt 22</vt:lpstr>
      <vt:lpstr>Örgütlerarası Teori </vt:lpstr>
      <vt:lpstr>Slayt 24</vt:lpstr>
      <vt:lpstr>Slayt 25</vt:lpstr>
      <vt:lpstr>Çatışma Teorisi </vt:lpstr>
      <vt:lpstr>Slayt 27</vt:lpstr>
      <vt:lpstr>Slayt 28</vt:lpstr>
      <vt:lpstr>Slayt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İrfan Doğan</dc:creator>
  <cp:lastModifiedBy>sbf</cp:lastModifiedBy>
  <cp:revision>113</cp:revision>
  <dcterms:created xsi:type="dcterms:W3CDTF">2017-03-09T12:41:08Z</dcterms:created>
  <dcterms:modified xsi:type="dcterms:W3CDTF">2017-03-09T14:36:12Z</dcterms:modified>
</cp:coreProperties>
</file>