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7"/>
  </p:notesMasterIdLst>
  <p:sldIdLst>
    <p:sldId id="257" r:id="rId2"/>
    <p:sldId id="260" r:id="rId3"/>
    <p:sldId id="259" r:id="rId4"/>
    <p:sldId id="258"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9234A3-89E4-498C-A3C5-6BE17502489A}" type="doc">
      <dgm:prSet loTypeId="urn:microsoft.com/office/officeart/2005/8/layout/orgChart1" loCatId="hierarchy" qsTypeId="urn:microsoft.com/office/officeart/2005/8/quickstyle/simple1" qsCatId="simple" csTypeId="urn:microsoft.com/office/officeart/2005/8/colors/accent2_2" csCatId="accent2" phldr="1"/>
      <dgm:spPr/>
    </dgm:pt>
    <dgm:pt modelId="{658483A7-8D26-4CD6-ADA3-470EA4E99E7F}">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2800" b="0" i="0" u="none" strike="noStrike" cap="none" normalizeH="0" baseline="0" smtClean="0">
              <a:ln/>
              <a:effectLst/>
              <a:latin typeface="Times New Roman" panose="02020603050405020304" pitchFamily="18" charset="0"/>
              <a:cs typeface="Arial" panose="020B0604020202020204" pitchFamily="34" charset="0"/>
            </a:rPr>
            <a:t>Para Borçlarında Kısmi İfa Halinde Mahsup</a:t>
          </a:r>
          <a:endParaRPr kumimoji="0" lang="tr-TR" altLang="tr-TR" sz="2800" b="0" i="0" u="none" strike="noStrike" cap="none" normalizeH="0" baseline="0" dirty="0" smtClean="0">
            <a:ln/>
            <a:effectLst/>
            <a:latin typeface="Tahoma" panose="020B0604030504040204" pitchFamily="34" charset="0"/>
            <a:cs typeface="Arial" panose="020B0604020202020204" pitchFamily="34" charset="0"/>
          </a:endParaRPr>
        </a:p>
      </dgm:t>
    </dgm:pt>
    <dgm:pt modelId="{615B0096-2AC3-4854-8148-BE2D65176FAD}" type="parTrans" cxnId="{AF7EC840-35B2-4213-8066-BF13CDCEA63C}">
      <dgm:prSet/>
      <dgm:spPr/>
      <dgm:t>
        <a:bodyPr/>
        <a:lstStyle/>
        <a:p>
          <a:endParaRPr lang="tr-TR"/>
        </a:p>
      </dgm:t>
    </dgm:pt>
    <dgm:pt modelId="{DC35F5B4-68B8-4EF7-837D-0BCADF3DF728}" type="sibTrans" cxnId="{AF7EC840-35B2-4213-8066-BF13CDCEA63C}">
      <dgm:prSet/>
      <dgm:spPr/>
      <dgm:t>
        <a:bodyPr/>
        <a:lstStyle/>
        <a:p>
          <a:endParaRPr lang="tr-TR"/>
        </a:p>
      </dgm:t>
    </dgm:pt>
    <dgm:pt modelId="{25888D86-103F-4601-8C11-33E96495257B}">
      <dgm:prSet custT="1"/>
      <dgm:spPr/>
      <dgm:t>
        <a:bodyPr/>
        <a:lstStyle/>
        <a:p>
          <a:pPr marL="457200" marR="0" lvl="1" indent="0" algn="l" defTabSz="914400" rtl="0" eaLnBrk="1" fontAlgn="base" latinLnBrk="0" hangingPunct="1">
            <a:lnSpc>
              <a:spcPct val="100000"/>
            </a:lnSpc>
            <a:spcBef>
              <a:spcPct val="0"/>
            </a:spcBef>
            <a:spcAft>
              <a:spcPct val="0"/>
            </a:spcAft>
            <a:buClrTx/>
            <a:buSzTx/>
            <a:buFontTx/>
            <a:buNone/>
            <a:tabLst/>
          </a:pPr>
          <a:endParaRPr kumimoji="0" lang="tr-TR" altLang="tr-TR" sz="1400" b="0" i="0" u="none" strike="noStrike" cap="none" normalizeH="0" baseline="0" dirty="0" smtClean="0">
            <a:ln/>
            <a:effectLst/>
            <a:latin typeface="Times New Roman" panose="02020603050405020304" pitchFamily="18" charset="0"/>
            <a:cs typeface="Arial" panose="020B0604020202020204" pitchFamily="34" charset="0"/>
          </a:endParaRPr>
        </a:p>
        <a:p>
          <a:pPr marL="457200" marR="0" lvl="1" indent="0" algn="l" defTabSz="914400" rtl="0" eaLnBrk="1" fontAlgn="base" latinLnBrk="0" hangingPunct="1">
            <a:lnSpc>
              <a:spcPct val="100000"/>
            </a:lnSpc>
            <a:spcBef>
              <a:spcPct val="0"/>
            </a:spcBef>
            <a:spcAft>
              <a:spcPct val="0"/>
            </a:spcAft>
            <a:buClrTx/>
            <a:buSzTx/>
            <a:buFontTx/>
            <a:buNone/>
            <a:tabLst/>
          </a:pPr>
          <a:endParaRPr kumimoji="0" lang="tr-TR" altLang="tr-TR" sz="1400" b="0" i="0" u="none" strike="noStrike" cap="none" normalizeH="0" baseline="0" dirty="0" smtClean="0">
            <a:ln/>
            <a:effectLst/>
            <a:latin typeface="Times New Roman" panose="02020603050405020304" pitchFamily="18" charset="0"/>
            <a:cs typeface="Arial" panose="020B0604020202020204" pitchFamily="34" charset="0"/>
          </a:endParaRPr>
        </a:p>
        <a:p>
          <a:pPr marL="457200" marR="0" lvl="1"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imes New Roman" panose="02020603050405020304" pitchFamily="18" charset="0"/>
              <a:cs typeface="Arial" panose="020B0604020202020204" pitchFamily="34" charset="0"/>
            </a:rPr>
            <a:t>A)Tek Borç İlişkisinden Doğan Borçlarda</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cap="none" normalizeH="0" baseline="0" dirty="0" smtClean="0">
              <a:ln/>
              <a:effectLst/>
              <a:latin typeface="Tahoma" panose="020B0604030504040204" pitchFamily="34" charset="0"/>
              <a:cs typeface="Arial" panose="020B0604020202020204" pitchFamily="34" charset="0"/>
            </a:rPr>
            <a:t>1 ) Faiz ve masraf borcu yoksa</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a ) Borçlu kısmî ifayı ana borca mahsup edebilir.</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b ) Teminatlı veya daha elverişli teminatlı borç varsa mahsup ancak teminatsız ya da elverişsiz teminatlı borca mahsup edebilir.</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cap="none" normalizeH="0" baseline="0" dirty="0" smtClean="0">
              <a:ln/>
              <a:effectLst/>
              <a:latin typeface="Tahoma" panose="020B0604030504040204" pitchFamily="34" charset="0"/>
              <a:cs typeface="Arial" panose="020B0604020202020204" pitchFamily="34" charset="0"/>
            </a:rPr>
            <a:t>2 ) Faiz ve masraf borcu varsa mahsup faiz ve masraflara yapılabilir.</a:t>
          </a:r>
        </a:p>
        <a:p>
          <a:pPr marL="457200" marR="0" lvl="1" indent="0" algn="l" defTabSz="914400" rtl="0" eaLnBrk="1" fontAlgn="base" latinLnBrk="0" hangingPunct="1">
            <a:lnSpc>
              <a:spcPct val="100000"/>
            </a:lnSpc>
            <a:spcBef>
              <a:spcPct val="0"/>
            </a:spcBef>
            <a:spcAft>
              <a:spcPct val="0"/>
            </a:spcAft>
            <a:buClrTx/>
            <a:buSzTx/>
            <a:buFontTx/>
            <a:buNone/>
            <a:tabLst/>
          </a:pPr>
          <a:endParaRPr kumimoji="0" lang="tr-TR" altLang="tr-TR" sz="1200" b="1" i="0" u="none" strike="noStrike" cap="none" normalizeH="0" baseline="0" dirty="0" smtClean="0">
            <a:ln/>
            <a:effectLst/>
            <a:latin typeface="Tahoma" panose="020B0604030504040204" pitchFamily="34" charset="0"/>
            <a:cs typeface="Arial" panose="020B0604020202020204" pitchFamily="34" charset="0"/>
          </a:endParaRPr>
        </a:p>
      </dgm:t>
    </dgm:pt>
    <dgm:pt modelId="{D246A0CC-37AC-498A-99D1-38406F860338}" type="parTrans" cxnId="{5E2CE548-F6FF-49E4-9B80-F3E8DF60ABEF}">
      <dgm:prSet/>
      <dgm:spPr/>
      <dgm:t>
        <a:bodyPr/>
        <a:lstStyle/>
        <a:p>
          <a:endParaRPr lang="tr-TR"/>
        </a:p>
      </dgm:t>
    </dgm:pt>
    <dgm:pt modelId="{14CDA7E9-190D-4211-B4F6-619039C1EDD3}" type="sibTrans" cxnId="{5E2CE548-F6FF-49E4-9B80-F3E8DF60ABEF}">
      <dgm:prSet/>
      <dgm:spPr/>
      <dgm:t>
        <a:bodyPr/>
        <a:lstStyle/>
        <a:p>
          <a:endParaRPr lang="tr-TR"/>
        </a:p>
      </dgm:t>
    </dgm:pt>
    <dgm:pt modelId="{389ED992-A5DD-4AAE-BB06-E693AB1C7C4C}">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altLang="tr-TR" sz="1400" b="0" i="0" u="none" strike="noStrike" cap="none" normalizeH="0" baseline="0" dirty="0" smtClean="0">
            <a:ln/>
            <a:effectLst/>
            <a:latin typeface="Times New Roman" panose="02020603050405020304"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imes New Roman" panose="02020603050405020304" pitchFamily="18" charset="0"/>
              <a:cs typeface="Arial" panose="020B0604020202020204" pitchFamily="34" charset="0"/>
            </a:rPr>
            <a:t>B) Birden Fazla Borç İlişkisinden Doğan Borçlarda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cap="none" normalizeH="0" baseline="0" dirty="0" smtClean="0">
              <a:ln/>
              <a:effectLst/>
              <a:latin typeface="Tahoma" panose="020B0604030504040204" pitchFamily="34" charset="0"/>
              <a:cs typeface="Arial" panose="020B0604020202020204" pitchFamily="34" charset="0"/>
            </a:rPr>
            <a:t>1 ) Borçlu veya alacaklının beyanına göre</a:t>
          </a: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a ) Borçlunun beyanına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b ) Borçlu beyan etmemişse alacaklının makbuzda gösterdiği alacağa mahsup edilebilir.</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cap="none" normalizeH="0" baseline="0" dirty="0" smtClean="0">
              <a:ln/>
              <a:effectLst/>
              <a:latin typeface="Tahoma" panose="020B0604030504040204" pitchFamily="34" charset="0"/>
              <a:cs typeface="Arial" panose="020B0604020202020204" pitchFamily="34" charset="0"/>
            </a:rPr>
            <a:t>2 ) Kanuna göre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a ) Muaccel borca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b ) İlk takip edilene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c ) Vadesi ilk gelene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d ) Orantılı mahsup</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dirty="0" smtClean="0">
              <a:ln/>
              <a:effectLst/>
              <a:latin typeface="Tahoma" panose="020B0604030504040204" pitchFamily="34" charset="0"/>
              <a:cs typeface="Arial" panose="020B0604020202020204" pitchFamily="34" charset="0"/>
            </a:rPr>
            <a:t>e ) En az teminatlıya</a:t>
          </a:r>
        </a:p>
      </dgm:t>
    </dgm:pt>
    <dgm:pt modelId="{21E8F794-3BC2-49FC-AD3F-13172BFA7D3F}" type="parTrans" cxnId="{D6647EBB-CD6D-452F-A78C-7720F1AB1018}">
      <dgm:prSet/>
      <dgm:spPr/>
      <dgm:t>
        <a:bodyPr/>
        <a:lstStyle/>
        <a:p>
          <a:endParaRPr lang="tr-TR"/>
        </a:p>
      </dgm:t>
    </dgm:pt>
    <dgm:pt modelId="{8ED7C14B-045B-4B21-8F31-CDA39070F649}" type="sibTrans" cxnId="{D6647EBB-CD6D-452F-A78C-7720F1AB1018}">
      <dgm:prSet/>
      <dgm:spPr/>
      <dgm:t>
        <a:bodyPr/>
        <a:lstStyle/>
        <a:p>
          <a:endParaRPr lang="tr-TR"/>
        </a:p>
      </dgm:t>
    </dgm:pt>
    <dgm:pt modelId="{60046F9A-BF30-44F6-B61D-81C20CD1F84A}" type="pres">
      <dgm:prSet presAssocID="{009234A3-89E4-498C-A3C5-6BE17502489A}" presName="hierChild1" presStyleCnt="0">
        <dgm:presLayoutVars>
          <dgm:orgChart val="1"/>
          <dgm:chPref val="1"/>
          <dgm:dir/>
          <dgm:animOne val="branch"/>
          <dgm:animLvl val="lvl"/>
          <dgm:resizeHandles/>
        </dgm:presLayoutVars>
      </dgm:prSet>
      <dgm:spPr/>
    </dgm:pt>
    <dgm:pt modelId="{65FF5263-1392-4AA5-9D37-47F59E7E8C02}" type="pres">
      <dgm:prSet presAssocID="{658483A7-8D26-4CD6-ADA3-470EA4E99E7F}" presName="hierRoot1" presStyleCnt="0">
        <dgm:presLayoutVars>
          <dgm:hierBranch/>
        </dgm:presLayoutVars>
      </dgm:prSet>
      <dgm:spPr/>
    </dgm:pt>
    <dgm:pt modelId="{E2ACD4E8-CCFB-4680-BA72-A2502D55CEE4}" type="pres">
      <dgm:prSet presAssocID="{658483A7-8D26-4CD6-ADA3-470EA4E99E7F}" presName="rootComposite1" presStyleCnt="0"/>
      <dgm:spPr/>
    </dgm:pt>
    <dgm:pt modelId="{1182117C-F27F-4CBA-8CE8-093B0C82BE90}" type="pres">
      <dgm:prSet presAssocID="{658483A7-8D26-4CD6-ADA3-470EA4E99E7F}" presName="rootText1" presStyleLbl="node0" presStyleIdx="0" presStyleCnt="1" custScaleY="69459">
        <dgm:presLayoutVars>
          <dgm:chPref val="3"/>
        </dgm:presLayoutVars>
      </dgm:prSet>
      <dgm:spPr/>
      <dgm:t>
        <a:bodyPr/>
        <a:lstStyle/>
        <a:p>
          <a:endParaRPr lang="tr-TR"/>
        </a:p>
      </dgm:t>
    </dgm:pt>
    <dgm:pt modelId="{6B9EAEB0-832E-4529-903A-5290AF8A8E48}" type="pres">
      <dgm:prSet presAssocID="{658483A7-8D26-4CD6-ADA3-470EA4E99E7F}" presName="rootConnector1" presStyleLbl="node1" presStyleIdx="0" presStyleCnt="0"/>
      <dgm:spPr/>
      <dgm:t>
        <a:bodyPr/>
        <a:lstStyle/>
        <a:p>
          <a:endParaRPr lang="tr-TR"/>
        </a:p>
      </dgm:t>
    </dgm:pt>
    <dgm:pt modelId="{5697C970-408B-48AC-8ACB-A4CF764737C1}" type="pres">
      <dgm:prSet presAssocID="{658483A7-8D26-4CD6-ADA3-470EA4E99E7F}" presName="hierChild2" presStyleCnt="0"/>
      <dgm:spPr/>
    </dgm:pt>
    <dgm:pt modelId="{BD5226B2-89C8-4222-BCF1-80992FB76CFC}" type="pres">
      <dgm:prSet presAssocID="{D246A0CC-37AC-498A-99D1-38406F860338}" presName="Name35" presStyleLbl="parChTrans1D2" presStyleIdx="0" presStyleCnt="2"/>
      <dgm:spPr/>
      <dgm:t>
        <a:bodyPr/>
        <a:lstStyle/>
        <a:p>
          <a:endParaRPr lang="tr-TR"/>
        </a:p>
      </dgm:t>
    </dgm:pt>
    <dgm:pt modelId="{FF1EC9B8-6CB9-4D72-8F6E-A0FDB69FF302}" type="pres">
      <dgm:prSet presAssocID="{25888D86-103F-4601-8C11-33E96495257B}" presName="hierRoot2" presStyleCnt="0">
        <dgm:presLayoutVars>
          <dgm:hierBranch/>
        </dgm:presLayoutVars>
      </dgm:prSet>
      <dgm:spPr/>
    </dgm:pt>
    <dgm:pt modelId="{7491763A-3500-4399-AF2B-34352FEBF75A}" type="pres">
      <dgm:prSet presAssocID="{25888D86-103F-4601-8C11-33E96495257B}" presName="rootComposite" presStyleCnt="0"/>
      <dgm:spPr/>
    </dgm:pt>
    <dgm:pt modelId="{554C2D59-E161-4868-BBCC-B8A3A0D20C04}" type="pres">
      <dgm:prSet presAssocID="{25888D86-103F-4601-8C11-33E96495257B}" presName="rootText" presStyleLbl="node2" presStyleIdx="0" presStyleCnt="2" custScaleY="153344">
        <dgm:presLayoutVars>
          <dgm:chPref val="3"/>
        </dgm:presLayoutVars>
      </dgm:prSet>
      <dgm:spPr/>
      <dgm:t>
        <a:bodyPr/>
        <a:lstStyle/>
        <a:p>
          <a:endParaRPr lang="tr-TR"/>
        </a:p>
      </dgm:t>
    </dgm:pt>
    <dgm:pt modelId="{6987EA61-C01B-43B9-A81F-FB5818234C0C}" type="pres">
      <dgm:prSet presAssocID="{25888D86-103F-4601-8C11-33E96495257B}" presName="rootConnector" presStyleLbl="node2" presStyleIdx="0" presStyleCnt="2"/>
      <dgm:spPr/>
      <dgm:t>
        <a:bodyPr/>
        <a:lstStyle/>
        <a:p>
          <a:endParaRPr lang="tr-TR"/>
        </a:p>
      </dgm:t>
    </dgm:pt>
    <dgm:pt modelId="{7F875972-F016-40C2-89FA-EC1B6A85B61A}" type="pres">
      <dgm:prSet presAssocID="{25888D86-103F-4601-8C11-33E96495257B}" presName="hierChild4" presStyleCnt="0"/>
      <dgm:spPr/>
    </dgm:pt>
    <dgm:pt modelId="{61C70D9D-8B2E-4861-B8DE-3AEF5770B376}" type="pres">
      <dgm:prSet presAssocID="{25888D86-103F-4601-8C11-33E96495257B}" presName="hierChild5" presStyleCnt="0"/>
      <dgm:spPr/>
    </dgm:pt>
    <dgm:pt modelId="{E1D6E8CD-E7A9-42E7-8274-EF20B5AB3BF1}" type="pres">
      <dgm:prSet presAssocID="{21E8F794-3BC2-49FC-AD3F-13172BFA7D3F}" presName="Name35" presStyleLbl="parChTrans1D2" presStyleIdx="1" presStyleCnt="2"/>
      <dgm:spPr/>
      <dgm:t>
        <a:bodyPr/>
        <a:lstStyle/>
        <a:p>
          <a:endParaRPr lang="tr-TR"/>
        </a:p>
      </dgm:t>
    </dgm:pt>
    <dgm:pt modelId="{3ADB61F1-E513-421B-A2E9-DB3CE55C61BC}" type="pres">
      <dgm:prSet presAssocID="{389ED992-A5DD-4AAE-BB06-E693AB1C7C4C}" presName="hierRoot2" presStyleCnt="0">
        <dgm:presLayoutVars>
          <dgm:hierBranch/>
        </dgm:presLayoutVars>
      </dgm:prSet>
      <dgm:spPr/>
    </dgm:pt>
    <dgm:pt modelId="{D2C5B0D6-1809-4468-91D3-410594FFA870}" type="pres">
      <dgm:prSet presAssocID="{389ED992-A5DD-4AAE-BB06-E693AB1C7C4C}" presName="rootComposite" presStyleCnt="0"/>
      <dgm:spPr/>
    </dgm:pt>
    <dgm:pt modelId="{C3D4921E-9071-48FA-AD7C-F8DA75466CC8}" type="pres">
      <dgm:prSet presAssocID="{389ED992-A5DD-4AAE-BB06-E693AB1C7C4C}" presName="rootText" presStyleLbl="node2" presStyleIdx="1" presStyleCnt="2" custScaleY="153344">
        <dgm:presLayoutVars>
          <dgm:chPref val="3"/>
        </dgm:presLayoutVars>
      </dgm:prSet>
      <dgm:spPr/>
      <dgm:t>
        <a:bodyPr/>
        <a:lstStyle/>
        <a:p>
          <a:endParaRPr lang="tr-TR"/>
        </a:p>
      </dgm:t>
    </dgm:pt>
    <dgm:pt modelId="{F97FDD4F-D913-4465-B1B1-948C8E3F2E4D}" type="pres">
      <dgm:prSet presAssocID="{389ED992-A5DD-4AAE-BB06-E693AB1C7C4C}" presName="rootConnector" presStyleLbl="node2" presStyleIdx="1" presStyleCnt="2"/>
      <dgm:spPr/>
      <dgm:t>
        <a:bodyPr/>
        <a:lstStyle/>
        <a:p>
          <a:endParaRPr lang="tr-TR"/>
        </a:p>
      </dgm:t>
    </dgm:pt>
    <dgm:pt modelId="{A7F63388-D2A8-46A3-B5C6-A3FB7322E929}" type="pres">
      <dgm:prSet presAssocID="{389ED992-A5DD-4AAE-BB06-E693AB1C7C4C}" presName="hierChild4" presStyleCnt="0"/>
      <dgm:spPr/>
    </dgm:pt>
    <dgm:pt modelId="{594ADA10-0E92-44BE-8369-38B7D446D505}" type="pres">
      <dgm:prSet presAssocID="{389ED992-A5DD-4AAE-BB06-E693AB1C7C4C}" presName="hierChild5" presStyleCnt="0"/>
      <dgm:spPr/>
    </dgm:pt>
    <dgm:pt modelId="{6E9801AE-A4BA-42DB-AE6B-97743A7ECF56}" type="pres">
      <dgm:prSet presAssocID="{658483A7-8D26-4CD6-ADA3-470EA4E99E7F}" presName="hierChild3" presStyleCnt="0"/>
      <dgm:spPr/>
    </dgm:pt>
  </dgm:ptLst>
  <dgm:cxnLst>
    <dgm:cxn modelId="{8D923FF0-39CF-419F-B0EE-94BCBBE04769}" type="presOf" srcId="{658483A7-8D26-4CD6-ADA3-470EA4E99E7F}" destId="{6B9EAEB0-832E-4529-903A-5290AF8A8E48}" srcOrd="1" destOrd="0" presId="urn:microsoft.com/office/officeart/2005/8/layout/orgChart1"/>
    <dgm:cxn modelId="{363B0C5D-FF15-47E4-B681-741A6A3DAD6E}" type="presOf" srcId="{009234A3-89E4-498C-A3C5-6BE17502489A}" destId="{60046F9A-BF30-44F6-B61D-81C20CD1F84A}" srcOrd="0" destOrd="0" presId="urn:microsoft.com/office/officeart/2005/8/layout/orgChart1"/>
    <dgm:cxn modelId="{8DBFB88C-2C5F-412C-B3ED-FB98EB9662E4}" type="presOf" srcId="{D246A0CC-37AC-498A-99D1-38406F860338}" destId="{BD5226B2-89C8-4222-BCF1-80992FB76CFC}" srcOrd="0" destOrd="0" presId="urn:microsoft.com/office/officeart/2005/8/layout/orgChart1"/>
    <dgm:cxn modelId="{AA7E8539-50AD-4BAF-928F-D246D18AC8F4}" type="presOf" srcId="{389ED992-A5DD-4AAE-BB06-E693AB1C7C4C}" destId="{F97FDD4F-D913-4465-B1B1-948C8E3F2E4D}" srcOrd="1" destOrd="0" presId="urn:microsoft.com/office/officeart/2005/8/layout/orgChart1"/>
    <dgm:cxn modelId="{39E38B61-56A7-452B-8198-A23BF74D4554}" type="presOf" srcId="{25888D86-103F-4601-8C11-33E96495257B}" destId="{6987EA61-C01B-43B9-A81F-FB5818234C0C}" srcOrd="1" destOrd="0" presId="urn:microsoft.com/office/officeart/2005/8/layout/orgChart1"/>
    <dgm:cxn modelId="{AF7EC840-35B2-4213-8066-BF13CDCEA63C}" srcId="{009234A3-89E4-498C-A3C5-6BE17502489A}" destId="{658483A7-8D26-4CD6-ADA3-470EA4E99E7F}" srcOrd="0" destOrd="0" parTransId="{615B0096-2AC3-4854-8148-BE2D65176FAD}" sibTransId="{DC35F5B4-68B8-4EF7-837D-0BCADF3DF728}"/>
    <dgm:cxn modelId="{4E12FF89-4209-4F74-B538-7BC9B1CAFDC8}" type="presOf" srcId="{25888D86-103F-4601-8C11-33E96495257B}" destId="{554C2D59-E161-4868-BBCC-B8A3A0D20C04}" srcOrd="0" destOrd="0" presId="urn:microsoft.com/office/officeart/2005/8/layout/orgChart1"/>
    <dgm:cxn modelId="{554C6604-7CFC-4D60-8A76-719787101B3C}" type="presOf" srcId="{658483A7-8D26-4CD6-ADA3-470EA4E99E7F}" destId="{1182117C-F27F-4CBA-8CE8-093B0C82BE90}" srcOrd="0" destOrd="0" presId="urn:microsoft.com/office/officeart/2005/8/layout/orgChart1"/>
    <dgm:cxn modelId="{5E2CE548-F6FF-49E4-9B80-F3E8DF60ABEF}" srcId="{658483A7-8D26-4CD6-ADA3-470EA4E99E7F}" destId="{25888D86-103F-4601-8C11-33E96495257B}" srcOrd="0" destOrd="0" parTransId="{D246A0CC-37AC-498A-99D1-38406F860338}" sibTransId="{14CDA7E9-190D-4211-B4F6-619039C1EDD3}"/>
    <dgm:cxn modelId="{4624C012-7AA2-4721-9558-98A3D91012D8}" type="presOf" srcId="{389ED992-A5DD-4AAE-BB06-E693AB1C7C4C}" destId="{C3D4921E-9071-48FA-AD7C-F8DA75466CC8}" srcOrd="0" destOrd="0" presId="urn:microsoft.com/office/officeart/2005/8/layout/orgChart1"/>
    <dgm:cxn modelId="{B2626643-FF22-48C1-9303-F08E687D1955}" type="presOf" srcId="{21E8F794-3BC2-49FC-AD3F-13172BFA7D3F}" destId="{E1D6E8CD-E7A9-42E7-8274-EF20B5AB3BF1}" srcOrd="0" destOrd="0" presId="urn:microsoft.com/office/officeart/2005/8/layout/orgChart1"/>
    <dgm:cxn modelId="{D6647EBB-CD6D-452F-A78C-7720F1AB1018}" srcId="{658483A7-8D26-4CD6-ADA3-470EA4E99E7F}" destId="{389ED992-A5DD-4AAE-BB06-E693AB1C7C4C}" srcOrd="1" destOrd="0" parTransId="{21E8F794-3BC2-49FC-AD3F-13172BFA7D3F}" sibTransId="{8ED7C14B-045B-4B21-8F31-CDA39070F649}"/>
    <dgm:cxn modelId="{80731B2E-A392-408A-A200-561BF77AD8B0}" type="presParOf" srcId="{60046F9A-BF30-44F6-B61D-81C20CD1F84A}" destId="{65FF5263-1392-4AA5-9D37-47F59E7E8C02}" srcOrd="0" destOrd="0" presId="urn:microsoft.com/office/officeart/2005/8/layout/orgChart1"/>
    <dgm:cxn modelId="{635C0859-DF1E-49E4-9FAF-7C93D7BB9458}" type="presParOf" srcId="{65FF5263-1392-4AA5-9D37-47F59E7E8C02}" destId="{E2ACD4E8-CCFB-4680-BA72-A2502D55CEE4}" srcOrd="0" destOrd="0" presId="urn:microsoft.com/office/officeart/2005/8/layout/orgChart1"/>
    <dgm:cxn modelId="{BF82846C-5CD3-4E67-A627-FB9E7E36881F}" type="presParOf" srcId="{E2ACD4E8-CCFB-4680-BA72-A2502D55CEE4}" destId="{1182117C-F27F-4CBA-8CE8-093B0C82BE90}" srcOrd="0" destOrd="0" presId="urn:microsoft.com/office/officeart/2005/8/layout/orgChart1"/>
    <dgm:cxn modelId="{1850872F-7319-408D-8299-ECDCD9DB3DF7}" type="presParOf" srcId="{E2ACD4E8-CCFB-4680-BA72-A2502D55CEE4}" destId="{6B9EAEB0-832E-4529-903A-5290AF8A8E48}" srcOrd="1" destOrd="0" presId="urn:microsoft.com/office/officeart/2005/8/layout/orgChart1"/>
    <dgm:cxn modelId="{8C450197-B267-45B1-B85F-2D24AC20AA8B}" type="presParOf" srcId="{65FF5263-1392-4AA5-9D37-47F59E7E8C02}" destId="{5697C970-408B-48AC-8ACB-A4CF764737C1}" srcOrd="1" destOrd="0" presId="urn:microsoft.com/office/officeart/2005/8/layout/orgChart1"/>
    <dgm:cxn modelId="{FFF6B014-C563-47B2-8794-720402C5C44A}" type="presParOf" srcId="{5697C970-408B-48AC-8ACB-A4CF764737C1}" destId="{BD5226B2-89C8-4222-BCF1-80992FB76CFC}" srcOrd="0" destOrd="0" presId="urn:microsoft.com/office/officeart/2005/8/layout/orgChart1"/>
    <dgm:cxn modelId="{144BF500-4193-4475-AFA6-07DBB4F3A14E}" type="presParOf" srcId="{5697C970-408B-48AC-8ACB-A4CF764737C1}" destId="{FF1EC9B8-6CB9-4D72-8F6E-A0FDB69FF302}" srcOrd="1" destOrd="0" presId="urn:microsoft.com/office/officeart/2005/8/layout/orgChart1"/>
    <dgm:cxn modelId="{6C365900-5630-4065-8949-1D6AD30CB385}" type="presParOf" srcId="{FF1EC9B8-6CB9-4D72-8F6E-A0FDB69FF302}" destId="{7491763A-3500-4399-AF2B-34352FEBF75A}" srcOrd="0" destOrd="0" presId="urn:microsoft.com/office/officeart/2005/8/layout/orgChart1"/>
    <dgm:cxn modelId="{A1904C45-1E3F-4B89-B190-8D97BE688586}" type="presParOf" srcId="{7491763A-3500-4399-AF2B-34352FEBF75A}" destId="{554C2D59-E161-4868-BBCC-B8A3A0D20C04}" srcOrd="0" destOrd="0" presId="urn:microsoft.com/office/officeart/2005/8/layout/orgChart1"/>
    <dgm:cxn modelId="{2783B659-527B-47A9-8C41-D24010F17B90}" type="presParOf" srcId="{7491763A-3500-4399-AF2B-34352FEBF75A}" destId="{6987EA61-C01B-43B9-A81F-FB5818234C0C}" srcOrd="1" destOrd="0" presId="urn:microsoft.com/office/officeart/2005/8/layout/orgChart1"/>
    <dgm:cxn modelId="{4952FC64-9B48-44D0-8199-430AF560B09C}" type="presParOf" srcId="{FF1EC9B8-6CB9-4D72-8F6E-A0FDB69FF302}" destId="{7F875972-F016-40C2-89FA-EC1B6A85B61A}" srcOrd="1" destOrd="0" presId="urn:microsoft.com/office/officeart/2005/8/layout/orgChart1"/>
    <dgm:cxn modelId="{98D83811-8E11-46BB-839A-D704246F3B9D}" type="presParOf" srcId="{FF1EC9B8-6CB9-4D72-8F6E-A0FDB69FF302}" destId="{61C70D9D-8B2E-4861-B8DE-3AEF5770B376}" srcOrd="2" destOrd="0" presId="urn:microsoft.com/office/officeart/2005/8/layout/orgChart1"/>
    <dgm:cxn modelId="{BB78E2A5-8FB4-4F39-BCA3-45F66BBF52AD}" type="presParOf" srcId="{5697C970-408B-48AC-8ACB-A4CF764737C1}" destId="{E1D6E8CD-E7A9-42E7-8274-EF20B5AB3BF1}" srcOrd="2" destOrd="0" presId="urn:microsoft.com/office/officeart/2005/8/layout/orgChart1"/>
    <dgm:cxn modelId="{9F2ED2C8-B7B0-46B6-BAC5-49060F53A710}" type="presParOf" srcId="{5697C970-408B-48AC-8ACB-A4CF764737C1}" destId="{3ADB61F1-E513-421B-A2E9-DB3CE55C61BC}" srcOrd="3" destOrd="0" presId="urn:microsoft.com/office/officeart/2005/8/layout/orgChart1"/>
    <dgm:cxn modelId="{424D5D22-DC80-4F25-BF29-195C09522686}" type="presParOf" srcId="{3ADB61F1-E513-421B-A2E9-DB3CE55C61BC}" destId="{D2C5B0D6-1809-4468-91D3-410594FFA870}" srcOrd="0" destOrd="0" presId="urn:microsoft.com/office/officeart/2005/8/layout/orgChart1"/>
    <dgm:cxn modelId="{6D3F7CFA-BE78-40A0-A1AC-2219CBE4FF00}" type="presParOf" srcId="{D2C5B0D6-1809-4468-91D3-410594FFA870}" destId="{C3D4921E-9071-48FA-AD7C-F8DA75466CC8}" srcOrd="0" destOrd="0" presId="urn:microsoft.com/office/officeart/2005/8/layout/orgChart1"/>
    <dgm:cxn modelId="{B489D83E-467A-4C1E-A7D9-A6DCE10B43A4}" type="presParOf" srcId="{D2C5B0D6-1809-4468-91D3-410594FFA870}" destId="{F97FDD4F-D913-4465-B1B1-948C8E3F2E4D}" srcOrd="1" destOrd="0" presId="urn:microsoft.com/office/officeart/2005/8/layout/orgChart1"/>
    <dgm:cxn modelId="{D57D8E0B-D372-454A-A263-0190288C8AED}" type="presParOf" srcId="{3ADB61F1-E513-421B-A2E9-DB3CE55C61BC}" destId="{A7F63388-D2A8-46A3-B5C6-A3FB7322E929}" srcOrd="1" destOrd="0" presId="urn:microsoft.com/office/officeart/2005/8/layout/orgChart1"/>
    <dgm:cxn modelId="{84AE50C9-4CEF-4802-99AA-1AC159746C87}" type="presParOf" srcId="{3ADB61F1-E513-421B-A2E9-DB3CE55C61BC}" destId="{594ADA10-0E92-44BE-8369-38B7D446D505}" srcOrd="2" destOrd="0" presId="urn:microsoft.com/office/officeart/2005/8/layout/orgChart1"/>
    <dgm:cxn modelId="{6B54C287-C2C6-4BD3-83CF-F0E7FA762832}" type="presParOf" srcId="{65FF5263-1392-4AA5-9D37-47F59E7E8C02}" destId="{6E9801AE-A4BA-42DB-AE6B-97743A7ECF5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D6E8CD-E7A9-42E7-8274-EF20B5AB3BF1}">
      <dsp:nvSpPr>
        <dsp:cNvPr id="0" name=""/>
        <dsp:cNvSpPr/>
      </dsp:nvSpPr>
      <dsp:spPr>
        <a:xfrm>
          <a:off x="4114800" y="1879481"/>
          <a:ext cx="2251813" cy="781621"/>
        </a:xfrm>
        <a:custGeom>
          <a:avLst/>
          <a:gdLst/>
          <a:ahLst/>
          <a:cxnLst/>
          <a:rect l="0" t="0" r="0" b="0"/>
          <a:pathLst>
            <a:path>
              <a:moveTo>
                <a:pt x="0" y="0"/>
              </a:moveTo>
              <a:lnTo>
                <a:pt x="0" y="390810"/>
              </a:lnTo>
              <a:lnTo>
                <a:pt x="2251813" y="390810"/>
              </a:lnTo>
              <a:lnTo>
                <a:pt x="2251813" y="781621"/>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5226B2-89C8-4222-BCF1-80992FB76CFC}">
      <dsp:nvSpPr>
        <dsp:cNvPr id="0" name=""/>
        <dsp:cNvSpPr/>
      </dsp:nvSpPr>
      <dsp:spPr>
        <a:xfrm>
          <a:off x="1862986" y="1879481"/>
          <a:ext cx="2251813" cy="781621"/>
        </a:xfrm>
        <a:custGeom>
          <a:avLst/>
          <a:gdLst/>
          <a:ahLst/>
          <a:cxnLst/>
          <a:rect l="0" t="0" r="0" b="0"/>
          <a:pathLst>
            <a:path>
              <a:moveTo>
                <a:pt x="2251813" y="0"/>
              </a:moveTo>
              <a:lnTo>
                <a:pt x="2251813" y="390810"/>
              </a:lnTo>
              <a:lnTo>
                <a:pt x="0" y="390810"/>
              </a:lnTo>
              <a:lnTo>
                <a:pt x="0" y="781621"/>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82117C-F27F-4CBA-8CE8-093B0C82BE90}">
      <dsp:nvSpPr>
        <dsp:cNvPr id="0" name=""/>
        <dsp:cNvSpPr/>
      </dsp:nvSpPr>
      <dsp:spPr>
        <a:xfrm>
          <a:off x="2253797" y="586848"/>
          <a:ext cx="3722005" cy="1292633"/>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2800" b="0" i="0" u="none" strike="noStrike" kern="1200" cap="none" normalizeH="0" baseline="0" smtClean="0">
              <a:ln/>
              <a:effectLst/>
              <a:latin typeface="Times New Roman" panose="02020603050405020304" pitchFamily="18" charset="0"/>
              <a:cs typeface="Arial" panose="020B0604020202020204" pitchFamily="34" charset="0"/>
            </a:rPr>
            <a:t>Para Borçlarında Kısmi İfa Halinde Mahsup</a:t>
          </a:r>
          <a:endParaRPr kumimoji="0" lang="tr-TR" altLang="tr-TR" sz="2800" b="0" i="0" u="none" strike="noStrike" kern="1200" cap="none" normalizeH="0" baseline="0" dirty="0" smtClean="0">
            <a:ln/>
            <a:effectLst/>
            <a:latin typeface="Tahoma" panose="020B0604030504040204" pitchFamily="34" charset="0"/>
            <a:cs typeface="Arial" panose="020B0604020202020204" pitchFamily="34" charset="0"/>
          </a:endParaRPr>
        </a:p>
      </dsp:txBody>
      <dsp:txXfrm>
        <a:off x="2253797" y="586848"/>
        <a:ext cx="3722005" cy="1292633"/>
      </dsp:txXfrm>
    </dsp:sp>
    <dsp:sp modelId="{554C2D59-E161-4868-BBCC-B8A3A0D20C04}">
      <dsp:nvSpPr>
        <dsp:cNvPr id="0" name=""/>
        <dsp:cNvSpPr/>
      </dsp:nvSpPr>
      <dsp:spPr>
        <a:xfrm>
          <a:off x="1984" y="2661103"/>
          <a:ext cx="3722005" cy="2853735"/>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457200" marR="0" lvl="1" indent="0" algn="l" defTabSz="914400" rtl="0" eaLnBrk="1" fontAlgn="base" latinLnBrk="0" hangingPunct="1">
            <a:lnSpc>
              <a:spcPct val="100000"/>
            </a:lnSpc>
            <a:spcBef>
              <a:spcPct val="0"/>
            </a:spcBef>
            <a:spcAft>
              <a:spcPct val="0"/>
            </a:spcAft>
            <a:buClrTx/>
            <a:buSzTx/>
            <a:buFontTx/>
            <a:buNone/>
            <a:tabLst/>
          </a:pPr>
          <a:endParaRPr kumimoji="0" lang="tr-TR" altLang="tr-TR" sz="1400" b="0" i="0" u="none" strike="noStrike" kern="1200" cap="none" normalizeH="0" baseline="0" dirty="0" smtClean="0">
            <a:ln/>
            <a:effectLst/>
            <a:latin typeface="Times New Roman" panose="02020603050405020304" pitchFamily="18" charset="0"/>
            <a:cs typeface="Arial" panose="020B0604020202020204" pitchFamily="34" charset="0"/>
          </a:endParaRPr>
        </a:p>
        <a:p>
          <a:pPr marL="457200" marR="0" lvl="1" indent="0" algn="l" defTabSz="914400" rtl="0" eaLnBrk="1" fontAlgn="base" latinLnBrk="0" hangingPunct="1">
            <a:lnSpc>
              <a:spcPct val="100000"/>
            </a:lnSpc>
            <a:spcBef>
              <a:spcPct val="0"/>
            </a:spcBef>
            <a:spcAft>
              <a:spcPct val="0"/>
            </a:spcAft>
            <a:buClrTx/>
            <a:buSzTx/>
            <a:buFontTx/>
            <a:buNone/>
            <a:tabLst/>
          </a:pPr>
          <a:endParaRPr kumimoji="0" lang="tr-TR" altLang="tr-TR" sz="1400" b="0" i="0" u="none" strike="noStrike" kern="1200" cap="none" normalizeH="0" baseline="0" dirty="0" smtClean="0">
            <a:ln/>
            <a:effectLst/>
            <a:latin typeface="Times New Roman" panose="02020603050405020304" pitchFamily="18" charset="0"/>
            <a:cs typeface="Arial" panose="020B0604020202020204" pitchFamily="34" charset="0"/>
          </a:endParaRPr>
        </a:p>
        <a:p>
          <a:pPr marL="457200" marR="0" lvl="1"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imes New Roman" panose="02020603050405020304" pitchFamily="18" charset="0"/>
              <a:cs typeface="Arial" panose="020B0604020202020204" pitchFamily="34" charset="0"/>
            </a:rPr>
            <a:t>A)Tek Borç İlişkisinden Doğan Borçlarda</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kern="1200" cap="none" normalizeH="0" baseline="0" dirty="0" smtClean="0">
              <a:ln/>
              <a:effectLst/>
              <a:latin typeface="Tahoma" panose="020B0604030504040204" pitchFamily="34" charset="0"/>
              <a:cs typeface="Arial" panose="020B0604020202020204" pitchFamily="34" charset="0"/>
            </a:rPr>
            <a:t>1 ) Faiz ve masraf borcu yoksa</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a ) Borçlu kısmî ifayı ana borca mahsup edebilir.</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b ) Teminatlı veya daha elverişli teminatlı borç varsa mahsup ancak teminatsız ya da elverişsiz teminatlı borca mahsup edebilir.</a:t>
          </a:r>
        </a:p>
        <a:p>
          <a:pPr marL="457200" marR="0" lvl="1"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kern="1200" cap="none" normalizeH="0" baseline="0" dirty="0" smtClean="0">
              <a:ln/>
              <a:effectLst/>
              <a:latin typeface="Tahoma" panose="020B0604030504040204" pitchFamily="34" charset="0"/>
              <a:cs typeface="Arial" panose="020B0604020202020204" pitchFamily="34" charset="0"/>
            </a:rPr>
            <a:t>2 ) Faiz ve masraf borcu varsa mahsup faiz ve masraflara yapılabilir.</a:t>
          </a:r>
        </a:p>
        <a:p>
          <a:pPr marL="457200" marR="0" lvl="1" indent="0" algn="l" defTabSz="914400" rtl="0" eaLnBrk="1" fontAlgn="base" latinLnBrk="0" hangingPunct="1">
            <a:lnSpc>
              <a:spcPct val="100000"/>
            </a:lnSpc>
            <a:spcBef>
              <a:spcPct val="0"/>
            </a:spcBef>
            <a:spcAft>
              <a:spcPct val="0"/>
            </a:spcAft>
            <a:buClrTx/>
            <a:buSzTx/>
            <a:buFontTx/>
            <a:buNone/>
            <a:tabLst/>
          </a:pPr>
          <a:endParaRPr kumimoji="0" lang="tr-TR" altLang="tr-TR" sz="1200" b="1" i="0" u="none" strike="noStrike" kern="1200" cap="none" normalizeH="0" baseline="0" dirty="0" smtClean="0">
            <a:ln/>
            <a:effectLst/>
            <a:latin typeface="Tahoma" panose="020B0604030504040204" pitchFamily="34" charset="0"/>
            <a:cs typeface="Arial" panose="020B0604020202020204" pitchFamily="34" charset="0"/>
          </a:endParaRPr>
        </a:p>
      </dsp:txBody>
      <dsp:txXfrm>
        <a:off x="1984" y="2661103"/>
        <a:ext cx="3722005" cy="2853735"/>
      </dsp:txXfrm>
    </dsp:sp>
    <dsp:sp modelId="{C3D4921E-9071-48FA-AD7C-F8DA75466CC8}">
      <dsp:nvSpPr>
        <dsp:cNvPr id="0" name=""/>
        <dsp:cNvSpPr/>
      </dsp:nvSpPr>
      <dsp:spPr>
        <a:xfrm>
          <a:off x="4505610" y="2661103"/>
          <a:ext cx="3722005" cy="2853735"/>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altLang="tr-TR" sz="1400" b="0" i="0" u="none" strike="noStrike" kern="1200" cap="none" normalizeH="0" baseline="0" dirty="0" smtClean="0">
            <a:ln/>
            <a:effectLst/>
            <a:latin typeface="Times New Roman" panose="02020603050405020304"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imes New Roman" panose="02020603050405020304" pitchFamily="18" charset="0"/>
              <a:cs typeface="Arial" panose="020B0604020202020204" pitchFamily="34" charset="0"/>
            </a:rPr>
            <a:t>B) Birden Fazla Borç İlişkisinden Doğan Borçlarda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kern="1200" cap="none" normalizeH="0" baseline="0" dirty="0" smtClean="0">
              <a:ln/>
              <a:effectLst/>
              <a:latin typeface="Tahoma" panose="020B0604030504040204" pitchFamily="34" charset="0"/>
              <a:cs typeface="Arial" panose="020B0604020202020204" pitchFamily="34" charset="0"/>
            </a:rPr>
            <a:t>1 ) Borçlu veya alacaklının beyanına göre</a:t>
          </a: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a ) Borçlunun beyanına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b ) Borçlu beyan etmemişse alacaklının makbuzda gösterdiği alacağa mahsup edilebilir.</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1" i="0" u="none" strike="noStrike" kern="1200" cap="none" normalizeH="0" baseline="0" dirty="0" smtClean="0">
              <a:ln/>
              <a:effectLst/>
              <a:latin typeface="Tahoma" panose="020B0604030504040204" pitchFamily="34" charset="0"/>
              <a:cs typeface="Arial" panose="020B0604020202020204" pitchFamily="34" charset="0"/>
            </a:rPr>
            <a:t>2 ) Kanuna göre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a ) Muaccel borca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b ) İlk takip edilene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c ) Vadesi ilk gelene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d ) Orantılı mahsup</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kern="1200" cap="none" normalizeH="0" baseline="0" dirty="0" smtClean="0">
              <a:ln/>
              <a:effectLst/>
              <a:latin typeface="Tahoma" panose="020B0604030504040204" pitchFamily="34" charset="0"/>
              <a:cs typeface="Arial" panose="020B0604020202020204" pitchFamily="34" charset="0"/>
            </a:rPr>
            <a:t>e ) En az teminatlıya</a:t>
          </a:r>
        </a:p>
      </dsp:txBody>
      <dsp:txXfrm>
        <a:off x="4505610" y="2661103"/>
        <a:ext cx="3722005" cy="285373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DABD27-0095-47D5-87E9-E36F1BA84183}" type="datetimeFigureOut">
              <a:rPr lang="tr-TR" smtClean="0"/>
              <a:t>04.05.2020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7899B8-0F17-4133-B26E-4F5BD65872DD}" type="slidenum">
              <a:rPr lang="tr-TR" smtClean="0"/>
              <a:t>‹#›</a:t>
            </a:fld>
            <a:endParaRPr lang="tr-TR"/>
          </a:p>
        </p:txBody>
      </p:sp>
    </p:spTree>
    <p:extLst>
      <p:ext uri="{BB962C8B-B14F-4D97-AF65-F5344CB8AC3E}">
        <p14:creationId xmlns:p14="http://schemas.microsoft.com/office/powerpoint/2010/main" val="2771079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7899B8-0F17-4133-B26E-4F5BD65872DD}" type="slidenum">
              <a:rPr lang="tr-TR" smtClean="0"/>
              <a:t>4</a:t>
            </a:fld>
            <a:endParaRPr lang="tr-TR"/>
          </a:p>
        </p:txBody>
      </p:sp>
    </p:spTree>
    <p:extLst>
      <p:ext uri="{BB962C8B-B14F-4D97-AF65-F5344CB8AC3E}">
        <p14:creationId xmlns:p14="http://schemas.microsoft.com/office/powerpoint/2010/main" val="2352731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7A961E1-6A8A-4ADA-B97B-E3EC7A1C3E1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107225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7A961E1-6A8A-4ADA-B97B-E3EC7A1C3E1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449241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7A961E1-6A8A-4ADA-B97B-E3EC7A1C3E1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8C43AC-41F5-4239-9497-F7A27CA4773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66286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77A961E1-6A8A-4ADA-B97B-E3EC7A1C3E1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1465592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77A961E1-6A8A-4ADA-B97B-E3EC7A1C3E1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8C43AC-41F5-4239-9497-F7A27CA4773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139387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77A961E1-6A8A-4ADA-B97B-E3EC7A1C3E1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10929938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7A961E1-6A8A-4ADA-B97B-E3EC7A1C3E1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3221564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7A961E1-6A8A-4ADA-B97B-E3EC7A1C3E1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1162513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381000"/>
            <a:ext cx="10972800" cy="1371600"/>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981200"/>
            <a:ext cx="10972800" cy="4114800"/>
          </a:xfrm>
        </p:spPr>
        <p:txBody>
          <a:bodyPr/>
          <a:lstStyle/>
          <a:p>
            <a:endParaRPr lang="tr-TR"/>
          </a:p>
        </p:txBody>
      </p:sp>
      <p:sp>
        <p:nvSpPr>
          <p:cNvPr id="4" name="Veri Yer Tutucusu 3"/>
          <p:cNvSpPr>
            <a:spLocks noGrp="1"/>
          </p:cNvSpPr>
          <p:nvPr>
            <p:ph type="dt" sz="half" idx="10"/>
          </p:nvPr>
        </p:nvSpPr>
        <p:spPr>
          <a:xfrm>
            <a:off x="609600" y="6245225"/>
            <a:ext cx="2844800" cy="476250"/>
          </a:xfrm>
        </p:spPr>
        <p:txBody>
          <a:bodyPr/>
          <a:lstStyle>
            <a:lvl1pPr>
              <a:defRPr/>
            </a:lvl1pPr>
          </a:lstStyle>
          <a:p>
            <a:endParaRPr lang="tr-TR" altLang="tr-TR"/>
          </a:p>
        </p:txBody>
      </p:sp>
      <p:sp>
        <p:nvSpPr>
          <p:cNvPr id="5" name="Altbilgi Yer Tutucusu 4"/>
          <p:cNvSpPr>
            <a:spLocks noGrp="1"/>
          </p:cNvSpPr>
          <p:nvPr>
            <p:ph type="ftr" sz="quarter" idx="11"/>
          </p:nvPr>
        </p:nvSpPr>
        <p:spPr>
          <a:xfrm>
            <a:off x="4165600" y="6245225"/>
            <a:ext cx="3860800" cy="476250"/>
          </a:xfrm>
        </p:spPr>
        <p:txBody>
          <a:bodyPr/>
          <a:lstStyle>
            <a:lvl1pPr>
              <a:defRPr/>
            </a:lvl1pPr>
          </a:lstStyle>
          <a:p>
            <a:endParaRPr lang="tr-TR" altLang="tr-TR"/>
          </a:p>
        </p:txBody>
      </p:sp>
      <p:sp>
        <p:nvSpPr>
          <p:cNvPr id="6" name="Slayt Numarası Yer Tutucusu 5"/>
          <p:cNvSpPr>
            <a:spLocks noGrp="1"/>
          </p:cNvSpPr>
          <p:nvPr>
            <p:ph type="sldNum" sz="quarter" idx="12"/>
          </p:nvPr>
        </p:nvSpPr>
        <p:spPr>
          <a:xfrm>
            <a:off x="8737600" y="6245225"/>
            <a:ext cx="2844800" cy="476250"/>
          </a:xfrm>
        </p:spPr>
        <p:txBody>
          <a:bodyPr/>
          <a:lstStyle>
            <a:lvl1pPr>
              <a:defRPr/>
            </a:lvl1pPr>
          </a:lstStyle>
          <a:p>
            <a:fld id="{11EE90FF-D0DF-4651-BC80-1C8D004E7EA9}" type="slidenum">
              <a:rPr lang="tr-TR" altLang="tr-TR"/>
              <a:pPr/>
              <a:t>‹#›</a:t>
            </a:fld>
            <a:endParaRPr lang="tr-TR" altLang="tr-TR"/>
          </a:p>
        </p:txBody>
      </p:sp>
    </p:spTree>
    <p:extLst>
      <p:ext uri="{BB962C8B-B14F-4D97-AF65-F5344CB8AC3E}">
        <p14:creationId xmlns:p14="http://schemas.microsoft.com/office/powerpoint/2010/main" val="258154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7A961E1-6A8A-4ADA-B97B-E3EC7A1C3E1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846083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7A961E1-6A8A-4ADA-B97B-E3EC7A1C3E1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651866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7A961E1-6A8A-4ADA-B97B-E3EC7A1C3E1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3271924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7A961E1-6A8A-4ADA-B97B-E3EC7A1C3E19}"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351254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7A961E1-6A8A-4ADA-B97B-E3EC7A1C3E19}"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658067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961E1-6A8A-4ADA-B97B-E3EC7A1C3E19}"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236001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7A961E1-6A8A-4ADA-B97B-E3EC7A1C3E1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3161828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7A961E1-6A8A-4ADA-B97B-E3EC7A1C3E1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8C43AC-41F5-4239-9497-F7A27CA47733}" type="slidenum">
              <a:rPr lang="tr-TR" smtClean="0"/>
              <a:t>‹#›</a:t>
            </a:fld>
            <a:endParaRPr lang="tr-TR"/>
          </a:p>
        </p:txBody>
      </p:sp>
    </p:spTree>
    <p:extLst>
      <p:ext uri="{BB962C8B-B14F-4D97-AF65-F5344CB8AC3E}">
        <p14:creationId xmlns:p14="http://schemas.microsoft.com/office/powerpoint/2010/main" val="2446641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7A961E1-6A8A-4ADA-B97B-E3EC7A1C3E19}"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B8C43AC-41F5-4239-9497-F7A27CA47733}" type="slidenum">
              <a:rPr lang="tr-TR" smtClean="0"/>
              <a:t>‹#›</a:t>
            </a:fld>
            <a:endParaRPr lang="tr-TR"/>
          </a:p>
        </p:txBody>
      </p:sp>
    </p:spTree>
    <p:extLst>
      <p:ext uri="{BB962C8B-B14F-4D97-AF65-F5344CB8AC3E}">
        <p14:creationId xmlns:p14="http://schemas.microsoft.com/office/powerpoint/2010/main" val="408487736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 ve Faiz Borçlarının İfası</a:t>
            </a:r>
            <a:endParaRPr lang="tr-TR" dirty="0"/>
          </a:p>
        </p:txBody>
      </p:sp>
      <p:sp>
        <p:nvSpPr>
          <p:cNvPr id="3" name="İçerik Yer Tutucusu 2"/>
          <p:cNvSpPr>
            <a:spLocks noGrp="1"/>
          </p:cNvSpPr>
          <p:nvPr>
            <p:ph idx="1"/>
          </p:nvPr>
        </p:nvSpPr>
        <p:spPr/>
        <p:txBody>
          <a:bodyPr/>
          <a:lstStyle/>
          <a:p>
            <a:r>
              <a:rPr lang="tr-TR" b="1" dirty="0" smtClean="0"/>
              <a:t>TBK m. 99</a:t>
            </a:r>
          </a:p>
          <a:p>
            <a:pPr algn="just"/>
            <a:r>
              <a:rPr lang="tr-TR" dirty="0" smtClean="0"/>
              <a:t>«Konusu para olan borç Ülke parasıyla ödenir. Ülke parası dışında başka bir para birimiyle ödeme yapılması kararlaştırılmışsa, sözleşmede aynen ödeme veya bu anlama gelen bir ifade bulunmadıkça borç, ödeme günündeki rayiç üzerinden Ülke parasıyla da ödenebilir. Ülke parası dışında başka bir para birimiyle belirlenmiş ve sözleşmede aynen ödeme ya da bu anlama gelen bir ifade de bulunmadıkça, borcun ödeme gününde ödenmemesi üzerine alacaklı, bu alacağının aynen veya vade ya da fiilî ödeme günündeki rayiç üzerinden Ülke parası ile ödenmesini isteyebilir.»</a:t>
            </a:r>
            <a:endParaRPr lang="tr-TR" b="1" dirty="0"/>
          </a:p>
        </p:txBody>
      </p:sp>
    </p:spTree>
    <p:extLst>
      <p:ext uri="{BB962C8B-B14F-4D97-AF65-F5344CB8AC3E}">
        <p14:creationId xmlns:p14="http://schemas.microsoft.com/office/powerpoint/2010/main" val="3907515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İfa güçsüzlüğü nedeniyle </a:t>
            </a:r>
            <a:r>
              <a:rPr lang="tr-TR" dirty="0" err="1" smtClean="0"/>
              <a:t>ödemezlik</a:t>
            </a:r>
            <a:r>
              <a:rPr lang="tr-TR" dirty="0" smtClean="0"/>
              <a:t> def’inin şartları:</a:t>
            </a:r>
          </a:p>
          <a:p>
            <a:r>
              <a:rPr lang="tr-TR" dirty="0" smtClean="0"/>
              <a:t>a) Karşılıklı borç yükleyen bir sözleşme olmalıdır.</a:t>
            </a:r>
          </a:p>
          <a:p>
            <a:r>
              <a:rPr lang="tr-TR" dirty="0" smtClean="0"/>
              <a:t>b) Borçlu ifa güçsüzlüğüne düşmelidir.</a:t>
            </a:r>
          </a:p>
          <a:p>
            <a:r>
              <a:rPr lang="tr-TR" dirty="0" smtClean="0"/>
              <a:t>c) Karşı tarafın hakları tehlikeye düşmüş olmalıdır.</a:t>
            </a:r>
          </a:p>
          <a:p>
            <a:r>
              <a:rPr lang="tr-TR" dirty="0" smtClean="0"/>
              <a:t>d) Hakkı tehlikeye düşen taraf borcunu henüz ifa etmemiş olmalıdır.</a:t>
            </a:r>
            <a:endParaRPr lang="tr-TR" dirty="0"/>
          </a:p>
        </p:txBody>
      </p:sp>
    </p:spTree>
    <p:extLst>
      <p:ext uri="{BB962C8B-B14F-4D97-AF65-F5344CB8AC3E}">
        <p14:creationId xmlns:p14="http://schemas.microsoft.com/office/powerpoint/2010/main" val="201142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İfa güçsüzlüğü nedeniyle </a:t>
            </a:r>
            <a:r>
              <a:rPr lang="tr-TR" dirty="0" err="1" smtClean="0"/>
              <a:t>ödemezlik</a:t>
            </a:r>
            <a:r>
              <a:rPr lang="tr-TR" dirty="0" smtClean="0"/>
              <a:t> def’inin hüküm ve sonuçları</a:t>
            </a:r>
          </a:p>
          <a:p>
            <a:r>
              <a:rPr lang="tr-TR" dirty="0" smtClean="0"/>
              <a:t>a) Güvence gösterilinceye kadar borcun ifasından kaçınma hakkı</a:t>
            </a:r>
          </a:p>
          <a:p>
            <a:r>
              <a:rPr lang="tr-TR" dirty="0" smtClean="0"/>
              <a:t>b) Sözleşmeden dönme hakkı</a:t>
            </a:r>
            <a:endParaRPr lang="tr-TR" dirty="0"/>
          </a:p>
        </p:txBody>
      </p:sp>
    </p:spTree>
    <p:extLst>
      <p:ext uri="{BB962C8B-B14F-4D97-AF65-F5344CB8AC3E}">
        <p14:creationId xmlns:p14="http://schemas.microsoft.com/office/powerpoint/2010/main" val="2180804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İfanın İspatı</a:t>
            </a:r>
          </a:p>
          <a:p>
            <a:r>
              <a:rPr lang="tr-TR" b="1" dirty="0" smtClean="0"/>
              <a:t>TBK m. 102</a:t>
            </a:r>
          </a:p>
          <a:p>
            <a:pPr algn="just"/>
            <a:r>
              <a:rPr lang="tr-TR" dirty="0" smtClean="0"/>
              <a:t>«Kanunen geçerli bir açıklama yapılmadığı veya makbuzda bir açıklık bulunmadığı durumda ödeme, muaccel borç için yapılmış sayılır. Birden çok borç muaccel ise ödemenin, borçluya karşı ilk olarak takip edilen borç için yapılmış olduğu kabul edilir. Takip yapılmamış ise ödeme, vadesi ilk önce gelmiş olan borç için yapılmış olur. Birden çok borcun vadesi aynı zamanda gelmişse, mahsup orantılı olarak; borçlardan hiçbirinin vadesi gelmemişse ödeme, güvencesi en az olan borç için yapılmış sayılır.» </a:t>
            </a:r>
            <a:endParaRPr lang="tr-TR" dirty="0"/>
          </a:p>
        </p:txBody>
      </p:sp>
    </p:spTree>
    <p:extLst>
      <p:ext uri="{BB962C8B-B14F-4D97-AF65-F5344CB8AC3E}">
        <p14:creationId xmlns:p14="http://schemas.microsoft.com/office/powerpoint/2010/main" val="3046286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103</a:t>
            </a:r>
          </a:p>
          <a:p>
            <a:pPr algn="just"/>
            <a:r>
              <a:rPr lang="tr-TR" dirty="0" smtClean="0"/>
              <a:t>«Borcu ödeyen borçlu, bir makbuz ve borcun tamamı ödenmişse, buna ilişkin borç senedinin geri verilmesini veya iptalini isteyebilir. Borcun tamamı ödenmemiş veya borç senedi alacaklıya başkaca haklar da vermekte ise borçlu, ancak makbuz verilmesini ve ödemenin borç senedine işlenmesini isteyebilir.»</a:t>
            </a:r>
            <a:endParaRPr lang="tr-TR" dirty="0"/>
          </a:p>
        </p:txBody>
      </p:sp>
    </p:spTree>
    <p:extLst>
      <p:ext uri="{BB962C8B-B14F-4D97-AF65-F5344CB8AC3E}">
        <p14:creationId xmlns:p14="http://schemas.microsoft.com/office/powerpoint/2010/main" val="3562009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104</a:t>
            </a:r>
          </a:p>
          <a:p>
            <a:pPr algn="just"/>
            <a:r>
              <a:rPr lang="tr-TR" dirty="0" smtClean="0"/>
              <a:t>«Faiz veya kira bedeli gibi dönemsel edimlerden biri için, alacaklı tarafından çekince belirtilmeksizin makbuz verilmişse, önceki dönemlere ait edimler de ifa edilmiş sayılır. Alacaklı anaparanın tamamı için makbuz vermişse, faizlerini de almış olduğu kabul edilir. Borç senedi borçluya geri verilmişse, borç sona ermiş sayılır.»</a:t>
            </a:r>
            <a:endParaRPr lang="tr-TR" dirty="0"/>
          </a:p>
        </p:txBody>
      </p:sp>
    </p:spTree>
    <p:extLst>
      <p:ext uri="{BB962C8B-B14F-4D97-AF65-F5344CB8AC3E}">
        <p14:creationId xmlns:p14="http://schemas.microsoft.com/office/powerpoint/2010/main" val="4199925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105</a:t>
            </a:r>
          </a:p>
          <a:p>
            <a:pPr algn="just"/>
            <a:r>
              <a:rPr lang="tr-TR" dirty="0" smtClean="0"/>
              <a:t>«Alacaklı, borç senedini kaybettiğini iddia ederse, borçlunun istemi üzerine, borcu ödeme sırasında, kendisine borç senedinin iptalini ve borcun sona ermiş olduğunu gösteren resmen düzenlenmiş veya usulüne göre onaylanmış bir belge vermek zorundadır. Kıymetli evrakın iptaline ilişkin hükümler saklıdır.»</a:t>
            </a:r>
            <a:endParaRPr lang="tr-TR" b="1" dirty="0"/>
          </a:p>
        </p:txBody>
      </p:sp>
    </p:spTree>
    <p:extLst>
      <p:ext uri="{BB962C8B-B14F-4D97-AF65-F5344CB8AC3E}">
        <p14:creationId xmlns:p14="http://schemas.microsoft.com/office/powerpoint/2010/main" val="4120500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100</a:t>
            </a:r>
          </a:p>
          <a:p>
            <a:pPr algn="just"/>
            <a:r>
              <a:rPr lang="tr-TR" dirty="0" smtClean="0"/>
              <a:t>«Borçlu, faiz veya giderleri ödemede gecikmemiş ise, kısmen yaptığı ödemeyi ana borçtan düşme hakkına sahiptir. Aksine anlaşma yapılamaz. Alacaklı, alacağın bir kısmı için kefalet, rehin veya başka bir güvence almış ise, borçlu kısmen yaptığı ödemeyi, güvence altına alınan veya güvencesi daha iyi olan kısma mahsup etme hakkına sahip değildir.»</a:t>
            </a:r>
            <a:endParaRPr lang="tr-TR" dirty="0"/>
          </a:p>
        </p:txBody>
      </p:sp>
    </p:spTree>
    <p:extLst>
      <p:ext uri="{BB962C8B-B14F-4D97-AF65-F5344CB8AC3E}">
        <p14:creationId xmlns:p14="http://schemas.microsoft.com/office/powerpoint/2010/main" val="4115015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3577046589"/>
              </p:ext>
            </p:extLst>
          </p:nvPr>
        </p:nvGraphicFramePr>
        <p:xfrm>
          <a:off x="2057400" y="380999"/>
          <a:ext cx="8229600" cy="6101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7488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Faiz Oranı</a:t>
            </a:r>
          </a:p>
          <a:p>
            <a:endParaRPr lang="tr-TR" dirty="0"/>
          </a:p>
          <a:p>
            <a:r>
              <a:rPr lang="tr-TR" dirty="0" smtClean="0"/>
              <a:t>                   Akdi faiz oranı                   Kanuni faiz oranı</a:t>
            </a:r>
          </a:p>
          <a:p>
            <a:endParaRPr lang="tr-TR" dirty="0"/>
          </a:p>
        </p:txBody>
      </p:sp>
      <p:cxnSp>
        <p:nvCxnSpPr>
          <p:cNvPr id="5" name="Düz Ok Bağlayıcısı 4"/>
          <p:cNvCxnSpPr/>
          <p:nvPr/>
        </p:nvCxnSpPr>
        <p:spPr>
          <a:xfrm flipH="1">
            <a:off x="4544705" y="2361063"/>
            <a:ext cx="1241946" cy="586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7046912" y="2361063"/>
            <a:ext cx="805218" cy="586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485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Ticari olmayan işlerde geçerli yıllık kanuni faiz oranı          %9</a:t>
            </a:r>
          </a:p>
          <a:p>
            <a:r>
              <a:rPr lang="tr-TR" dirty="0" smtClean="0"/>
              <a:t>Ticari işlerde geçerli yıllık kanuni faiz oranı            %9</a:t>
            </a:r>
          </a:p>
          <a:p>
            <a:r>
              <a:rPr lang="tr-TR" dirty="0" smtClean="0"/>
              <a:t>Ticari olmayan işlerde akdi faiz oranı          %13.5’u aşamaz.</a:t>
            </a:r>
          </a:p>
          <a:p>
            <a:r>
              <a:rPr lang="tr-TR" dirty="0" smtClean="0"/>
              <a:t>Ticari olmayan işlerde kanuni temerrüt faizi oranı          %9</a:t>
            </a:r>
          </a:p>
          <a:p>
            <a:r>
              <a:rPr lang="tr-TR" dirty="0" smtClean="0"/>
              <a:t>Ticari olmayan işlerde yıllık akdi temerrüt faizi oranı          azami %</a:t>
            </a:r>
            <a:r>
              <a:rPr lang="tr-TR" dirty="0" smtClean="0"/>
              <a:t>18</a:t>
            </a:r>
          </a:p>
          <a:p>
            <a:r>
              <a:rPr lang="tr-TR" dirty="0" smtClean="0"/>
              <a:t>Ticari işlerde kanuni temerrüt faizi oranı         %10.5</a:t>
            </a:r>
            <a:endParaRPr lang="tr-TR" dirty="0"/>
          </a:p>
        </p:txBody>
      </p:sp>
      <p:sp>
        <p:nvSpPr>
          <p:cNvPr id="4" name="Sağ Ok 3"/>
          <p:cNvSpPr/>
          <p:nvPr/>
        </p:nvSpPr>
        <p:spPr>
          <a:xfrm>
            <a:off x="8652681" y="2198652"/>
            <a:ext cx="477671" cy="313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7601803" y="2620370"/>
            <a:ext cx="600502" cy="2606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7046912" y="2952690"/>
            <a:ext cx="573206" cy="31389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Sağ Ok 8"/>
          <p:cNvSpPr/>
          <p:nvPr/>
        </p:nvSpPr>
        <p:spPr>
          <a:xfrm>
            <a:off x="8366078" y="3441511"/>
            <a:ext cx="525438" cy="2593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Sağ Ok 9"/>
          <p:cNvSpPr/>
          <p:nvPr/>
        </p:nvSpPr>
        <p:spPr>
          <a:xfrm>
            <a:off x="8601501" y="3820461"/>
            <a:ext cx="518615" cy="2729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Sağ Ok 7"/>
          <p:cNvSpPr/>
          <p:nvPr/>
        </p:nvSpPr>
        <p:spPr>
          <a:xfrm>
            <a:off x="7333515" y="4244454"/>
            <a:ext cx="432061" cy="1774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510365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Ticari işlerde bileşik faiz</a:t>
            </a:r>
          </a:p>
          <a:p>
            <a:endParaRPr lang="tr-TR" dirty="0"/>
          </a:p>
          <a:p>
            <a:r>
              <a:rPr lang="tr-TR" dirty="0" smtClean="0"/>
              <a:t>           Cari hesap                                        Ticari tüketim ödüncü</a:t>
            </a:r>
            <a:endParaRPr lang="tr-TR" dirty="0"/>
          </a:p>
        </p:txBody>
      </p:sp>
      <p:cxnSp>
        <p:nvCxnSpPr>
          <p:cNvPr id="5" name="Düz Ok Bağlayıcısı 4"/>
          <p:cNvCxnSpPr/>
          <p:nvPr/>
        </p:nvCxnSpPr>
        <p:spPr>
          <a:xfrm flipH="1">
            <a:off x="4162568" y="2388358"/>
            <a:ext cx="1009934" cy="600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7669817" y="2388358"/>
            <a:ext cx="668740" cy="586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086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Karşılıklı Borç Yükleyen Sözleşmelerde İfa</a:t>
            </a:r>
          </a:p>
          <a:p>
            <a:r>
              <a:rPr lang="tr-TR" b="1" dirty="0" smtClean="0"/>
              <a:t>TBK m. 97</a:t>
            </a:r>
          </a:p>
          <a:p>
            <a:pPr algn="just"/>
            <a:r>
              <a:rPr lang="tr-TR" dirty="0" smtClean="0"/>
              <a:t>«Karşılıklı borç yükleyen bir sözleşmenin ifası isteminde bulunan tarafın, sözleşmenin koşullarına ve özelliklerine göre daha sonra ifa etme hakkı olmadıkça, kendi borcunu ifa etmiş ya da ifasını önermiş olması gerekir.»</a:t>
            </a:r>
            <a:endParaRPr lang="tr-TR" dirty="0"/>
          </a:p>
        </p:txBody>
      </p:sp>
    </p:spTree>
    <p:extLst>
      <p:ext uri="{BB962C8B-B14F-4D97-AF65-F5344CB8AC3E}">
        <p14:creationId xmlns:p14="http://schemas.microsoft.com/office/powerpoint/2010/main" val="896749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000" dirty="0" err="1" smtClean="0"/>
              <a:t>Ödemezlik</a:t>
            </a:r>
            <a:r>
              <a:rPr lang="tr-TR" sz="2000" dirty="0" smtClean="0"/>
              <a:t> def’inin şartları:</a:t>
            </a:r>
          </a:p>
          <a:p>
            <a:r>
              <a:rPr lang="tr-TR" sz="2000" dirty="0" smtClean="0"/>
              <a:t>  a) Karşılıklı borç yükleyen bir sözleşme olmalıdır.</a:t>
            </a:r>
          </a:p>
          <a:p>
            <a:pPr lvl="1"/>
            <a:r>
              <a:rPr lang="tr-TR" sz="2000" dirty="0" err="1" smtClean="0"/>
              <a:t>aa</a:t>
            </a:r>
            <a:r>
              <a:rPr lang="tr-TR" sz="2000" dirty="0" smtClean="0"/>
              <a:t>) Edimler arasında karşılık ilişkisi bulunmalıdır.</a:t>
            </a:r>
          </a:p>
          <a:p>
            <a:pPr lvl="1"/>
            <a:r>
              <a:rPr lang="tr-TR" sz="2000" dirty="0" err="1" smtClean="0"/>
              <a:t>bb</a:t>
            </a:r>
            <a:r>
              <a:rPr lang="tr-TR" sz="2000" dirty="0" smtClean="0"/>
              <a:t>) Edimler arasında mübadele ilişkisi bulunmalıdır.</a:t>
            </a:r>
          </a:p>
          <a:p>
            <a:pPr marL="457200" lvl="1" indent="0">
              <a:buNone/>
            </a:pPr>
            <a:r>
              <a:rPr lang="tr-TR" sz="2000" dirty="0" smtClean="0"/>
              <a:t>b) Karşılıklı edimler mevcut ve muaccel olmalıdır.</a:t>
            </a:r>
          </a:p>
          <a:p>
            <a:pPr marL="457200" lvl="1" indent="0">
              <a:buNone/>
            </a:pPr>
            <a:r>
              <a:rPr lang="tr-TR" sz="2000" dirty="0" smtClean="0"/>
              <a:t>c) Tarafların edimleri aynı zamanda ifa yükümlülüğü bulunmalıdır.</a:t>
            </a:r>
            <a:endParaRPr lang="tr-TR" sz="2000" dirty="0"/>
          </a:p>
        </p:txBody>
      </p:sp>
    </p:spTree>
    <p:extLst>
      <p:ext uri="{BB962C8B-B14F-4D97-AF65-F5344CB8AC3E}">
        <p14:creationId xmlns:p14="http://schemas.microsoft.com/office/powerpoint/2010/main" val="1368481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98</a:t>
            </a:r>
          </a:p>
          <a:p>
            <a:pPr algn="just"/>
            <a:r>
              <a:rPr lang="tr-TR" dirty="0" smtClean="0"/>
              <a:t>«Karşılıklı borç yükleyen bir sözleşmede, taraflardan birinin borcunu ifada güçsüzlüğe düşmesi ve özellikle iflas etmesi ya da hakkındaki haciz işleminin sonuçsuz kalması sebebiyle diğer tarafın hakkı tehlikeye düşerse bu taraf, karşı edimin ifası güvence altına alınıncaya kadar kendi ediminin ifasından kaçınabilir. Hakkı tehlikeye düşen taraf, ayrıca uygun bir sürede istediği güvence verilmezse sözleşmeden dönebilir.»</a:t>
            </a:r>
            <a:endParaRPr lang="tr-TR" dirty="0"/>
          </a:p>
        </p:txBody>
      </p:sp>
    </p:spTree>
    <p:extLst>
      <p:ext uri="{BB962C8B-B14F-4D97-AF65-F5344CB8AC3E}">
        <p14:creationId xmlns:p14="http://schemas.microsoft.com/office/powerpoint/2010/main" val="195598254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43</TotalTime>
  <Words>823</Words>
  <Application>Microsoft Office PowerPoint</Application>
  <PresentationFormat>Geniş ekran</PresentationFormat>
  <Paragraphs>65</Paragraphs>
  <Slides>15</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Century Gothic</vt:lpstr>
      <vt:lpstr>Tahoma</vt:lpstr>
      <vt:lpstr>Times New Roman</vt:lpstr>
      <vt:lpstr>Wingdings 3</vt:lpstr>
      <vt:lpstr>Duman</vt:lpstr>
      <vt:lpstr>Para ve Faiz Borçlarının İfası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 ve Faiz Borçlarının İfası</dc:title>
  <dc:creator>TOSHIBA</dc:creator>
  <cp:lastModifiedBy>TOSHIBA</cp:lastModifiedBy>
  <cp:revision>7</cp:revision>
  <dcterms:created xsi:type="dcterms:W3CDTF">2020-05-02T20:56:18Z</dcterms:created>
  <dcterms:modified xsi:type="dcterms:W3CDTF">2020-05-04T13:33:46Z</dcterms:modified>
</cp:coreProperties>
</file>