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43A65-FEBB-42BC-AFBE-0EA0AA583164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8508-15AA-47A4-A835-D39AA3DE6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64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4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6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0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5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4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İnspeksiyon</a:t>
            </a:r>
            <a:r>
              <a:rPr lang="tr-TR" dirty="0"/>
              <a:t>: yaranın derinliğine</a:t>
            </a:r>
            <a:r>
              <a:rPr lang="tr-TR" baseline="0" dirty="0"/>
              <a:t> bakılır. Yara bölgesinin anatomisi ve anatomik komşulukları değerlendirilir( </a:t>
            </a:r>
            <a:r>
              <a:rPr lang="tr-TR" baseline="0" dirty="0" err="1"/>
              <a:t>sinir,kas</a:t>
            </a:r>
            <a:r>
              <a:rPr lang="tr-TR" baseline="0" dirty="0"/>
              <a:t>, kanlanma,…)bütün yumuşak doku yaralanmaları sert dokuda kırık olup olmadığını değerlendirmek için </a:t>
            </a:r>
            <a:r>
              <a:rPr lang="tr-TR" baseline="0" dirty="0" err="1"/>
              <a:t>palpasyonla</a:t>
            </a:r>
            <a:r>
              <a:rPr lang="tr-TR" baseline="0" dirty="0"/>
              <a:t> muayene edilmelidir.</a:t>
            </a:r>
          </a:p>
          <a:p>
            <a:r>
              <a:rPr lang="tr-TR" baseline="0" dirty="0"/>
              <a:t>Tedavi zamanının planlanması: ideal olarak ilk 24 saat içinde müdahale edilmelidir.</a:t>
            </a:r>
          </a:p>
          <a:p>
            <a:r>
              <a:rPr lang="tr-TR" baseline="0" dirty="0"/>
              <a:t>Anestezi: vakaya ve hastanın durumuna göre ( çocuk hasta, </a:t>
            </a:r>
            <a:r>
              <a:rPr lang="tr-TR" baseline="0" dirty="0" err="1"/>
              <a:t>koopere</a:t>
            </a:r>
            <a:r>
              <a:rPr lang="tr-TR" baseline="0" dirty="0"/>
              <a:t> olup olmaması vs.) genel veya lokal anestezi tercih </a:t>
            </a:r>
            <a:r>
              <a:rPr lang="tr-TR" baseline="0" dirty="0" err="1"/>
              <a:t>edilir.lokal</a:t>
            </a:r>
            <a:r>
              <a:rPr lang="tr-TR" baseline="0" dirty="0"/>
              <a:t> anestezi direk olarak yara içine enjekte edilmemeli </a:t>
            </a:r>
            <a:r>
              <a:rPr lang="tr-TR" baseline="0" dirty="0" err="1"/>
              <a:t>rejional</a:t>
            </a:r>
            <a:r>
              <a:rPr lang="tr-TR" baseline="0" dirty="0"/>
              <a:t> blokaj tercih edilmelidir.</a:t>
            </a:r>
          </a:p>
          <a:p>
            <a:r>
              <a:rPr lang="tr-TR" baseline="0" dirty="0"/>
              <a:t>Antibiyotik </a:t>
            </a:r>
            <a:r>
              <a:rPr lang="tr-TR" baseline="0" dirty="0" err="1"/>
              <a:t>proflaksisi</a:t>
            </a:r>
            <a:r>
              <a:rPr lang="tr-TR" baseline="0" dirty="0"/>
              <a:t>: </a:t>
            </a:r>
            <a:r>
              <a:rPr lang="tr-TR" baseline="0" dirty="0" err="1"/>
              <a:t>contaminasyon</a:t>
            </a:r>
            <a:r>
              <a:rPr lang="tr-TR" baseline="0" dirty="0"/>
              <a:t> nedeniyle  bir </a:t>
            </a:r>
            <a:r>
              <a:rPr lang="tr-TR" baseline="0" dirty="0" err="1"/>
              <a:t>cok</a:t>
            </a:r>
            <a:r>
              <a:rPr lang="tr-TR" baseline="0" dirty="0"/>
              <a:t> oral ve </a:t>
            </a:r>
            <a:r>
              <a:rPr lang="tr-TR" baseline="0" dirty="0" err="1"/>
              <a:t>facial</a:t>
            </a:r>
            <a:r>
              <a:rPr lang="tr-TR" baseline="0" dirty="0"/>
              <a:t> yumuşak doku yaralanmasında antibiyotik </a:t>
            </a:r>
            <a:r>
              <a:rPr lang="tr-TR" baseline="0" dirty="0" err="1"/>
              <a:t>proflaksisi</a:t>
            </a:r>
            <a:r>
              <a:rPr lang="tr-TR" baseline="0" dirty="0"/>
              <a:t> gereklidir. </a:t>
            </a:r>
          </a:p>
          <a:p>
            <a:r>
              <a:rPr lang="tr-TR" baseline="0" dirty="0" err="1"/>
              <a:t>Tetanoz</a:t>
            </a:r>
            <a:r>
              <a:rPr lang="tr-TR" baseline="0" dirty="0"/>
              <a:t> </a:t>
            </a:r>
            <a:r>
              <a:rPr lang="tr-TR" baseline="0" dirty="0" err="1"/>
              <a:t>proflaksisi</a:t>
            </a:r>
            <a:r>
              <a:rPr lang="tr-TR" baseline="0" dirty="0"/>
              <a:t>: </a:t>
            </a:r>
            <a:r>
              <a:rPr lang="tr-TR" baseline="0" dirty="0" err="1"/>
              <a:t>kontamine</a:t>
            </a:r>
            <a:r>
              <a:rPr lang="tr-TR" baseline="0" dirty="0"/>
              <a:t> yaralarda ve derin yaralanmalarda hastanın </a:t>
            </a:r>
            <a:r>
              <a:rPr lang="tr-TR" baseline="0" dirty="0" err="1"/>
              <a:t>tetanoz</a:t>
            </a:r>
            <a:r>
              <a:rPr lang="tr-TR" baseline="0" dirty="0"/>
              <a:t> aşısı sorgulanmalı ve gerekliyse </a:t>
            </a:r>
            <a:r>
              <a:rPr lang="tr-TR" baseline="0" dirty="0" err="1"/>
              <a:t>tetanoz</a:t>
            </a:r>
            <a:r>
              <a:rPr lang="tr-TR" baseline="0" dirty="0"/>
              <a:t> </a:t>
            </a:r>
            <a:r>
              <a:rPr lang="tr-TR" baseline="0" dirty="0" err="1"/>
              <a:t>proflaksisi</a:t>
            </a:r>
            <a:r>
              <a:rPr lang="tr-TR" baseline="0" dirty="0"/>
              <a:t> yapılmalıdır.</a:t>
            </a:r>
          </a:p>
          <a:p>
            <a:r>
              <a:rPr lang="tr-TR" baseline="0" dirty="0" err="1"/>
              <a:t>Debriman</a:t>
            </a:r>
            <a:r>
              <a:rPr lang="tr-TR" baseline="0" dirty="0"/>
              <a:t>: yara bölgesi </a:t>
            </a:r>
            <a:r>
              <a:rPr lang="tr-TR" baseline="0" dirty="0" err="1"/>
              <a:t>salin</a:t>
            </a:r>
            <a:r>
              <a:rPr lang="tr-TR" baseline="0" dirty="0"/>
              <a:t> solüsyonlarla yıkandıktan sora yabancı dokular ve </a:t>
            </a:r>
            <a:r>
              <a:rPr lang="tr-TR" baseline="0" dirty="0" err="1"/>
              <a:t>devital</a:t>
            </a:r>
            <a:r>
              <a:rPr lang="tr-TR" baseline="0" dirty="0"/>
              <a:t> sert ve </a:t>
            </a:r>
            <a:r>
              <a:rPr lang="tr-TR" baseline="0" dirty="0" err="1"/>
              <a:t>yumuşal</a:t>
            </a:r>
            <a:r>
              <a:rPr lang="tr-TR" baseline="0" dirty="0"/>
              <a:t> dokular </a:t>
            </a:r>
            <a:r>
              <a:rPr lang="tr-TR" baseline="0" dirty="0" err="1"/>
              <a:t>uzaklaştırılmalıdır.devital</a:t>
            </a:r>
            <a:r>
              <a:rPr lang="tr-TR" baseline="0" dirty="0"/>
              <a:t> dokular </a:t>
            </a:r>
            <a:r>
              <a:rPr lang="tr-TR" baseline="0" dirty="0" err="1"/>
              <a:t>enfeksiyo</a:t>
            </a:r>
            <a:r>
              <a:rPr lang="tr-TR" baseline="0" dirty="0"/>
              <a:t> oluşturma potansiyeline sahip olduğundan </a:t>
            </a:r>
            <a:r>
              <a:rPr lang="tr-TR" baseline="0" dirty="0" err="1"/>
              <a:t>uzaklastırılmaldır</a:t>
            </a:r>
            <a:r>
              <a:rPr lang="tr-TR" baseline="0" dirty="0"/>
              <a:t>.</a:t>
            </a:r>
          </a:p>
          <a:p>
            <a:r>
              <a:rPr lang="tr-TR" baseline="0" dirty="0" err="1"/>
              <a:t>Hemostaz</a:t>
            </a:r>
            <a:r>
              <a:rPr lang="tr-TR" baseline="0" dirty="0"/>
              <a:t>: büyük </a:t>
            </a:r>
            <a:r>
              <a:rPr lang="tr-TR" baseline="0" dirty="0" err="1"/>
              <a:t>arteriyel</a:t>
            </a:r>
            <a:r>
              <a:rPr lang="tr-TR" baseline="0" dirty="0"/>
              <a:t> ve </a:t>
            </a:r>
            <a:r>
              <a:rPr lang="tr-TR" baseline="0" dirty="0" err="1"/>
              <a:t>venoz</a:t>
            </a:r>
            <a:r>
              <a:rPr lang="tr-TR" baseline="0" dirty="0"/>
              <a:t> kanamalar </a:t>
            </a:r>
            <a:r>
              <a:rPr lang="tr-TR" baseline="0" dirty="0" err="1"/>
              <a:t>klemplenlenip</a:t>
            </a:r>
            <a:r>
              <a:rPr lang="tr-TR" baseline="0" dirty="0"/>
              <a:t> bağlanabilir. Küçük kanamalar ise </a:t>
            </a:r>
            <a:r>
              <a:rPr lang="tr-TR" baseline="0" dirty="0" err="1"/>
              <a:t>koterle</a:t>
            </a:r>
            <a:r>
              <a:rPr lang="tr-TR" baseline="0" dirty="0"/>
              <a:t> </a:t>
            </a:r>
            <a:r>
              <a:rPr lang="tr-TR" baseline="0" dirty="0" err="1"/>
              <a:t>durdururlabilir</a:t>
            </a:r>
            <a:r>
              <a:rPr lang="tr-TR" baseline="0" dirty="0"/>
              <a:t>. Kanamayı kontrol altına almak için </a:t>
            </a:r>
            <a:r>
              <a:rPr lang="tr-TR" baseline="0" dirty="0" err="1"/>
              <a:t>tamponlama</a:t>
            </a:r>
            <a:r>
              <a:rPr lang="tr-TR" baseline="0" dirty="0"/>
              <a:t> yapılabilir.</a:t>
            </a:r>
          </a:p>
          <a:p>
            <a:endParaRPr lang="tr-TR" baseline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3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5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4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7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7A06-15DB-4D51-A62F-46A3A90C8986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4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47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0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50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5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5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284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22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01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221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0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57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0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0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1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4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26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00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4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53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C121-60AA-4276-A602-24C214CEE045}" type="datetimeFigureOut">
              <a:rPr lang="tr-TR" smtClean="0"/>
              <a:t>23.03.2018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534A-E978-4674-BB67-F7D5A1890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4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 defTabSz="457200"/>
              <a:t>3/23/2018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7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20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7843" y="224622"/>
            <a:ext cx="10364451" cy="1596177"/>
          </a:xfrm>
        </p:spPr>
        <p:txBody>
          <a:bodyPr>
            <a:noAutofit/>
          </a:bodyPr>
          <a:lstStyle/>
          <a:p>
            <a:r>
              <a:rPr lang="tr-TR" sz="7200" b="1" dirty="0"/>
              <a:t>Orta yüz bölgesi kırıkları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89" y="1959128"/>
            <a:ext cx="6203852" cy="48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>
            <a:normAutofit/>
          </a:bodyPr>
          <a:lstStyle/>
          <a:p>
            <a:r>
              <a:rPr lang="tr-TR" sz="6000" b="1" dirty="0"/>
              <a:t>Orta yüz bölgesi kırıkları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08000" y="2214694"/>
            <a:ext cx="5308600" cy="42925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tr-TR" sz="8000" dirty="0"/>
              <a:t>-</a:t>
            </a:r>
            <a:r>
              <a:rPr lang="tr-TR" sz="8000" dirty="0" err="1"/>
              <a:t>frontal</a:t>
            </a:r>
            <a:r>
              <a:rPr lang="tr-TR" sz="8000" dirty="0"/>
              <a:t> sinüs kırıkları</a:t>
            </a:r>
          </a:p>
          <a:p>
            <a:r>
              <a:rPr lang="tr-TR" sz="8000" dirty="0"/>
              <a:t>-NASAL KIRIKLAR</a:t>
            </a:r>
          </a:p>
          <a:p>
            <a:r>
              <a:rPr lang="tr-TR" sz="8000" dirty="0"/>
              <a:t>-NASO-ORBİTAL-ETHMOİDAL KOMPLEKS KIRIKLARI</a:t>
            </a:r>
          </a:p>
          <a:p>
            <a:r>
              <a:rPr lang="tr-TR" sz="8000" dirty="0"/>
              <a:t>-ORBİTA TABANI VE DUVAR KIRIKLARI</a:t>
            </a:r>
          </a:p>
          <a:p>
            <a:r>
              <a:rPr lang="tr-TR" sz="8000" dirty="0"/>
              <a:t>      BLOW İN</a:t>
            </a:r>
          </a:p>
          <a:p>
            <a:r>
              <a:rPr lang="tr-TR" sz="8000" dirty="0"/>
              <a:t>      BLOW OUT</a:t>
            </a:r>
          </a:p>
          <a:p>
            <a:r>
              <a:rPr lang="tr-TR" sz="8000" dirty="0"/>
              <a:t>-ZYGOMA KIRIKLARI</a:t>
            </a:r>
          </a:p>
          <a:p>
            <a:r>
              <a:rPr lang="tr-TR" sz="8000" dirty="0"/>
              <a:t>ZYGOMATİKOMAKSİLLER KOMPLEKS KIRIKLARI</a:t>
            </a:r>
          </a:p>
          <a:p>
            <a:r>
              <a:rPr lang="tr-TR" sz="8000" dirty="0"/>
              <a:t>-izole </a:t>
            </a:r>
            <a:r>
              <a:rPr lang="tr-TR" sz="8000" dirty="0" err="1"/>
              <a:t>zygomatik</a:t>
            </a:r>
            <a:r>
              <a:rPr lang="tr-TR" sz="8000" dirty="0"/>
              <a:t> ark kırıkları</a:t>
            </a:r>
          </a:p>
          <a:p>
            <a:pPr marL="0" indent="0">
              <a:buNone/>
            </a:pPr>
            <a:r>
              <a:rPr lang="tr-TR" dirty="0"/>
              <a:t>   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6172200" y="2082800"/>
            <a:ext cx="5105400" cy="4038600"/>
          </a:xfrm>
        </p:spPr>
        <p:txBody>
          <a:bodyPr/>
          <a:lstStyle/>
          <a:p>
            <a:r>
              <a:rPr lang="tr-TR" dirty="0"/>
              <a:t>MAKSİLLER SİNÜS DUVAR KIRIKLARI</a:t>
            </a:r>
          </a:p>
          <a:p>
            <a:r>
              <a:rPr lang="tr-TR" dirty="0"/>
              <a:t>MAKSİLLER ALVEOLER PROÇES KIRIKLARI</a:t>
            </a:r>
          </a:p>
          <a:p>
            <a:r>
              <a:rPr lang="tr-TR" dirty="0"/>
              <a:t>PALATAL KIRIKLAR</a:t>
            </a:r>
          </a:p>
          <a:p>
            <a:r>
              <a:rPr lang="tr-TR" dirty="0"/>
              <a:t>-MAKSİLLER KIRIKLAR: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       Le fort 1 </a:t>
            </a:r>
            <a:r>
              <a:rPr lang="tr-TR" dirty="0" err="1"/>
              <a:t>fraktür</a:t>
            </a:r>
            <a:endParaRPr lang="tr-TR" dirty="0"/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       Le fort 2 </a:t>
            </a:r>
            <a:r>
              <a:rPr lang="tr-TR" dirty="0" err="1"/>
              <a:t>fraktür</a:t>
            </a:r>
            <a:endParaRPr lang="tr-TR" dirty="0"/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      Le fort 3 </a:t>
            </a:r>
            <a:r>
              <a:rPr lang="tr-TR" dirty="0" err="1"/>
              <a:t>fraktür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2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99708" y="0"/>
            <a:ext cx="10364451" cy="1596177"/>
          </a:xfrm>
        </p:spPr>
        <p:txBody>
          <a:bodyPr>
            <a:normAutofit/>
          </a:bodyPr>
          <a:lstStyle/>
          <a:p>
            <a:r>
              <a:rPr lang="tr-TR" sz="5400" b="1" dirty="0"/>
              <a:t>Üst çene kırıkları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6295"/>
          <a:stretch/>
        </p:blipFill>
        <p:spPr>
          <a:xfrm>
            <a:off x="1899138" y="1159179"/>
            <a:ext cx="8145193" cy="56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MAKSİLLER SİNÜS KIRIKLARI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1913206"/>
            <a:ext cx="10363826" cy="387799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GENELDE DİREKT TRAVMAYI TAKİBEN MAKSİLLER SİNÜSÜN ÖN DUVARINDA KIRIK MEYDANA GELİR.</a:t>
            </a:r>
          </a:p>
          <a:p>
            <a:r>
              <a:rPr lang="tr-TR" dirty="0"/>
              <a:t>PARÇALI KIRIKLARDA KIRIK PARÇALAR MAKSİLLER SİNÜS İÇİNE GİREBİLİR. </a:t>
            </a:r>
          </a:p>
          <a:p>
            <a:r>
              <a:rPr lang="tr-TR" dirty="0"/>
              <a:t>KIRIK HATTI İNFRAORBİTAL KANALI ETKİLERSE İNFRAORBİTAL SİNİR PARESTEZİSİ MEYDANA GELEBİLİR.</a:t>
            </a:r>
          </a:p>
          <a:p>
            <a:r>
              <a:rPr lang="tr-TR" dirty="0"/>
              <a:t>KLİNİK BULGULAR;</a:t>
            </a:r>
          </a:p>
          <a:p>
            <a:r>
              <a:rPr lang="tr-TR" dirty="0"/>
              <a:t>YANAKTA ÖDEM VE HEMATOM</a:t>
            </a:r>
          </a:p>
          <a:p>
            <a:r>
              <a:rPr lang="tr-TR" dirty="0"/>
              <a:t>MAKSİLLER VESTİBULER SULCUSTA HEMATOM</a:t>
            </a:r>
          </a:p>
          <a:p>
            <a:r>
              <a:rPr lang="tr-TR" dirty="0"/>
              <a:t>İNFRAORBİTAL SİNİR PARESTEZİSİ</a:t>
            </a:r>
          </a:p>
          <a:p>
            <a:r>
              <a:rPr lang="tr-TR" dirty="0"/>
              <a:t>İNTRAORAL MUAYENEDE SİNÜS DUVARINDA KREPİTASYON</a:t>
            </a:r>
          </a:p>
          <a:p>
            <a:r>
              <a:rPr lang="tr-TR" dirty="0"/>
              <a:t>MAKSİLLER SİNÜS İCİNDEKİ KANAMA NEDENİYLE BURUN KANAMASI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8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51012" y="773723"/>
            <a:ext cx="8689976" cy="3036275"/>
          </a:xfrm>
        </p:spPr>
        <p:txBody>
          <a:bodyPr>
            <a:noAutofit/>
          </a:bodyPr>
          <a:lstStyle/>
          <a:p>
            <a:r>
              <a:rPr lang="tr-TR" sz="6600" dirty="0" err="1" smtClean="0"/>
              <a:t>MAKSİLLOFAsiyAL</a:t>
            </a:r>
            <a:r>
              <a:rPr lang="tr-TR" sz="6600" dirty="0" smtClean="0"/>
              <a:t> </a:t>
            </a:r>
            <a:r>
              <a:rPr lang="tr-TR" sz="6600" dirty="0"/>
              <a:t>TRAVMA VE ORTA YÜZ BÖLGESİ KIRIKLARI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1012" y="4417256"/>
            <a:ext cx="8689976" cy="1304777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PROF. DR. HAKAN ALPAY KARASU</a:t>
            </a:r>
          </a:p>
        </p:txBody>
      </p:sp>
    </p:spTree>
    <p:extLst>
      <p:ext uri="{BB962C8B-B14F-4D97-AF65-F5344CB8AC3E}">
        <p14:creationId xmlns:p14="http://schemas.microsoft.com/office/powerpoint/2010/main" val="4289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0" y="154744"/>
            <a:ext cx="12191999" cy="6555545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tr-TR" sz="2800" cap="none" dirty="0">
                <a:effectLst/>
              </a:rPr>
              <a:t>Travma sonrası hasta değerlendirmesi sistematik bir şekilde yapılmalı ve ilk olarak yaşamı tehdit eden durumlar tanımlanıp elimine edilmelidir.</a:t>
            </a:r>
          </a:p>
          <a:p>
            <a:pPr marL="457200" lvl="1" indent="0" algn="ctr">
              <a:buNone/>
            </a:pPr>
            <a:endParaRPr lang="tr-TR" sz="2800" cap="none" dirty="0">
              <a:effectLst/>
            </a:endParaRPr>
          </a:p>
          <a:p>
            <a:pPr marL="457200" lvl="1" indent="0" algn="ctr">
              <a:buNone/>
            </a:pPr>
            <a:r>
              <a:rPr lang="tr-TR" sz="3600" b="1" cap="none" dirty="0">
                <a:effectLst/>
              </a:rPr>
              <a:t>YUMUŞAK DOKU YARALANMALARI</a:t>
            </a:r>
          </a:p>
          <a:p>
            <a:pPr marL="457200" lvl="1" indent="0">
              <a:buNone/>
            </a:pPr>
            <a:r>
              <a:rPr lang="tr-TR" sz="2800" cap="none" dirty="0" err="1">
                <a:effectLst/>
              </a:rPr>
              <a:t>Facial</a:t>
            </a:r>
            <a:r>
              <a:rPr lang="tr-TR" sz="2800" cap="none" dirty="0">
                <a:effectLst/>
              </a:rPr>
              <a:t> bölgedeki yumuşak doku yaralanmaları basit </a:t>
            </a:r>
            <a:r>
              <a:rPr lang="tr-TR" sz="2800" cap="none" dirty="0" err="1">
                <a:effectLst/>
              </a:rPr>
              <a:t>abrazyonlardan</a:t>
            </a:r>
            <a:r>
              <a:rPr lang="tr-TR" sz="2800" cap="none" dirty="0">
                <a:effectLst/>
              </a:rPr>
              <a:t> derin </a:t>
            </a:r>
            <a:r>
              <a:rPr lang="tr-TR" sz="2800" cap="none" dirty="0" err="1">
                <a:effectLst/>
              </a:rPr>
              <a:t>vital</a:t>
            </a:r>
            <a:r>
              <a:rPr lang="tr-TR" sz="2800" cap="none" dirty="0">
                <a:effectLst/>
              </a:rPr>
              <a:t> dokuları içine alan </a:t>
            </a:r>
            <a:r>
              <a:rPr lang="tr-TR" sz="2800" cap="none" dirty="0" err="1">
                <a:effectLst/>
              </a:rPr>
              <a:t>avülsiyonlara</a:t>
            </a:r>
            <a:r>
              <a:rPr lang="tr-TR" sz="2800" cap="none" dirty="0">
                <a:effectLst/>
              </a:rPr>
              <a:t> kadar çeşitlilik gösterebilir.</a:t>
            </a:r>
          </a:p>
          <a:p>
            <a:pPr marL="457200" lvl="1" indent="0">
              <a:buNone/>
            </a:pPr>
            <a:r>
              <a:rPr lang="tr-TR" sz="2800" cap="none" dirty="0">
                <a:effectLst/>
              </a:rPr>
              <a:t> Bu tip yaralanmalara mümkün olan en kısa zamanda müdahale etmek ( ilk 24 saatte) </a:t>
            </a:r>
            <a:r>
              <a:rPr lang="tr-TR" sz="2800" cap="none" dirty="0" err="1">
                <a:effectLst/>
              </a:rPr>
              <a:t>skar</a:t>
            </a:r>
            <a:r>
              <a:rPr lang="tr-TR" sz="2800" cap="none" dirty="0">
                <a:effectLst/>
              </a:rPr>
              <a:t> formasyonu riskini en aza indirger. İlk 24 saat içinde müdahale mümkün değilse yara bölgesi </a:t>
            </a:r>
            <a:r>
              <a:rPr lang="tr-TR" sz="2800" cap="none" dirty="0" err="1">
                <a:effectLst/>
              </a:rPr>
              <a:t>debride</a:t>
            </a:r>
            <a:r>
              <a:rPr lang="tr-TR" sz="2800" cap="none" dirty="0">
                <a:effectLst/>
              </a:rPr>
              <a:t> edilmeli, </a:t>
            </a:r>
            <a:r>
              <a:rPr lang="tr-TR" sz="2800" cap="none" dirty="0" err="1">
                <a:effectLst/>
              </a:rPr>
              <a:t>irrigasyonla</a:t>
            </a:r>
            <a:r>
              <a:rPr lang="tr-TR" sz="2800" cap="none" dirty="0">
                <a:effectLst/>
              </a:rPr>
              <a:t> temizlendikten sonra pansuman yapılmalı ve mümkün olan en kısa sürede tedaviye başlanmalıdır.</a:t>
            </a:r>
          </a:p>
        </p:txBody>
      </p:sp>
    </p:spTree>
    <p:extLst>
      <p:ext uri="{BB962C8B-B14F-4D97-AF65-F5344CB8AC3E}">
        <p14:creationId xmlns:p14="http://schemas.microsoft.com/office/powerpoint/2010/main" val="42614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93895" y="365760"/>
            <a:ext cx="10631914" cy="6105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cap="none" dirty="0"/>
              <a:t>YUMUSAK DOKU YARALANMALARINDA GENEL PRENSİPLER;</a:t>
            </a:r>
          </a:p>
          <a:p>
            <a:pPr marL="0" indent="0">
              <a:buNone/>
            </a:pPr>
            <a:r>
              <a:rPr lang="tr-TR" sz="3200" cap="none" dirty="0"/>
              <a:t>-</a:t>
            </a:r>
            <a:r>
              <a:rPr lang="tr-TR" sz="3200" cap="none" dirty="0" err="1"/>
              <a:t>İnspeksiyon</a:t>
            </a:r>
            <a:endParaRPr lang="tr-TR" sz="3200" cap="none" dirty="0"/>
          </a:p>
          <a:p>
            <a:pPr marL="0" indent="0">
              <a:buNone/>
            </a:pPr>
            <a:r>
              <a:rPr lang="tr-TR" sz="3200" cap="none"/>
              <a:t>-</a:t>
            </a:r>
            <a:r>
              <a:rPr lang="tr-TR" sz="3200" cap="none" dirty="0"/>
              <a:t>Tedavi</a:t>
            </a:r>
            <a:r>
              <a:rPr lang="tr-TR" sz="3200" cap="none"/>
              <a:t> zamanının planlanması</a:t>
            </a:r>
            <a:endParaRPr lang="tr-TR" sz="3200" cap="none" dirty="0"/>
          </a:p>
          <a:p>
            <a:pPr marL="0" indent="0">
              <a:buNone/>
            </a:pPr>
            <a:r>
              <a:rPr lang="tr-TR" sz="3200" cap="none"/>
              <a:t>-Anestezi</a:t>
            </a:r>
            <a:endParaRPr lang="tr-TR" sz="3200" cap="none" dirty="0"/>
          </a:p>
          <a:p>
            <a:pPr marL="0" indent="0">
              <a:buNone/>
            </a:pPr>
            <a:r>
              <a:rPr lang="tr-TR" sz="3200" cap="none" dirty="0"/>
              <a:t>-</a:t>
            </a:r>
            <a:r>
              <a:rPr lang="tr-TR" sz="3200" cap="none" dirty="0" err="1"/>
              <a:t>Hemostaz</a:t>
            </a:r>
            <a:endParaRPr lang="tr-TR" sz="3200" cap="none" dirty="0"/>
          </a:p>
          <a:p>
            <a:pPr marL="0" indent="0">
              <a:buNone/>
            </a:pPr>
            <a:r>
              <a:rPr lang="tr-TR" sz="3200" cap="none" dirty="0"/>
              <a:t>-</a:t>
            </a:r>
            <a:r>
              <a:rPr lang="tr-TR" sz="3200" cap="none" dirty="0" err="1"/>
              <a:t>Debriman</a:t>
            </a:r>
            <a:endParaRPr lang="tr-TR" sz="3200" cap="none" dirty="0"/>
          </a:p>
          <a:p>
            <a:pPr marL="0" indent="0">
              <a:buNone/>
            </a:pPr>
            <a:r>
              <a:rPr lang="tr-TR" sz="3200" cap="none" dirty="0"/>
              <a:t>-Yaranın kapatılması</a:t>
            </a:r>
          </a:p>
          <a:p>
            <a:pPr marL="0" indent="0">
              <a:buNone/>
            </a:pPr>
            <a:r>
              <a:rPr lang="tr-TR" sz="3200" cap="none"/>
              <a:t>-Antibiyotik </a:t>
            </a:r>
            <a:r>
              <a:rPr lang="tr-TR" sz="3200" cap="none" dirty="0"/>
              <a:t>ve </a:t>
            </a:r>
            <a:r>
              <a:rPr lang="tr-TR" sz="3200" cap="none" dirty="0" err="1"/>
              <a:t>tetanoz</a:t>
            </a:r>
            <a:r>
              <a:rPr lang="tr-TR" sz="3200" cap="none" dirty="0"/>
              <a:t> </a:t>
            </a:r>
            <a:r>
              <a:rPr lang="tr-TR" sz="3200" cap="none" dirty="0" err="1"/>
              <a:t>proflaksisi</a:t>
            </a:r>
            <a:endParaRPr lang="tr-TR" sz="3200" cap="none" dirty="0"/>
          </a:p>
          <a:p>
            <a:pPr marL="0" indent="0">
              <a:buNone/>
            </a:pP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23400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2143" y="836175"/>
            <a:ext cx="10364451" cy="1596177"/>
          </a:xfrm>
        </p:spPr>
        <p:txBody>
          <a:bodyPr>
            <a:normAutofit/>
          </a:bodyPr>
          <a:lstStyle/>
          <a:p>
            <a:r>
              <a:rPr lang="tr-TR" sz="4800" b="1" dirty="0"/>
              <a:t>Yumuşak doku yaralanma tipleri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6" y="3104272"/>
            <a:ext cx="3178097" cy="321681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b="15464"/>
          <a:stretch/>
        </p:blipFill>
        <p:spPr>
          <a:xfrm>
            <a:off x="4275266" y="2432352"/>
            <a:ext cx="3526067" cy="26119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186" y="3507711"/>
            <a:ext cx="2864393" cy="28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2263" y="49743"/>
            <a:ext cx="10364451" cy="1596177"/>
          </a:xfrm>
        </p:spPr>
        <p:txBody>
          <a:bodyPr>
            <a:normAutofit/>
          </a:bodyPr>
          <a:lstStyle/>
          <a:p>
            <a:r>
              <a:rPr lang="tr-TR" sz="6000" b="1" dirty="0" err="1"/>
              <a:t>abrazyon</a:t>
            </a:r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68812" y="1948375"/>
            <a:ext cx="6049107" cy="4909625"/>
          </a:xfrm>
        </p:spPr>
        <p:txBody>
          <a:bodyPr>
            <a:normAutofit/>
          </a:bodyPr>
          <a:lstStyle/>
          <a:p>
            <a:r>
              <a:rPr lang="tr-TR" dirty="0"/>
              <a:t> YÜZEYEL BİR DOKUNUN KAYBEDİLMESİDİR.</a:t>
            </a:r>
          </a:p>
          <a:p>
            <a:r>
              <a:rPr lang="tr-TR" dirty="0"/>
              <a:t>YÜZEYEL YARALAR SIKLIKLA LOKAL YARA BAKIMI İLE İYİLEŞİR. BURADA ÖNEMLİ OLAN YARA BÖLGESİNDEKİ YABANCI CİSİMLERİN UZAKLAŞTIRILMASI VE YARA BÖLGESİNİN TEMİZ TUTULMASIDIR.</a:t>
            </a:r>
          </a:p>
          <a:p>
            <a:r>
              <a:rPr lang="tr-TR" dirty="0" err="1"/>
              <a:t>epidermal</a:t>
            </a:r>
            <a:r>
              <a:rPr lang="tr-TR" dirty="0"/>
              <a:t> </a:t>
            </a:r>
            <a:r>
              <a:rPr lang="tr-TR" dirty="0" err="1"/>
              <a:t>retepegler</a:t>
            </a:r>
            <a:r>
              <a:rPr lang="tr-TR" dirty="0"/>
              <a:t> tam olarak uzaklaşmamışsa 7-10 GÜN İÇERİSİNDE REEPİTELİZASYON TAMAMLANIR.</a:t>
            </a:r>
          </a:p>
          <a:p>
            <a:r>
              <a:rPr lang="tr-TR" dirty="0"/>
              <a:t> YARANIN </a:t>
            </a:r>
            <a:r>
              <a:rPr lang="tr-TR" dirty="0" err="1"/>
              <a:t>DERİNLİĞi</a:t>
            </a:r>
            <a:r>
              <a:rPr lang="tr-TR" dirty="0"/>
              <a:t> derin </a:t>
            </a:r>
            <a:r>
              <a:rPr lang="tr-TR" dirty="0" err="1"/>
              <a:t>dermal</a:t>
            </a:r>
            <a:r>
              <a:rPr lang="tr-TR" dirty="0"/>
              <a:t> dokulara ulaşmışsa SKAR KALMA RİSKİ VARDIR.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105" y="1948375"/>
            <a:ext cx="4002421" cy="45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tr-TR" sz="5400" dirty="0" err="1"/>
              <a:t>kontüzyon</a:t>
            </a:r>
            <a:endParaRPr lang="tr-TR" sz="54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>
          <a:xfrm>
            <a:off x="98473" y="1596177"/>
            <a:ext cx="6260123" cy="5156315"/>
          </a:xfrm>
        </p:spPr>
        <p:txBody>
          <a:bodyPr>
            <a:normAutofit/>
          </a:bodyPr>
          <a:lstStyle/>
          <a:p>
            <a:r>
              <a:rPr lang="tr-TR" dirty="0"/>
              <a:t>SUBKUTANÖZ DOKULARDA ÖDEM VE HEMATOM FORMASYONUNA NEDEN OLAN KÜNT OBJE YARALANMASIDIR.</a:t>
            </a:r>
          </a:p>
          <a:p>
            <a:r>
              <a:rPr lang="tr-TR" dirty="0"/>
              <a:t>YUMUŞAK DOKUDA ŞİŞME VE EKİMOZ GÖRÜLÜR.</a:t>
            </a:r>
          </a:p>
          <a:p>
            <a:r>
              <a:rPr lang="tr-TR" dirty="0"/>
              <a:t>KÜÇÜK HEMATOMLAR GENELDE TEDAVİYE gerek kalmadan çözünür.</a:t>
            </a:r>
          </a:p>
          <a:p>
            <a:r>
              <a:rPr lang="tr-TR" dirty="0"/>
              <a:t> BÜYÜK HEMATOM VARLIGINDA enfeksiyon riski nedeniyle ayrıca kalıcı renk değişikliklerini ve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subkutanöz</a:t>
            </a:r>
            <a:r>
              <a:rPr lang="tr-TR" dirty="0"/>
              <a:t> </a:t>
            </a:r>
            <a:r>
              <a:rPr lang="tr-TR" dirty="0" err="1"/>
              <a:t>atrofiyi</a:t>
            </a:r>
            <a:r>
              <a:rPr lang="tr-TR" dirty="0"/>
              <a:t> önlemek için drenaj gereklidir.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96" y="1203651"/>
            <a:ext cx="3024555" cy="29706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11257" t="25721" r="8466" b="6931"/>
          <a:stretch/>
        </p:blipFill>
        <p:spPr>
          <a:xfrm>
            <a:off x="7555197" y="4174334"/>
            <a:ext cx="4324607" cy="23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1910" y="72415"/>
            <a:ext cx="10364451" cy="1596177"/>
          </a:xfrm>
        </p:spPr>
        <p:txBody>
          <a:bodyPr>
            <a:normAutofit/>
          </a:bodyPr>
          <a:lstStyle/>
          <a:p>
            <a:r>
              <a:rPr lang="tr-TR" sz="6000" b="1" dirty="0"/>
              <a:t>LASERASYON</a:t>
            </a:r>
            <a:endParaRPr lang="tr-TR" sz="6000" dirty="0"/>
          </a:p>
        </p:txBody>
      </p:sp>
      <p:sp>
        <p:nvSpPr>
          <p:cNvPr id="4" name="İçerik Yer Tutucusu 2"/>
          <p:cNvSpPr>
            <a:spLocks noGrp="1"/>
          </p:cNvSpPr>
          <p:nvPr>
            <p:ph sz="quarter" idx="13"/>
          </p:nvPr>
        </p:nvSpPr>
        <p:spPr>
          <a:xfrm>
            <a:off x="-1" y="1505243"/>
            <a:ext cx="5148775" cy="5352757"/>
          </a:xfrm>
        </p:spPr>
        <p:txBody>
          <a:bodyPr>
            <a:normAutofit/>
          </a:bodyPr>
          <a:lstStyle/>
          <a:p>
            <a:r>
              <a:rPr lang="tr-TR" dirty="0"/>
              <a:t>YUMUŞAK DOKULARIN KESKİN OBJE İLE YARALANMASI SONUCU OLUŞUR.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YARALANMA DERİNLİĞİNE GÖRE TABAKALI OLARAK DOKULAR KAPATILMALIDIR.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ÖLÜ BOŞLUK OLUŞUMUNUN ÖNÜNE GEÇMEK İÇİN YARANIN KAPATILMASININ ARDINDAN BASINÇLI TAMPON UYGULANMASI GEREKİR.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18892"/>
          <a:stretch/>
        </p:blipFill>
        <p:spPr>
          <a:xfrm>
            <a:off x="5414935" y="1505243"/>
            <a:ext cx="3855674" cy="23164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09" y="3264769"/>
            <a:ext cx="2618642" cy="34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71831" y="0"/>
            <a:ext cx="10364451" cy="1596177"/>
          </a:xfrm>
        </p:spPr>
        <p:txBody>
          <a:bodyPr>
            <a:normAutofit/>
          </a:bodyPr>
          <a:lstStyle/>
          <a:p>
            <a:r>
              <a:rPr lang="tr-TR" sz="6000" b="1" dirty="0"/>
              <a:t>AVÜLSİYON</a:t>
            </a:r>
            <a:endParaRPr lang="tr-TR" sz="60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337626" y="1596178"/>
            <a:ext cx="5816432" cy="4949766"/>
          </a:xfrm>
        </p:spPr>
        <p:txBody>
          <a:bodyPr/>
          <a:lstStyle/>
          <a:p>
            <a:r>
              <a:rPr lang="tr-TR" dirty="0"/>
              <a:t>YUMUŞAK DOKU SEGMENTLERİNİN KAYBEDİLMESİDİR.</a:t>
            </a:r>
          </a:p>
          <a:p>
            <a:r>
              <a:rPr lang="tr-TR" dirty="0"/>
              <a:t>KÜÇÜK BİR DOKU KAYBINDA YARA AĞIZLARI BİRARAYA GETİRİLEREK PRİMER KAPATILABİLİR. PRİMER KAPATMANIN MÜMKÜN OLMADIĞI DURUMLARA SEKONDER İYİLEŞMEYE BIRAKILABİLİR VEYA LOKAL FLEP ÇEVİRİLMESİ, DERİ GREFTİ DÜŞÜNÜLEBİLİR.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b="24923"/>
          <a:stretch/>
        </p:blipFill>
        <p:spPr>
          <a:xfrm>
            <a:off x="6467138" y="1596177"/>
            <a:ext cx="4556064" cy="39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l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Geniş ekran</PresentationFormat>
  <Paragraphs>84</Paragraphs>
  <Slides>13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Office Teması</vt:lpstr>
      <vt:lpstr>Damla</vt:lpstr>
      <vt:lpstr>PowerPoint Sunusu</vt:lpstr>
      <vt:lpstr>MAKSİLLOFAsiyAL TRAVMA VE ORTA YÜZ BÖLGESİ KIRIKLARI</vt:lpstr>
      <vt:lpstr>PowerPoint Sunusu</vt:lpstr>
      <vt:lpstr>PowerPoint Sunusu</vt:lpstr>
      <vt:lpstr>Yumuşak doku yaralanma tipleri</vt:lpstr>
      <vt:lpstr>abrazyon</vt:lpstr>
      <vt:lpstr>kontüzyon</vt:lpstr>
      <vt:lpstr>LASERASYON</vt:lpstr>
      <vt:lpstr>AVÜLSİYON</vt:lpstr>
      <vt:lpstr>Orta yüz bölgesi kırıkları</vt:lpstr>
      <vt:lpstr>Orta yüz bölgesi kırıkları</vt:lpstr>
      <vt:lpstr>Üst çene kırıkları</vt:lpstr>
      <vt:lpstr>MAKSİLLER SİNÜS KIRIKLARI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Cahit</dc:creator>
  <cp:lastModifiedBy>Cahit</cp:lastModifiedBy>
  <cp:revision>1</cp:revision>
  <dcterms:created xsi:type="dcterms:W3CDTF">2018-03-23T09:11:15Z</dcterms:created>
  <dcterms:modified xsi:type="dcterms:W3CDTF">2018-03-23T09:11:25Z</dcterms:modified>
</cp:coreProperties>
</file>