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6" r:id="rId3"/>
    <p:sldId id="347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402" r:id="rId12"/>
    <p:sldId id="403" r:id="rId13"/>
    <p:sldId id="400" r:id="rId14"/>
    <p:sldId id="404" r:id="rId15"/>
    <p:sldId id="392" r:id="rId16"/>
    <p:sldId id="418" r:id="rId17"/>
    <p:sldId id="419" r:id="rId18"/>
    <p:sldId id="420" r:id="rId19"/>
    <p:sldId id="421" r:id="rId20"/>
    <p:sldId id="359" r:id="rId21"/>
    <p:sldId id="401" r:id="rId22"/>
    <p:sldId id="412" r:id="rId23"/>
    <p:sldId id="408" r:id="rId24"/>
    <p:sldId id="409" r:id="rId25"/>
    <p:sldId id="410" r:id="rId26"/>
    <p:sldId id="364" r:id="rId27"/>
    <p:sldId id="368" r:id="rId28"/>
    <p:sldId id="369" r:id="rId29"/>
    <p:sldId id="370" r:id="rId30"/>
    <p:sldId id="371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5C5"/>
    <a:srgbClr val="EBE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41" autoAdjust="0"/>
    <p:restoredTop sz="94660"/>
  </p:normalViewPr>
  <p:slideViewPr>
    <p:cSldViewPr snapToGrid="0">
      <p:cViewPr varScale="1">
        <p:scale>
          <a:sx n="53" d="100"/>
          <a:sy n="53" d="100"/>
        </p:scale>
        <p:origin x="6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57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999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132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193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48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027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21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360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567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665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028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08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364" y="218683"/>
            <a:ext cx="8286750" cy="4191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5321624"/>
            <a:ext cx="12191999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rgbClr val="7030A0"/>
                </a:solidFill>
              </a:rPr>
              <a:t>JFM 431</a:t>
            </a:r>
          </a:p>
          <a:p>
            <a:pPr algn="ctr"/>
            <a:r>
              <a:rPr lang="tr-TR" sz="40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İŞ </a:t>
            </a:r>
            <a:r>
              <a:rPr lang="tr-TR" sz="4000" b="1" dirty="0">
                <a:solidFill>
                  <a:srgbClr val="7030A0"/>
                </a:solidFill>
                <a:latin typeface="Arial" panose="020B0604020202020204" pitchFamily="34" charset="0"/>
              </a:rPr>
              <a:t>SAĞLIĞI VE GÜVENLİĞİ</a:t>
            </a:r>
          </a:p>
        </p:txBody>
      </p:sp>
    </p:spTree>
    <p:extLst>
      <p:ext uri="{BB962C8B-B14F-4D97-AF65-F5344CB8AC3E}">
        <p14:creationId xmlns:p14="http://schemas.microsoft.com/office/powerpoint/2010/main" val="58669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981200" y="607219"/>
            <a:ext cx="7772400" cy="14700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tr-TR" altLang="tr-TR" sz="4000" dirty="0"/>
              <a:t>S</a:t>
            </a:r>
            <a:r>
              <a:rPr lang="en-US" altLang="tr-TR" sz="4000" dirty="0" err="1"/>
              <a:t>tandartlar</a:t>
            </a:r>
            <a:r>
              <a:rPr lang="tr-TR" altLang="tr-TR" sz="4000" dirty="0"/>
              <a:t> neden uygulanmalı?</a:t>
            </a:r>
            <a:endParaRPr lang="it-IT" altLang="tr-TR" sz="40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81200" y="2415381"/>
            <a:ext cx="82296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EEECE1"/>
              </a:buClr>
              <a:buSzPct val="75000"/>
              <a:buFont typeface="Wingdings" pitchFamily="2" charset="2"/>
              <a:buNone/>
            </a:pPr>
            <a:r>
              <a:rPr lang="tr-TR" altLang="tr-TR" sz="2800">
                <a:solidFill>
                  <a:prstClr val="black"/>
                </a:solidFill>
                <a:latin typeface="Calibri" pitchFamily="34" charset="0"/>
                <a:cs typeface="+mn-cs"/>
              </a:rPr>
              <a:t>-İnsani faaliyetlerin hiçbiri risksiz değildir.  </a:t>
            </a:r>
            <a:endParaRPr lang="it-IT" altLang="tr-TR" sz="280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>
              <a:spcBef>
                <a:spcPct val="20000"/>
              </a:spcBef>
              <a:buClr>
                <a:srgbClr val="EEECE1"/>
              </a:buClr>
              <a:buSzPct val="75000"/>
              <a:buFont typeface="Wingdings" pitchFamily="2" charset="2"/>
              <a:buNone/>
            </a:pPr>
            <a:r>
              <a:rPr lang="en-US" altLang="tr-TR" sz="2800">
                <a:solidFill>
                  <a:prstClr val="black"/>
                </a:solidFill>
                <a:latin typeface="Calibri" pitchFamily="34" charset="0"/>
                <a:cs typeface="+mn-cs"/>
              </a:rPr>
              <a:t> </a:t>
            </a:r>
            <a:endParaRPr lang="it-IT" altLang="tr-TR" sz="280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>
              <a:spcBef>
                <a:spcPct val="20000"/>
              </a:spcBef>
              <a:buClr>
                <a:srgbClr val="EEECE1"/>
              </a:buClr>
              <a:buSzPct val="75000"/>
              <a:buFont typeface="Wingdings" pitchFamily="2" charset="2"/>
              <a:buNone/>
            </a:pPr>
            <a:r>
              <a:rPr lang="tr-TR" altLang="tr-TR" sz="2800">
                <a:solidFill>
                  <a:prstClr val="black"/>
                </a:solidFill>
                <a:latin typeface="Calibri" pitchFamily="34" charset="0"/>
                <a:cs typeface="+mn-cs"/>
              </a:rPr>
              <a:t>-Karmaşık dünyamızda dikkate alınması gereken birçok kısıtlamalar vardır: </a:t>
            </a:r>
            <a:endParaRPr lang="it-IT" altLang="tr-TR" sz="280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lvl="1">
              <a:spcBef>
                <a:spcPct val="20000"/>
              </a:spcBef>
              <a:buClr>
                <a:srgbClr val="C0504D"/>
              </a:buClr>
              <a:buSzPct val="80000"/>
              <a:buFont typeface="Wingdings" pitchFamily="2" charset="2"/>
              <a:buChar char="¨"/>
            </a:pPr>
            <a:r>
              <a:rPr lang="en-US" altLang="tr-TR" sz="2400">
                <a:solidFill>
                  <a:prstClr val="black"/>
                </a:solidFill>
                <a:latin typeface="Calibri" pitchFamily="34" charset="0"/>
                <a:cs typeface="+mn-cs"/>
              </a:rPr>
              <a:t>E</a:t>
            </a:r>
            <a:r>
              <a:rPr lang="tr-TR" altLang="tr-TR" sz="2400">
                <a:solidFill>
                  <a:prstClr val="black"/>
                </a:solidFill>
                <a:latin typeface="Calibri" pitchFamily="34" charset="0"/>
                <a:cs typeface="+mn-cs"/>
              </a:rPr>
              <a:t>k</a:t>
            </a:r>
            <a:r>
              <a:rPr lang="en-US" altLang="tr-TR" sz="2400">
                <a:solidFill>
                  <a:prstClr val="black"/>
                </a:solidFill>
                <a:latin typeface="Calibri" pitchFamily="34" charset="0"/>
                <a:cs typeface="+mn-cs"/>
              </a:rPr>
              <a:t>onomi</a:t>
            </a:r>
            <a:r>
              <a:rPr lang="tr-TR" altLang="tr-TR" sz="2400">
                <a:solidFill>
                  <a:prstClr val="black"/>
                </a:solidFill>
                <a:latin typeface="Calibri" pitchFamily="34" charset="0"/>
                <a:cs typeface="+mn-cs"/>
              </a:rPr>
              <a:t> </a:t>
            </a:r>
            <a:r>
              <a:rPr lang="en-US" altLang="tr-TR" sz="2400">
                <a:solidFill>
                  <a:prstClr val="black"/>
                </a:solidFill>
                <a:latin typeface="Calibri" pitchFamily="34" charset="0"/>
                <a:cs typeface="+mn-cs"/>
              </a:rPr>
              <a:t> </a:t>
            </a:r>
            <a:r>
              <a:rPr lang="tr-TR" altLang="tr-TR" sz="2400">
                <a:solidFill>
                  <a:prstClr val="black"/>
                </a:solidFill>
                <a:latin typeface="Calibri" pitchFamily="34" charset="0"/>
                <a:cs typeface="+mn-cs"/>
              </a:rPr>
              <a:t>(Kimse fazla harcamak istemez)</a:t>
            </a:r>
          </a:p>
          <a:p>
            <a:pPr lvl="1">
              <a:spcBef>
                <a:spcPct val="20000"/>
              </a:spcBef>
              <a:buClr>
                <a:srgbClr val="C0504D"/>
              </a:buClr>
              <a:buSzPct val="80000"/>
              <a:buFont typeface="Wingdings" pitchFamily="2" charset="2"/>
              <a:buChar char="¨"/>
            </a:pPr>
            <a:r>
              <a:rPr lang="tr-TR" altLang="tr-TR" sz="2400">
                <a:solidFill>
                  <a:prstClr val="black"/>
                </a:solidFill>
                <a:latin typeface="Calibri" pitchFamily="34" charset="0"/>
                <a:cs typeface="+mn-cs"/>
              </a:rPr>
              <a:t>Emniyet </a:t>
            </a:r>
            <a:r>
              <a:rPr lang="en-US" altLang="tr-TR" sz="2400">
                <a:solidFill>
                  <a:prstClr val="black"/>
                </a:solidFill>
                <a:latin typeface="Calibri" pitchFamily="34" charset="0"/>
                <a:cs typeface="+mn-cs"/>
              </a:rPr>
              <a:t>(</a:t>
            </a:r>
            <a:r>
              <a:rPr lang="tr-TR" altLang="tr-TR" sz="2400">
                <a:solidFill>
                  <a:prstClr val="black"/>
                </a:solidFill>
                <a:latin typeface="Calibri" pitchFamily="34" charset="0"/>
                <a:cs typeface="+mn-cs"/>
              </a:rPr>
              <a:t>kimse yaralanmak istemez</a:t>
            </a:r>
            <a:r>
              <a:rPr lang="en-US" altLang="tr-TR" sz="2400">
                <a:solidFill>
                  <a:prstClr val="black"/>
                </a:solidFill>
                <a:latin typeface="Calibri" pitchFamily="34" charset="0"/>
                <a:cs typeface="+mn-cs"/>
              </a:rPr>
              <a:t>)</a:t>
            </a:r>
            <a:endParaRPr lang="it-IT" altLang="tr-TR" sz="240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lvl="1">
              <a:spcBef>
                <a:spcPct val="20000"/>
              </a:spcBef>
              <a:buClr>
                <a:srgbClr val="C0504D"/>
              </a:buClr>
              <a:buSzPct val="80000"/>
              <a:buFont typeface="Wingdings" pitchFamily="2" charset="2"/>
              <a:buChar char="¨"/>
            </a:pPr>
            <a:r>
              <a:rPr lang="tr-TR" altLang="tr-TR" sz="2400">
                <a:solidFill>
                  <a:prstClr val="black"/>
                </a:solidFill>
                <a:latin typeface="Calibri" pitchFamily="34" charset="0"/>
                <a:cs typeface="+mn-cs"/>
              </a:rPr>
              <a:t>Yasal yükümlülük (Kimse ceza almak istemez)</a:t>
            </a:r>
            <a:endParaRPr lang="it-IT" altLang="tr-TR" sz="240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algn="just">
              <a:spcBef>
                <a:spcPct val="20000"/>
              </a:spcBef>
              <a:buClr>
                <a:srgbClr val="EEECE1"/>
              </a:buClr>
              <a:buSzPct val="75000"/>
              <a:buFont typeface="Wingdings" pitchFamily="2" charset="2"/>
              <a:buNone/>
            </a:pPr>
            <a:endParaRPr lang="it-IT" altLang="tr-TR" sz="200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005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838575" y="2405062"/>
            <a:ext cx="3000376" cy="2384424"/>
            <a:chOff x="384" y="1440"/>
            <a:chExt cx="1776" cy="2160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 rot="3874468">
              <a:off x="664" y="1160"/>
              <a:ext cx="950" cy="1510"/>
            </a:xfrm>
            <a:prstGeom prst="curvedRightArrow">
              <a:avLst>
                <a:gd name="adj1" fmla="val 31789"/>
                <a:gd name="adj2" fmla="val 63579"/>
                <a:gd name="adj3" fmla="val 333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tr-T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18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 rot="-5588326">
              <a:off x="792" y="2376"/>
              <a:ext cx="1152" cy="1296"/>
            </a:xfrm>
            <a:prstGeom prst="curvedRightArrow">
              <a:avLst>
                <a:gd name="adj1" fmla="val 22500"/>
                <a:gd name="adj2" fmla="val 45000"/>
                <a:gd name="adj3" fmla="val 333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defPPr>
                <a:defRPr lang="tr-T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AU" altLang="tr-TR" sz="240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 rot="10231301">
              <a:off x="1680" y="1488"/>
              <a:ext cx="480" cy="1344"/>
            </a:xfrm>
            <a:prstGeom prst="curvedRightArrow">
              <a:avLst>
                <a:gd name="adj1" fmla="val 56000"/>
                <a:gd name="adj2" fmla="val 112000"/>
                <a:gd name="adj3" fmla="val 333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tr-T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18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624388" y="4262438"/>
            <a:ext cx="1905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tr-TR" sz="5400" b="1">
                <a:solidFill>
                  <a:srgbClr val="FF0000"/>
                </a:solidFill>
                <a:latin typeface="Times New Roman" panose="02020603050405020304" pitchFamily="18" charset="0"/>
              </a:rPr>
              <a:t>ISO</a:t>
            </a:r>
            <a:endParaRPr lang="tr-TR" altLang="tr-TR" sz="5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tr-TR" sz="5400" b="1">
                <a:solidFill>
                  <a:srgbClr val="FF0000"/>
                </a:solidFill>
                <a:latin typeface="Times New Roman" panose="02020603050405020304" pitchFamily="18" charset="0"/>
              </a:rPr>
              <a:t>900</a:t>
            </a:r>
            <a:r>
              <a:rPr lang="tr-TR" altLang="tr-TR" sz="54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tr-TR" sz="5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 rot="16200000">
            <a:off x="6640513" y="2032000"/>
            <a:ext cx="184626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tr-TR" sz="5400" b="1">
                <a:solidFill>
                  <a:srgbClr val="0070C0"/>
                </a:solidFill>
                <a:latin typeface="Times New Roman" panose="02020603050405020304" pitchFamily="18" charset="0"/>
              </a:rPr>
              <a:t>OHSAS </a:t>
            </a:r>
            <a:endParaRPr lang="tr-TR" altLang="tr-TR" sz="5400" b="1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tr-TR" altLang="tr-TR" sz="5400" b="1">
                <a:solidFill>
                  <a:srgbClr val="0070C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tr-TR" sz="5400" b="1">
                <a:solidFill>
                  <a:srgbClr val="0070C0"/>
                </a:solidFill>
                <a:latin typeface="Times New Roman" panose="02020603050405020304" pitchFamily="18" charset="0"/>
              </a:rPr>
              <a:t>18001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838450" y="2762250"/>
            <a:ext cx="19177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tr-TR" altLang="tr-TR" sz="5400" b="1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tr-TR" sz="5400" b="1">
                <a:solidFill>
                  <a:srgbClr val="00FF00"/>
                </a:solidFill>
                <a:latin typeface="Times New Roman" panose="02020603050405020304" pitchFamily="18" charset="0"/>
              </a:rPr>
              <a:t>ISO 14001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2152650" y="50112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4000" b="1" dirty="0">
                <a:solidFill>
                  <a:srgbClr val="002060"/>
                </a:solidFill>
                <a:latin typeface="+mn-lt"/>
              </a:rPr>
              <a:t> YÖNETİM SİSTEMLERİ</a:t>
            </a:r>
          </a:p>
        </p:txBody>
      </p:sp>
    </p:spTree>
    <p:extLst>
      <p:ext uri="{BB962C8B-B14F-4D97-AF65-F5344CB8AC3E}">
        <p14:creationId xmlns:p14="http://schemas.microsoft.com/office/powerpoint/2010/main" val="837515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kaliten.com/wp-content/uploads/2012/12/Kaynak-Y%C3%B6netim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802" y="191902"/>
            <a:ext cx="6236256" cy="656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etin kutusu"/>
          <p:cNvSpPr txBox="1">
            <a:spLocks noChangeArrowheads="1"/>
          </p:cNvSpPr>
          <p:nvPr/>
        </p:nvSpPr>
        <p:spPr bwMode="auto">
          <a:xfrm>
            <a:off x="736871" y="2634414"/>
            <a:ext cx="1102506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</a:rPr>
              <a:t>TS-EN- ISO 9001 Kalite Yönetim Standardıdır</a:t>
            </a:r>
            <a:r>
              <a:rPr lang="tr-TR" altLang="tr-TR" sz="4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4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212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62" y="0"/>
            <a:ext cx="10137731" cy="670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Dikdörtgen"/>
          <p:cNvSpPr>
            <a:spLocks noChangeArrowheads="1"/>
          </p:cNvSpPr>
          <p:nvPr/>
        </p:nvSpPr>
        <p:spPr bwMode="auto">
          <a:xfrm>
            <a:off x="6602772" y="462952"/>
            <a:ext cx="3621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Arial" panose="020B0604020202020204" pitchFamily="34" charset="0"/>
              </a:rPr>
              <a:t>TS ISO EN 9000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743" y="5155440"/>
            <a:ext cx="15430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41927" y="1377926"/>
            <a:ext cx="53694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 sz="2400" i="1" dirty="0">
                <a:solidFill>
                  <a:srgbClr val="002060"/>
                </a:solidFill>
                <a:latin typeface="Arial" panose="020B0604020202020204" pitchFamily="34" charset="0"/>
              </a:rPr>
              <a:t>Kalite Yönetimi ve Kalite Güvencesi Standartları</a:t>
            </a:r>
            <a:r>
              <a:rPr lang="tr-TR" altLang="tr-TR" sz="2400" dirty="0">
                <a:solidFill>
                  <a:srgbClr val="002060"/>
                </a:solidFill>
                <a:latin typeface="Arial" panose="020B0604020202020204" pitchFamily="34" charset="0"/>
              </a:rPr>
              <a:t>nın seçimi ve kullanımı için bir </a:t>
            </a:r>
            <a:r>
              <a:rPr lang="tr-TR" altLang="tr-T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rehberdir.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9407" y="400127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>
                <a:solidFill>
                  <a:srgbClr val="002060"/>
                </a:solidFill>
                <a:latin typeface="Arial" panose="020B0604020202020204" pitchFamily="34" charset="0"/>
              </a:rPr>
              <a:t>Kalite Politikası,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>
                <a:solidFill>
                  <a:srgbClr val="002060"/>
                </a:solidFill>
                <a:latin typeface="Arial" panose="020B0604020202020204" pitchFamily="34" charset="0"/>
              </a:rPr>
              <a:t>Kalite Sistemi,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>
                <a:solidFill>
                  <a:srgbClr val="002060"/>
                </a:solidFill>
                <a:latin typeface="Arial" panose="020B0604020202020204" pitchFamily="34" charset="0"/>
              </a:rPr>
              <a:t>Kalite Yönetimi,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>
                <a:solidFill>
                  <a:srgbClr val="002060"/>
                </a:solidFill>
                <a:latin typeface="Arial" panose="020B0604020202020204" pitchFamily="34" charset="0"/>
              </a:rPr>
              <a:t>Kalite Kontrol,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>
                <a:solidFill>
                  <a:srgbClr val="002060"/>
                </a:solidFill>
                <a:latin typeface="Arial" panose="020B0604020202020204" pitchFamily="34" charset="0"/>
              </a:rPr>
              <a:t>Kalite Güvencesi’ni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>
                <a:solidFill>
                  <a:srgbClr val="002060"/>
                </a:solidFill>
                <a:latin typeface="Arial" panose="020B0604020202020204" pitchFamily="34" charset="0"/>
              </a:rPr>
              <a:t>                                   tanımlar.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84130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79" y="104188"/>
            <a:ext cx="9992713" cy="66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:\İŞ GÜVENLİĞİ RESİMLERİ\Resim1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579" y="5229639"/>
            <a:ext cx="1598613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Dikdörtgen"/>
          <p:cNvSpPr>
            <a:spLocks noChangeArrowheads="1"/>
          </p:cNvSpPr>
          <p:nvPr/>
        </p:nvSpPr>
        <p:spPr bwMode="auto">
          <a:xfrm>
            <a:off x="4093368" y="3105944"/>
            <a:ext cx="4005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3600" b="1">
                <a:solidFill>
                  <a:srgbClr val="FF0000"/>
                </a:solidFill>
                <a:latin typeface="Arial" panose="020B0604020202020204" pitchFamily="34" charset="0"/>
              </a:rPr>
              <a:t>TS ISO EN 14001 </a:t>
            </a:r>
          </a:p>
        </p:txBody>
      </p:sp>
      <p:sp>
        <p:nvSpPr>
          <p:cNvPr id="7" name="Rectangle 6"/>
          <p:cNvSpPr/>
          <p:nvPr/>
        </p:nvSpPr>
        <p:spPr>
          <a:xfrm>
            <a:off x="3470129" y="4263507"/>
            <a:ext cx="5305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600" b="1" dirty="0">
                <a:solidFill>
                  <a:srgbClr val="002060"/>
                </a:solidFill>
                <a:latin typeface="Arial" panose="020B0604020202020204" pitchFamily="34" charset="0"/>
              </a:rPr>
              <a:t>Çevre Yönetim Sistemi 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1804451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174" y="0"/>
            <a:ext cx="5587652" cy="1325563"/>
          </a:xfrm>
        </p:spPr>
        <p:txBody>
          <a:bodyPr/>
          <a:lstStyle/>
          <a:p>
            <a:r>
              <a:rPr lang="tr-TR" b="1" dirty="0">
                <a:latin typeface="+mn-lt"/>
              </a:rPr>
              <a:t>ISO 14001 STANDARDI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19" y="924729"/>
            <a:ext cx="12017681" cy="5037659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tr-TR" b="1" dirty="0">
                <a:solidFill>
                  <a:srgbClr val="FF0000"/>
                </a:solidFill>
              </a:rPr>
              <a:t>Kuruluşların çevreye olabilecek muhtemel etkilerinin en az seviyede tutulmasını ve çevreyi korumayı hedefleyen yönetim sistemidir.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i="1" dirty="0"/>
              <a:t>Temel felsefesi: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Çevreye gerçekçi yaklaşım ve koruyucu önlemlerin alınması </a:t>
            </a:r>
          </a:p>
          <a:p>
            <a:pPr marL="0" indent="0">
              <a:buNone/>
            </a:pPr>
            <a:r>
              <a:rPr lang="tr-TR" dirty="0"/>
              <a:t>İSG koruyucu önlemlerinin alınması </a:t>
            </a:r>
          </a:p>
          <a:p>
            <a:pPr marL="0" indent="0">
              <a:buNone/>
            </a:pPr>
            <a:r>
              <a:rPr lang="tr-TR" dirty="0"/>
              <a:t>Atık ve enerji yönetimi </a:t>
            </a:r>
          </a:p>
          <a:p>
            <a:pPr marL="0" indent="0">
              <a:buNone/>
            </a:pPr>
            <a:r>
              <a:rPr lang="tr-TR" dirty="0"/>
              <a:t>Bilgilendirme, iletişim ve eğitimin sağlanması</a:t>
            </a:r>
          </a:p>
        </p:txBody>
      </p:sp>
    </p:spTree>
    <p:extLst>
      <p:ext uri="{BB962C8B-B14F-4D97-AF65-F5344CB8AC3E}">
        <p14:creationId xmlns:p14="http://schemas.microsoft.com/office/powerpoint/2010/main" val="3790434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99" y="0"/>
            <a:ext cx="10367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Dikdörtgen"/>
          <p:cNvSpPr>
            <a:spLocks noChangeArrowheads="1"/>
          </p:cNvSpPr>
          <p:nvPr/>
        </p:nvSpPr>
        <p:spPr bwMode="auto">
          <a:xfrm>
            <a:off x="6385942" y="2633743"/>
            <a:ext cx="3929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Arial" panose="020B0604020202020204" pitchFamily="34" charset="0"/>
              </a:rPr>
              <a:t>TS OHSAS 18001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098" y="5276849"/>
            <a:ext cx="26289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24336" y="3537414"/>
            <a:ext cx="97517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62000" fontAlgn="t">
              <a:defRPr/>
            </a:pPr>
            <a:r>
              <a:rPr lang="tr-TR" sz="4000" b="1" dirty="0">
                <a:solidFill>
                  <a:srgbClr val="0070C0"/>
                </a:solidFill>
                <a:latin typeface="Arial" charset="0"/>
                <a:cs typeface="Arial" charset="0"/>
              </a:rPr>
              <a:t>İş Sağlığı ve Güvenliği Yönetim Sistemi</a:t>
            </a:r>
          </a:p>
        </p:txBody>
      </p:sp>
    </p:spTree>
    <p:extLst>
      <p:ext uri="{BB962C8B-B14F-4D97-AF65-F5344CB8AC3E}">
        <p14:creationId xmlns:p14="http://schemas.microsoft.com/office/powerpoint/2010/main" val="347004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Rot="1" noChangeArrowheads="1"/>
          </p:cNvSpPr>
          <p:nvPr/>
        </p:nvSpPr>
        <p:spPr bwMode="auto">
          <a:xfrm>
            <a:off x="121084" y="97979"/>
            <a:ext cx="11966532" cy="11255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3200" dirty="0">
                <a:solidFill>
                  <a:schemeClr val="bg1"/>
                </a:solidFill>
                <a:latin typeface="Arial" charset="0"/>
              </a:rPr>
              <a:t>OHSAS 18001 İSG </a:t>
            </a:r>
            <a:r>
              <a:rPr lang="tr-TR" altLang="tr-TR" sz="3200">
                <a:solidFill>
                  <a:schemeClr val="bg1"/>
                </a:solidFill>
                <a:latin typeface="Arial" charset="0"/>
              </a:rPr>
              <a:t>Yönetim Sistemi Nedir?</a:t>
            </a:r>
            <a:endParaRPr lang="tr-TR" altLang="tr-TR" sz="3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Rectangle 4"/>
          <p:cNvSpPr>
            <a:spLocks noGrp="1" noRot="1" noChangeArrowheads="1"/>
          </p:cNvSpPr>
          <p:nvPr/>
        </p:nvSpPr>
        <p:spPr bwMode="auto">
          <a:xfrm>
            <a:off x="1883568" y="1481932"/>
            <a:ext cx="84248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tr-TR" altLang="tr-TR" sz="3600" b="1">
                <a:solidFill>
                  <a:schemeClr val="hlink"/>
                </a:solidFill>
              </a:rPr>
              <a:t>O</a:t>
            </a:r>
            <a:r>
              <a:rPr lang="tr-TR" altLang="tr-TR" sz="2400"/>
              <a:t>ccupational </a:t>
            </a:r>
            <a:r>
              <a:rPr lang="tr-TR" altLang="tr-TR" sz="3600" b="1">
                <a:solidFill>
                  <a:schemeClr val="hlink"/>
                </a:solidFill>
              </a:rPr>
              <a:t>H</a:t>
            </a:r>
            <a:r>
              <a:rPr lang="tr-TR" altLang="tr-TR" sz="2400"/>
              <a:t>ealth and </a:t>
            </a:r>
            <a:r>
              <a:rPr lang="tr-TR" altLang="tr-TR" sz="3600" b="1">
                <a:solidFill>
                  <a:schemeClr val="hlink"/>
                </a:solidFill>
              </a:rPr>
              <a:t>S</a:t>
            </a:r>
            <a:r>
              <a:rPr lang="tr-TR" altLang="tr-TR" sz="2400"/>
              <a:t>afety </a:t>
            </a:r>
            <a:r>
              <a:rPr lang="tr-TR" altLang="tr-TR" sz="3600" b="1">
                <a:solidFill>
                  <a:schemeClr val="hlink"/>
                </a:solidFill>
              </a:rPr>
              <a:t>A</a:t>
            </a:r>
            <a:r>
              <a:rPr lang="tr-TR" altLang="tr-TR" sz="2400"/>
              <a:t>ssessment </a:t>
            </a:r>
            <a:r>
              <a:rPr lang="tr-TR" altLang="tr-TR" sz="3600" b="1">
                <a:solidFill>
                  <a:schemeClr val="hlink"/>
                </a:solidFill>
              </a:rPr>
              <a:t>S</a:t>
            </a:r>
            <a:r>
              <a:rPr lang="tr-TR" altLang="tr-TR" sz="2400"/>
              <a:t>eries 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tr-TR" altLang="tr-TR" sz="2400"/>
              <a:t>İş Sağlığı ve Güvenliği (İSG)Değerlendirme Serisi</a:t>
            </a:r>
          </a:p>
        </p:txBody>
      </p:sp>
      <p:sp>
        <p:nvSpPr>
          <p:cNvPr id="6" name="Dikdörtgen 1"/>
          <p:cNvSpPr>
            <a:spLocks noChangeArrowheads="1"/>
          </p:cNvSpPr>
          <p:nvPr/>
        </p:nvSpPr>
        <p:spPr bwMode="auto">
          <a:xfrm>
            <a:off x="1901031" y="3539332"/>
            <a:ext cx="8407400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tr-TR" altLang="tr-TR" b="1" dirty="0">
              <a:solidFill>
                <a:prstClr val="black"/>
              </a:solidFill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tr-TR" altLang="tr-TR" b="1" dirty="0">
                <a:solidFill>
                  <a:prstClr val="black"/>
                </a:solidFill>
              </a:rPr>
              <a:t>OHSAS 18001 ve OHSAS 18002:</a:t>
            </a:r>
          </a:p>
          <a:p>
            <a:pPr algn="just" eaLnBrk="1" hangingPunct="1">
              <a:lnSpc>
                <a:spcPct val="110000"/>
              </a:lnSpc>
            </a:pPr>
            <a:r>
              <a:rPr lang="tr-TR" altLang="tr-TR" dirty="0">
                <a:solidFill>
                  <a:prstClr val="black"/>
                </a:solidFill>
              </a:rPr>
              <a:t>Müşterilerin ulusal ve uluslararası İSG beklentilerini karşılamak amacıyla hazırlanan  bu standardlar ve böyle bir standartın uygulamasına kılavuzluk edebilecek, tanınabilir, dokümante edilebilir, sürdürülebilir bir İSG yönetim sistemi hakkındaki isteklere cevaben geliştirilmiştir.</a:t>
            </a:r>
          </a:p>
        </p:txBody>
      </p:sp>
      <p:sp>
        <p:nvSpPr>
          <p:cNvPr id="2" name="Rectangle 1"/>
          <p:cNvSpPr/>
          <p:nvPr/>
        </p:nvSpPr>
        <p:spPr>
          <a:xfrm>
            <a:off x="308673" y="6125320"/>
            <a:ext cx="10551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b="1" dirty="0">
                <a:solidFill>
                  <a:prstClr val="black"/>
                </a:solidFill>
              </a:rPr>
              <a:t>OHSAS 18002: İSG Yönetim sisteminin uygulama rehberidir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8329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408" y="122437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b="1" u="sng" dirty="0">
                <a:solidFill>
                  <a:srgbClr val="FF0000"/>
                </a:solidFill>
              </a:rPr>
              <a:t>OHSAS 18001: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lnSpc>
                <a:spcPct val="150000"/>
              </a:lnSpc>
              <a:buNone/>
            </a:pPr>
            <a:r>
              <a:rPr lang="tr-TR" dirty="0"/>
              <a:t>İşyerlerinde uygulanan iş sağlığı ve güvenliği yönetim sisteminin genel prensiplerini ortaya koyan verimliliği artırmak amacıyla tasarlanmış bir </a:t>
            </a:r>
            <a:r>
              <a:rPr lang="tr-TR" u="sng" dirty="0">
                <a:solidFill>
                  <a:srgbClr val="FF0000"/>
                </a:solidFill>
              </a:rPr>
              <a:t>yönetim sistemidir.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1371598" y="172190"/>
            <a:ext cx="463463" cy="52609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5-Point Star 4"/>
          <p:cNvSpPr/>
          <p:nvPr/>
        </p:nvSpPr>
        <p:spPr>
          <a:xfrm>
            <a:off x="701454" y="698283"/>
            <a:ext cx="463463" cy="52609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7652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/>
        </p:nvSpPr>
        <p:spPr bwMode="auto">
          <a:xfrm>
            <a:off x="676404" y="2907138"/>
            <a:ext cx="10885118" cy="245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tr-TR" altLang="tr-TR" dirty="0"/>
              <a:t>OHSAS 18001, iş sağlığı ve güvenliği konusundaki gereklilikleri belirlemesi ile birlikte ayrıca </a:t>
            </a:r>
            <a:r>
              <a:rPr lang="tr-TR" altLang="tr-TR" b="1" dirty="0"/>
              <a:t>kalite ve çevre standartları </a:t>
            </a:r>
            <a:r>
              <a:rPr lang="tr-TR" altLang="tr-TR" dirty="0"/>
              <a:t>ile uyumlu uluslararası bir standarttır. </a:t>
            </a:r>
          </a:p>
          <a:p>
            <a:pPr marL="0" indent="0">
              <a:lnSpc>
                <a:spcPct val="150000"/>
              </a:lnSpc>
              <a:buNone/>
            </a:pPr>
            <a:endParaRPr lang="tr-TR" altLang="tr-TR" dirty="0"/>
          </a:p>
          <a:p>
            <a:pPr marL="0" indent="0">
              <a:lnSpc>
                <a:spcPct val="150000"/>
              </a:lnSpc>
              <a:buNone/>
            </a:pPr>
            <a:endParaRPr lang="tr-TR" altLang="tr-TR" dirty="0"/>
          </a:p>
        </p:txBody>
      </p:sp>
      <p:sp>
        <p:nvSpPr>
          <p:cNvPr id="5" name="Başlık 1"/>
          <p:cNvSpPr>
            <a:spLocks noGrp="1"/>
          </p:cNvSpPr>
          <p:nvPr/>
        </p:nvSpPr>
        <p:spPr bwMode="auto">
          <a:xfrm>
            <a:off x="1616900" y="1041226"/>
            <a:ext cx="93924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altLang="tr-TR" b="1" dirty="0">
                <a:solidFill>
                  <a:srgbClr val="FF0000"/>
                </a:solidFill>
              </a:rPr>
              <a:t>OHSAS 18001, TS ISO 9001 ve TS14001</a:t>
            </a:r>
            <a:endParaRPr lang="tr-TR" altLang="tr-TR" dirty="0"/>
          </a:p>
        </p:txBody>
      </p:sp>
      <p:sp>
        <p:nvSpPr>
          <p:cNvPr id="6" name="İçerik Yer Tutucusu 2"/>
          <p:cNvSpPr>
            <a:spLocks noGrp="1"/>
          </p:cNvSpPr>
          <p:nvPr/>
        </p:nvSpPr>
        <p:spPr bwMode="auto">
          <a:xfrm>
            <a:off x="488514" y="227034"/>
            <a:ext cx="11649206" cy="47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altLang="tr-TR" sz="1800" dirty="0"/>
              <a:t>ISO: Uluslararası Standardizasyon Organizasyonu. Merkezi Cenevre.</a:t>
            </a:r>
          </a:p>
          <a:p>
            <a:pPr marL="0" indent="0">
              <a:buNone/>
            </a:pPr>
            <a:endParaRPr lang="tr-TR" altLang="tr-TR" sz="1800" dirty="0"/>
          </a:p>
          <a:p>
            <a:pPr marL="0" indent="0">
              <a:buNone/>
            </a:pPr>
            <a:endParaRPr lang="tr-TR" altLang="tr-TR" sz="1800" dirty="0"/>
          </a:p>
        </p:txBody>
      </p:sp>
    </p:spTree>
    <p:extLst>
      <p:ext uri="{BB962C8B-B14F-4D97-AF65-F5344CB8AC3E}">
        <p14:creationId xmlns:p14="http://schemas.microsoft.com/office/powerpoint/2010/main" val="871647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3939" y="505615"/>
            <a:ext cx="103799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4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tr-TR" sz="4400" dirty="0">
                <a:solidFill>
                  <a:srgbClr val="001F5F"/>
                </a:solidFill>
                <a:latin typeface="Arial" panose="020B0604020202020204" pitchFamily="34" charset="0"/>
              </a:rPr>
              <a:t>Kaza sonrası yapılacaklar: </a:t>
            </a:r>
          </a:p>
          <a:p>
            <a:endParaRPr lang="tr-TR" sz="4400" dirty="0">
              <a:solidFill>
                <a:srgbClr val="001F5F"/>
              </a:solidFill>
              <a:latin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b="1" dirty="0">
                <a:solidFill>
                  <a:srgbClr val="001F5F"/>
                </a:solidFill>
                <a:latin typeface="Arial" panose="020B0604020202020204" pitchFamily="34" charset="0"/>
              </a:rPr>
              <a:t>İş Kazalarının İncelenmesi</a:t>
            </a:r>
            <a:r>
              <a:rPr lang="tr-TR" sz="4400" dirty="0">
                <a:solidFill>
                  <a:srgbClr val="001F5F"/>
                </a:solidFill>
                <a:latin typeface="Arial" panose="020B0604020202020204" pitchFamily="34" charset="0"/>
              </a:rPr>
              <a:t>, </a:t>
            </a:r>
          </a:p>
          <a:p>
            <a:r>
              <a:rPr lang="tr-TR" sz="4400" dirty="0">
                <a:solidFill>
                  <a:srgbClr val="C00000"/>
                </a:solidFill>
                <a:latin typeface="Wingdings" panose="05000000000000000000" pitchFamily="2" charset="2"/>
              </a:rPr>
              <a:t> </a:t>
            </a:r>
            <a:r>
              <a:rPr lang="tr-TR" sz="4400" b="1" dirty="0">
                <a:solidFill>
                  <a:srgbClr val="001F5F"/>
                </a:solidFill>
                <a:latin typeface="Arial" panose="020B0604020202020204" pitchFamily="34" charset="0"/>
              </a:rPr>
              <a:t>Yasal soruşturma (</a:t>
            </a:r>
            <a:r>
              <a:rPr lang="tr-TR" sz="4400" b="1" dirty="0">
                <a:solidFill>
                  <a:srgbClr val="00AF50"/>
                </a:solidFill>
                <a:latin typeface="Arial" panose="020B0604020202020204" pitchFamily="34" charset="0"/>
              </a:rPr>
              <a:t>Adli Süreç</a:t>
            </a:r>
            <a:r>
              <a:rPr lang="tr-TR" sz="4400" b="1" dirty="0">
                <a:solidFill>
                  <a:srgbClr val="001F5F"/>
                </a:solidFill>
                <a:latin typeface="Arial" panose="020B0604020202020204" pitchFamily="34" charset="0"/>
              </a:rPr>
              <a:t>). </a:t>
            </a:r>
            <a:endParaRPr lang="tr-TR" sz="4400" dirty="0">
              <a:solidFill>
                <a:srgbClr val="001F5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88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/>
        </p:nvSpPr>
        <p:spPr bwMode="auto">
          <a:xfrm>
            <a:off x="1413560" y="9965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altLang="tr-TR" b="1" dirty="0">
                <a:solidFill>
                  <a:srgbClr val="FF0000"/>
                </a:solidFill>
              </a:rPr>
              <a:t>OHSAS 18001</a:t>
            </a:r>
            <a:endParaRPr lang="tr-TR" altLang="tr-TR" dirty="0"/>
          </a:p>
        </p:txBody>
      </p:sp>
      <p:sp>
        <p:nvSpPr>
          <p:cNvPr id="5" name="İçerik Yer Tutucusu 2"/>
          <p:cNvSpPr>
            <a:spLocks noGrp="1"/>
          </p:cNvSpPr>
          <p:nvPr/>
        </p:nvSpPr>
        <p:spPr bwMode="auto">
          <a:xfrm>
            <a:off x="1809804" y="1418192"/>
            <a:ext cx="8229600" cy="520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tr-TR" dirty="0"/>
              <a:t>Bu standart yardımıyla;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tr-TR" dirty="0"/>
              <a:t>iş sağlığı ve güvenliği risklerinin belirlendiği,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tr-TR" dirty="0"/>
              <a:t>analiz edildiği,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tr-TR" dirty="0"/>
              <a:t>önlemlerle asgari seviyeye indirildiği,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tr-TR" dirty="0"/>
              <a:t>yasal mevzuata uyumlu,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tr-TR" dirty="0"/>
              <a:t> iş sağlığı ve güvenliği ile ilgili hedeflerin bulunduğu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tr-TR" dirty="0"/>
              <a:t>bunların gerçekleştirilmesi için uygulamaların hayata geçirildiği </a:t>
            </a:r>
          </a:p>
          <a:p>
            <a:pPr marL="457200" lvl="1" indent="0">
              <a:buFont typeface="Arial" pitchFamily="34" charset="0"/>
              <a:buNone/>
              <a:defRPr/>
            </a:pPr>
            <a:r>
              <a:rPr lang="tr-TR" b="1" dirty="0"/>
              <a:t>bir yönetim sistemi kurmak mümkündür. </a:t>
            </a:r>
          </a:p>
        </p:txBody>
      </p:sp>
    </p:spTree>
    <p:extLst>
      <p:ext uri="{BB962C8B-B14F-4D97-AF65-F5344CB8AC3E}">
        <p14:creationId xmlns:p14="http://schemas.microsoft.com/office/powerpoint/2010/main" val="840555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Dikdörtgen"/>
          <p:cNvSpPr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10515600" cy="337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tr-TR" sz="2800" dirty="0">
                <a:solidFill>
                  <a:srgbClr val="00206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ISO 9001 – 14000 – 18001 Ortak Yönleri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tr-TR" altLang="tr-TR" sz="2800" dirty="0">
              <a:solidFill>
                <a:srgbClr val="00206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lvl="3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romanUcPeriod"/>
            </a:pPr>
            <a:r>
              <a:rPr lang="tr-TR" altLang="tr-TR" sz="2800" dirty="0">
                <a:solidFill>
                  <a:srgbClr val="002060"/>
                </a:solidFill>
                <a:latin typeface="Arial" panose="020B0604020202020204" pitchFamily="34" charset="0"/>
              </a:rPr>
              <a:t>Çevrenin Korunması,</a:t>
            </a:r>
          </a:p>
          <a:p>
            <a:pPr lvl="3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romanUcPeriod"/>
            </a:pPr>
            <a:r>
              <a:rPr lang="tr-TR" altLang="tr-TR" sz="2800" dirty="0">
                <a:solidFill>
                  <a:srgbClr val="002060"/>
                </a:solidFill>
                <a:latin typeface="Arial" panose="020B0604020202020204" pitchFamily="34" charset="0"/>
              </a:rPr>
              <a:t>Proses Güvenliği, </a:t>
            </a:r>
          </a:p>
          <a:p>
            <a:pPr lvl="3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romanUcPeriod"/>
            </a:pPr>
            <a:r>
              <a:rPr lang="tr-TR" altLang="tr-TR" sz="2800" dirty="0">
                <a:solidFill>
                  <a:srgbClr val="002060"/>
                </a:solidFill>
                <a:latin typeface="Arial" panose="020B0604020202020204" pitchFamily="34" charset="0"/>
              </a:rPr>
              <a:t>İş Sağlığı ve Güvenliği,</a:t>
            </a:r>
          </a:p>
          <a:p>
            <a:pPr lvl="3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romanUcPeriod"/>
            </a:pPr>
            <a:r>
              <a:rPr lang="tr-TR" altLang="tr-TR" sz="2800" dirty="0">
                <a:solidFill>
                  <a:srgbClr val="00206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Acil Durumlar, </a:t>
            </a:r>
          </a:p>
        </p:txBody>
      </p:sp>
    </p:spTree>
    <p:extLst>
      <p:ext uri="{BB962C8B-B14F-4D97-AF65-F5344CB8AC3E}">
        <p14:creationId xmlns:p14="http://schemas.microsoft.com/office/powerpoint/2010/main" val="4177849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00B050"/>
                </a:solidFill>
              </a:rPr>
              <a:t>OHSAS 18001: BİR YÖNETİM SİSTEMİdir.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Sürekli iyileştirme temel döngüsü</a:t>
            </a:r>
          </a:p>
        </p:txBody>
      </p:sp>
      <p:sp>
        <p:nvSpPr>
          <p:cNvPr id="7" name="Rectangle 6"/>
          <p:cNvSpPr/>
          <p:nvPr/>
        </p:nvSpPr>
        <p:spPr>
          <a:xfrm>
            <a:off x="697282" y="6242161"/>
            <a:ext cx="10656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222222"/>
                </a:solidFill>
                <a:latin typeface="Tahoma" panose="020B0604030504040204" pitchFamily="34" charset="0"/>
              </a:rPr>
              <a:t>PUKO adım – adım plan yaparak sonuca ulaşmakta kullanılan sistematik bir yaklaşımdır.</a:t>
            </a:r>
            <a:endParaRPr lang="tr-TR" dirty="0"/>
          </a:p>
        </p:txBody>
      </p:sp>
      <p:pic>
        <p:nvPicPr>
          <p:cNvPr id="1028" name="Picture 4" descr="https://industryolog.com/wp-content/uploads/2017/02/puk%C3%B6-1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885" y="1325563"/>
            <a:ext cx="6069860" cy="45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59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Dikdörtgen"/>
          <p:cNvSpPr/>
          <p:nvPr/>
        </p:nvSpPr>
        <p:spPr>
          <a:xfrm>
            <a:off x="5387301" y="261720"/>
            <a:ext cx="6299483" cy="50783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tr-TR" b="1" dirty="0">
                <a:solidFill>
                  <a:srgbClr val="FF0000"/>
                </a:solidFill>
                <a:latin typeface="Arial" charset="0"/>
                <a:cs typeface="Arial" charset="0"/>
              </a:rPr>
              <a:t>PLANLA</a:t>
            </a:r>
          </a:p>
          <a:p>
            <a:pPr>
              <a:defRPr/>
            </a:pPr>
            <a:r>
              <a:rPr lang="tr-TR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tr-TR" b="1" dirty="0">
                <a:solidFill>
                  <a:srgbClr val="FF0000"/>
                </a:solidFill>
              </a:rPr>
              <a:t>NE</a:t>
            </a:r>
            <a:r>
              <a:rPr lang="tr-TR" dirty="0">
                <a:solidFill>
                  <a:srgbClr val="FF0000"/>
                </a:solidFill>
              </a:rPr>
              <a:t> yapmak gerektiğini ve</a:t>
            </a:r>
            <a:r>
              <a:rPr lang="tr-TR" b="1" dirty="0">
                <a:solidFill>
                  <a:srgbClr val="FF0000"/>
                </a:solidFill>
              </a:rPr>
              <a:t> NASIL</a:t>
            </a:r>
            <a:r>
              <a:rPr lang="tr-TR" dirty="0">
                <a:solidFill>
                  <a:srgbClr val="FF0000"/>
                </a:solidFill>
              </a:rPr>
              <a:t> yapılacağını belirleme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tr-TR" dirty="0">
                <a:solidFill>
                  <a:srgbClr val="FF0000"/>
                </a:solidFill>
                <a:latin typeface="Arial" charset="0"/>
                <a:cs typeface="Arial" charset="0"/>
              </a:rPr>
              <a:t>Hedeflerin belirlenmesi</a:t>
            </a:r>
            <a:r>
              <a:rPr lang="tr-TR" dirty="0">
                <a:latin typeface="Arial" charset="0"/>
                <a:cs typeface="Arial" charset="0"/>
              </a:rPr>
              <a:t>, 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tr-TR" dirty="0">
                <a:latin typeface="Arial" charset="0"/>
                <a:cs typeface="Arial" charset="0"/>
              </a:rPr>
              <a:t>Mevcut durumu </a:t>
            </a:r>
            <a:r>
              <a:rPr lang="tr-TR" dirty="0">
                <a:solidFill>
                  <a:srgbClr val="FF0000"/>
                </a:solidFill>
                <a:latin typeface="Arial" charset="0"/>
                <a:cs typeface="Arial" charset="0"/>
              </a:rPr>
              <a:t>analiz</a:t>
            </a:r>
            <a:r>
              <a:rPr lang="tr-TR" dirty="0">
                <a:latin typeface="Arial" charset="0"/>
                <a:cs typeface="Arial" charset="0"/>
              </a:rPr>
              <a:t> etme, 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tr-TR" dirty="0">
                <a:latin typeface="Arial" charset="0"/>
                <a:cs typeface="Arial" charset="0"/>
              </a:rPr>
              <a:t>Kayıtların </a:t>
            </a:r>
            <a:r>
              <a:rPr lang="tr-TR" dirty="0">
                <a:solidFill>
                  <a:srgbClr val="FF0000"/>
                </a:solidFill>
                <a:latin typeface="Arial" charset="0"/>
                <a:cs typeface="Arial" charset="0"/>
              </a:rPr>
              <a:t>analizi,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tr-TR" dirty="0">
                <a:solidFill>
                  <a:srgbClr val="FF0000"/>
                </a:solidFill>
                <a:latin typeface="Arial" charset="0"/>
                <a:cs typeface="Arial" charset="0"/>
              </a:rPr>
              <a:t>Tehlikelerin Belirlenmesi</a:t>
            </a:r>
            <a:r>
              <a:rPr lang="tr-TR" dirty="0">
                <a:latin typeface="Arial" charset="0"/>
                <a:cs typeface="Arial" charset="0"/>
              </a:rPr>
              <a:t>,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tr-TR" dirty="0">
                <a:solidFill>
                  <a:srgbClr val="FF0000"/>
                </a:solidFill>
                <a:latin typeface="Arial" charset="0"/>
                <a:cs typeface="Arial" charset="0"/>
              </a:rPr>
              <a:t>Risk değerlendirme metodlarının belirlenmesi</a:t>
            </a:r>
            <a:r>
              <a:rPr lang="tr-TR" dirty="0">
                <a:latin typeface="Arial" charset="0"/>
                <a:cs typeface="Arial" charset="0"/>
              </a:rPr>
              <a:t>, 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tr-TR" dirty="0">
                <a:latin typeface="Arial" charset="0"/>
                <a:cs typeface="Arial" charset="0"/>
              </a:rPr>
              <a:t>Detaylı plan hazırlaması ( uygulama planı ), 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tr-TR" dirty="0">
                <a:latin typeface="Arial" charset="0"/>
                <a:cs typeface="Arial" charset="0"/>
              </a:rPr>
              <a:t>İç talimatlar hazırlama,</a:t>
            </a:r>
          </a:p>
          <a:p>
            <a:pPr>
              <a:defRPr/>
            </a:pPr>
            <a:endParaRPr lang="tr-TR" dirty="0">
              <a:latin typeface="Arial" charset="0"/>
              <a:cs typeface="Arial" charset="0"/>
            </a:endParaRPr>
          </a:p>
        </p:txBody>
      </p:sp>
      <p:pic>
        <p:nvPicPr>
          <p:cNvPr id="5" name="Picture 4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394" y="1244968"/>
            <a:ext cx="294798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403" y="261720"/>
            <a:ext cx="5405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b="1" dirty="0">
                <a:solidFill>
                  <a:srgbClr val="0000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”Biz şu anda neredeyiz?”</a:t>
            </a:r>
            <a:r>
              <a:rPr lang="tr-TR" altLang="tr-TR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 sorusuna cevap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7693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89534" y="859397"/>
            <a:ext cx="71106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b="1" dirty="0">
                <a:solidFill>
                  <a:srgbClr val="FF0000"/>
                </a:solidFill>
                <a:latin typeface="Arial" charset="0"/>
                <a:cs typeface="Arial" charset="0"/>
              </a:rPr>
              <a:t>UYGULA </a:t>
            </a:r>
          </a:p>
          <a:p>
            <a:pPr>
              <a:defRPr/>
            </a:pPr>
            <a:endParaRPr lang="tr-TR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tr-TR" dirty="0">
                <a:latin typeface="Arial" charset="0"/>
                <a:cs typeface="Arial" charset="0"/>
              </a:rPr>
              <a:t>Risklerin kabul edilebilir olup olmadığına karar verme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tr-TR" dirty="0">
                <a:latin typeface="Arial" charset="0"/>
                <a:cs typeface="Arial" charset="0"/>
              </a:rPr>
              <a:t> 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tr-TR" dirty="0">
                <a:latin typeface="Arial" charset="0"/>
                <a:cs typeface="Arial" charset="0"/>
              </a:rPr>
              <a:t>Kontrol Önlemlerinin seçimi ve uygulaması 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tr-TR" dirty="0">
                <a:latin typeface="Arial" charset="0"/>
                <a:cs typeface="Arial" charset="0"/>
              </a:rPr>
              <a:t>Her bölümdeki </a:t>
            </a:r>
            <a:r>
              <a:rPr lang="tr-TR" dirty="0">
                <a:solidFill>
                  <a:srgbClr val="FF0000"/>
                </a:solidFill>
                <a:latin typeface="Arial" charset="0"/>
                <a:cs typeface="Arial" charset="0"/>
              </a:rPr>
              <a:t>İlgili kişileri bilgilendirme, eğitme ve katılımını sağlama 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tr-TR" dirty="0">
                <a:solidFill>
                  <a:srgbClr val="FF0000"/>
                </a:solidFill>
                <a:latin typeface="Arial" charset="0"/>
                <a:cs typeface="Arial" charset="0"/>
              </a:rPr>
              <a:t>Faaliyet planını izleme ve gerçekleştirme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tr-TR" dirty="0">
                <a:latin typeface="Arial" charset="0"/>
                <a:cs typeface="Arial" charset="0"/>
              </a:rPr>
              <a:t> 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tr-TR" dirty="0">
                <a:solidFill>
                  <a:srgbClr val="FF0000"/>
                </a:solidFill>
                <a:latin typeface="Arial" charset="0"/>
                <a:cs typeface="Arial" charset="0"/>
              </a:rPr>
              <a:t>Uygulama sonuçlarını yakın takip etme </a:t>
            </a:r>
          </a:p>
        </p:txBody>
      </p:sp>
      <p:pic>
        <p:nvPicPr>
          <p:cNvPr id="5" name="Picture 4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394" y="1244968"/>
            <a:ext cx="294798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39928" y="490065"/>
            <a:ext cx="1426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222222"/>
                </a:solidFill>
                <a:latin typeface="Tahoma" panose="020B0604030504040204" pitchFamily="34" charset="0"/>
              </a:rPr>
              <a:t>ikinci aşama</a:t>
            </a:r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6704485" y="674731"/>
            <a:ext cx="343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222222"/>
                </a:solidFill>
                <a:latin typeface="Tahoma" panose="020B0604030504040204" pitchFamily="34" charset="0"/>
              </a:rPr>
              <a:t>Planı gerçekleştirecek aktiviteler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6705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928" y="765174"/>
            <a:ext cx="2928938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Dikdörtgen"/>
          <p:cNvSpPr>
            <a:spLocks noChangeArrowheads="1"/>
          </p:cNvSpPr>
          <p:nvPr/>
        </p:nvSpPr>
        <p:spPr bwMode="auto">
          <a:xfrm>
            <a:off x="198558" y="1515649"/>
            <a:ext cx="45720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tr-TR" altLang="tr-T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KONTROL  ET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tr-TR" altLang="tr-TR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nn-NO" dirty="0"/>
              <a:t>Sonuçları değerlendirmek ve varsa sapma nedenlerini anlamak</a:t>
            </a:r>
            <a:endParaRPr lang="tr-TR" altLang="tr-TR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tr-TR" altLang="tr-TR" sz="1800" dirty="0">
                <a:solidFill>
                  <a:srgbClr val="FF0000"/>
                </a:solidFill>
                <a:latin typeface="Arial" panose="020B0604020202020204" pitchFamily="34" charset="0"/>
              </a:rPr>
              <a:t>Hedef veya hedeflere ulaşıldı mı?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tr-TR" altLang="tr-TR" sz="1800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tr-TR" altLang="tr-TR" sz="1800" dirty="0">
                <a:latin typeface="Arial" panose="020B0604020202020204" pitchFamily="34" charset="0"/>
              </a:rPr>
              <a:t>İç talimatlar ve yönergeleri gözden geçirme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tr-TR" altLang="tr-TR" sz="1800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tr-TR" altLang="tr-TR" sz="1800" dirty="0">
                <a:solidFill>
                  <a:srgbClr val="FF0000"/>
                </a:solidFill>
                <a:latin typeface="Arial" panose="020B0604020202020204" pitchFamily="34" charset="0"/>
              </a:rPr>
              <a:t>Olası sapmaları tespit etme ve kaydetme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tr-TR" altLang="tr-TR" sz="1800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tr-TR" altLang="tr-TR" sz="1800" dirty="0">
                <a:latin typeface="Arial" panose="020B0604020202020204" pitchFamily="34" charset="0"/>
              </a:rPr>
              <a:t>İlgili kişileri bilgilendirme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tr-TR" altLang="tr-TR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36076" y="3637700"/>
            <a:ext cx="465133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tr-TR" altLang="tr-TR" b="1" dirty="0">
                <a:solidFill>
                  <a:srgbClr val="FF0000"/>
                </a:solidFill>
                <a:latin typeface="Arial" panose="020B0604020202020204" pitchFamily="34" charset="0"/>
              </a:rPr>
              <a:t>ÖNLEM AL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tr-TR" altLang="tr-TR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tr-TR" altLang="tr-TR" dirty="0">
                <a:solidFill>
                  <a:srgbClr val="FF0000"/>
                </a:solidFill>
                <a:latin typeface="Arial" panose="020B0604020202020204" pitchFamily="34" charset="0"/>
              </a:rPr>
              <a:t>Kalıcı bir denetleme/izleme sistemi kurma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tr-TR" altLang="tr-TR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tr-TR" altLang="tr-TR" dirty="0">
                <a:solidFill>
                  <a:srgbClr val="FF0000"/>
                </a:solidFill>
                <a:latin typeface="Arial" panose="020B0604020202020204" pitchFamily="34" charset="0"/>
              </a:rPr>
              <a:t>Etkili önlemleri standartlaştırma</a:t>
            </a:r>
            <a:r>
              <a:rPr lang="tr-TR" altLang="tr-TR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tr-TR" altLang="tr-TR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tr-TR" altLang="tr-TR" dirty="0">
                <a:latin typeface="Arial" panose="020B0604020202020204" pitchFamily="34" charset="0"/>
              </a:rPr>
              <a:t>Gerekli eğitim ve yönlendirmeleri sağlama 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5735" y="213035"/>
            <a:ext cx="164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222222"/>
                </a:solidFill>
                <a:latin typeface="Tahoma" panose="020B0604030504040204" pitchFamily="34" charset="0"/>
              </a:rPr>
              <a:t>üçüncü aşama</a:t>
            </a:r>
            <a:endParaRPr lang="tr-TR" dirty="0"/>
          </a:p>
        </p:txBody>
      </p:sp>
      <p:sp>
        <p:nvSpPr>
          <p:cNvPr id="8" name="Rectangle 7"/>
          <p:cNvSpPr/>
          <p:nvPr/>
        </p:nvSpPr>
        <p:spPr>
          <a:xfrm>
            <a:off x="8196308" y="2517824"/>
            <a:ext cx="2930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rgbClr val="222222"/>
                </a:solidFill>
                <a:latin typeface="Tahoma" panose="020B0604030504040204" pitchFamily="34" charset="0"/>
              </a:rPr>
              <a:t>dördüncü</a:t>
            </a:r>
            <a:r>
              <a:rPr lang="es-ES" dirty="0">
                <a:solidFill>
                  <a:srgbClr val="222222"/>
                </a:solidFill>
                <a:latin typeface="Tahoma" panose="020B0604030504040204" pitchFamily="34" charset="0"/>
              </a:rPr>
              <a:t> ve en son </a:t>
            </a:r>
            <a:r>
              <a:rPr lang="es-ES" dirty="0" err="1">
                <a:solidFill>
                  <a:srgbClr val="222222"/>
                </a:solidFill>
                <a:latin typeface="Tahoma" panose="020B0604030504040204" pitchFamily="34" charset="0"/>
              </a:rPr>
              <a:t>aşama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4000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/>
        </p:nvSpPr>
        <p:spPr>
          <a:xfrm>
            <a:off x="1685764" y="656692"/>
            <a:ext cx="8820472" cy="5544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	 </a:t>
            </a:r>
            <a:r>
              <a:rPr lang="tr-TR" b="1" dirty="0"/>
              <a:t>PUKÖ metodolojisi, bütün proseslere uygulanabilir. </a:t>
            </a:r>
            <a:br>
              <a:rPr lang="tr-TR" b="1" dirty="0"/>
            </a:br>
            <a:endParaRPr lang="tr-TR" b="1" dirty="0"/>
          </a:p>
          <a:p>
            <a:pPr marL="0" indent="0">
              <a:buNone/>
            </a:pPr>
            <a:r>
              <a:rPr lang="tr-TR" sz="4700" b="1" dirty="0">
                <a:hlinkClick r:id="rId2" action="ppaction://hlinksldjump"/>
              </a:rPr>
              <a:t>P</a:t>
            </a:r>
            <a:r>
              <a:rPr lang="tr-TR" b="1" dirty="0">
                <a:hlinkClick r:id="rId2" action="ppaction://hlinksldjump"/>
              </a:rPr>
              <a:t>lanla	:</a:t>
            </a:r>
            <a:r>
              <a:rPr lang="tr-TR" dirty="0"/>
              <a:t> Müşteri şartlarına ve kuruluşun politikasına uygun sonuçların ortaya çıkması için gerekli hedefleri ve prosesleri oluştur.</a:t>
            </a:r>
          </a:p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r>
              <a:rPr lang="tr-TR" sz="4700" b="1" dirty="0">
                <a:hlinkClick r:id="" action="ppaction://noaction"/>
              </a:rPr>
              <a:t>U</a:t>
            </a:r>
            <a:r>
              <a:rPr lang="tr-TR" b="1" dirty="0">
                <a:hlinkClick r:id="" action="ppaction://noaction"/>
              </a:rPr>
              <a:t>ygula:</a:t>
            </a:r>
            <a:r>
              <a:rPr lang="tr-TR" dirty="0">
                <a:hlinkClick r:id="" action="ppaction://noaction"/>
              </a:rPr>
              <a:t> </a:t>
            </a:r>
            <a:r>
              <a:rPr lang="tr-TR" dirty="0"/>
              <a:t>Prosesleri uygula.</a:t>
            </a:r>
          </a:p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r>
              <a:rPr lang="tr-TR" sz="4700" b="1" dirty="0">
                <a:hlinkClick r:id="" action="ppaction://noaction"/>
              </a:rPr>
              <a:t>K</a:t>
            </a:r>
            <a:r>
              <a:rPr lang="tr-TR" b="1" dirty="0">
                <a:hlinkClick r:id="" action="ppaction://noaction"/>
              </a:rPr>
              <a:t>ontrol et:</a:t>
            </a:r>
            <a:r>
              <a:rPr lang="tr-TR" dirty="0">
                <a:hlinkClick r:id="" action="ppaction://noaction"/>
              </a:rPr>
              <a:t> </a:t>
            </a:r>
            <a:r>
              <a:rPr lang="tr-TR" dirty="0"/>
              <a:t>Prosesleri ve ürünü; </a:t>
            </a:r>
          </a:p>
          <a:p>
            <a:pPr marL="0" indent="0">
              <a:buNone/>
            </a:pPr>
            <a:r>
              <a:rPr lang="tr-TR" dirty="0"/>
              <a:t>politikalara, hedeflere ve ürün şartlarına göre izle, ölç ve sonuçları rapor et.</a:t>
            </a:r>
          </a:p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r>
              <a:rPr lang="tr-TR" sz="4700" b="1" dirty="0">
                <a:hlinkClick r:id="rId3" action="ppaction://hlinksldjump"/>
              </a:rPr>
              <a:t>Ö</a:t>
            </a:r>
            <a:r>
              <a:rPr lang="tr-TR" b="1" dirty="0">
                <a:hlinkClick r:id="rId3" action="ppaction://hlinksldjump"/>
              </a:rPr>
              <a:t>nlem al:</a:t>
            </a:r>
            <a:r>
              <a:rPr lang="tr-TR" dirty="0"/>
              <a:t> Proses performansını sürekli iyileştirmek için tedbirler al.</a:t>
            </a:r>
          </a:p>
        </p:txBody>
      </p:sp>
    </p:spTree>
    <p:extLst>
      <p:ext uri="{BB962C8B-B14F-4D97-AF65-F5344CB8AC3E}">
        <p14:creationId xmlns:p14="http://schemas.microsoft.com/office/powerpoint/2010/main" val="1331463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CA1ZNX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26"/>
          <a:stretch>
            <a:fillRect/>
          </a:stretch>
        </p:blipFill>
        <p:spPr bwMode="auto">
          <a:xfrm>
            <a:off x="1524000" y="2276475"/>
            <a:ext cx="91440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sCA1ZNX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2997200"/>
            <a:ext cx="56515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Grp="1"/>
          </p:cNvSpPr>
          <p:nvPr/>
        </p:nvSpPr>
        <p:spPr>
          <a:xfrm>
            <a:off x="4007719" y="577526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b="1" dirty="0">
                <a:solidFill>
                  <a:srgbClr val="0070C0"/>
                </a:solidFill>
              </a:rPr>
              <a:t>İşyerlerinde acil durum planları hazırlanacak.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81200" y="2682875"/>
            <a:ext cx="5905500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tr-TR" altLang="tr-TR" sz="2800" dirty="0">
                <a:solidFill>
                  <a:schemeClr val="bg1"/>
                </a:solidFill>
                <a:latin typeface="Arial" charset="0"/>
              </a:rPr>
              <a:t>Acil Durum Planlarının hazırlanması,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tr-TR" altLang="tr-TR" sz="28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tr-TR" altLang="tr-TR" sz="2800" dirty="0">
                <a:solidFill>
                  <a:schemeClr val="bg1"/>
                </a:solidFill>
                <a:latin typeface="Arial" charset="0"/>
              </a:rPr>
              <a:t>Acil durumlarla ilgili eğitimli yeterli sayıda kişinin görevlendirilmesi.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tr-TR" altLang="tr-TR" sz="240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tr-TR" altLang="tr-TR" sz="2400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" name="Picture 7" descr="http://www.connectiontour.com/media/11429/toplanti_08%20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2217455" cy="231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270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/>
        </p:nvSpPr>
        <p:spPr>
          <a:xfrm>
            <a:off x="1685764" y="4183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>
                <a:solidFill>
                  <a:srgbClr val="0070C0"/>
                </a:solidFill>
              </a:rPr>
              <a:t>İşveren tüm çalışanlarını, iş sağlığı ve güvenliği ile çalışma hayatına dair hak ve sorumlulukları hakkında bilgilendirecek.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85764" y="3349251"/>
            <a:ext cx="2617135" cy="2391424"/>
          </a:xfrm>
          <a:prstGeom prst="rect">
            <a:avLst/>
          </a:prstGeom>
          <a:solidFill>
            <a:srgbClr val="FFFFCC"/>
          </a:solidFill>
          <a:ln w="76200" cap="rnd" cmpd="tri">
            <a:solidFill>
              <a:srgbClr val="FF6915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lnSpc>
                <a:spcPct val="1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tr-TR" b="1" dirty="0">
                <a:solidFill>
                  <a:srgbClr val="013A8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Riskler</a:t>
            </a:r>
          </a:p>
          <a:p>
            <a:pPr>
              <a:lnSpc>
                <a:spcPct val="1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tr-TR" b="1" dirty="0">
                <a:solidFill>
                  <a:srgbClr val="013A8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Tedbirler</a:t>
            </a:r>
            <a:r>
              <a:rPr lang="tr-TR" dirty="0">
                <a:solidFill>
                  <a:srgbClr val="013A81"/>
                </a:solidFill>
              </a:rPr>
              <a:t> </a:t>
            </a:r>
            <a:endParaRPr lang="tr-TR" b="1" dirty="0">
              <a:solidFill>
                <a:srgbClr val="013A8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tr-TR" b="1" dirty="0">
                <a:solidFill>
                  <a:srgbClr val="013A8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Hak ve sorumluluklar</a:t>
            </a:r>
          </a:p>
          <a:p>
            <a:pPr>
              <a:lnSpc>
                <a:spcPct val="1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tr-TR" b="1" dirty="0">
                <a:solidFill>
                  <a:srgbClr val="013A8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İSG kayıtlarına erişim</a:t>
            </a:r>
          </a:p>
        </p:txBody>
      </p:sp>
      <p:pic>
        <p:nvPicPr>
          <p:cNvPr id="6" name="Picture 5" descr="http://www.afyonhaber.com/wp-content/uploads/2011/10/Petkim-i%C5%9Fba%C5%9F%C4%B1-e%C4%9Fitim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461" y="2650282"/>
            <a:ext cx="5946775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844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/>
        </p:nvSpPr>
        <p:spPr>
          <a:xfrm>
            <a:off x="1982986" y="2047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>
                <a:solidFill>
                  <a:srgbClr val="0070C0"/>
                </a:solidFill>
              </a:rPr>
              <a:t>Çalışanlar işyerlerindeki iş sağlığı ve güvenliği faaliyetlerine aktif katılım sağlayacak.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84" y="2581349"/>
            <a:ext cx="774065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4565" y="1860624"/>
            <a:ext cx="2484438" cy="18938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41275" cap="rnd" cmpd="tri">
            <a:solidFill>
              <a:srgbClr val="013A81"/>
            </a:solidFill>
            <a:prstDash val="sysDash"/>
            <a:beve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tr-TR" b="1" dirty="0">
                <a:solidFill>
                  <a:srgbClr val="013A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Eğitim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tr-TR" b="1" dirty="0">
                <a:solidFill>
                  <a:srgbClr val="013A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Görüşlerin alınması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tr-TR" b="1" dirty="0">
                <a:solidFill>
                  <a:srgbClr val="013A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Katılımlarının sağlanması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tr-TR" b="1" dirty="0">
                <a:solidFill>
                  <a:srgbClr val="013A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Temsil edilme</a:t>
            </a:r>
          </a:p>
        </p:txBody>
      </p:sp>
    </p:spTree>
    <p:extLst>
      <p:ext uri="{BB962C8B-B14F-4D97-AF65-F5344CB8AC3E}">
        <p14:creationId xmlns:p14="http://schemas.microsoft.com/office/powerpoint/2010/main" val="24961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04" y="116238"/>
            <a:ext cx="9339392" cy="662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77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s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447" y="507597"/>
            <a:ext cx="4861969" cy="599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Grp="1"/>
          </p:cNvSpPr>
          <p:nvPr/>
        </p:nvSpPr>
        <p:spPr>
          <a:xfrm>
            <a:off x="1043921" y="1905522"/>
            <a:ext cx="4392290" cy="28167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>
                <a:solidFill>
                  <a:srgbClr val="0070C0"/>
                </a:solidFill>
              </a:rPr>
              <a:t>Çalışan, ciddi ve yakın tehlikeyle karşı karşıya kaldığında çalışmaktan kaçınma hakkını kullanabilecek.</a:t>
            </a:r>
          </a:p>
        </p:txBody>
      </p:sp>
    </p:spTree>
    <p:extLst>
      <p:ext uri="{BB962C8B-B14F-4D97-AF65-F5344CB8AC3E}">
        <p14:creationId xmlns:p14="http://schemas.microsoft.com/office/powerpoint/2010/main" val="147771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506" y="500062"/>
            <a:ext cx="6288066" cy="1325563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0B050"/>
                </a:solidFill>
              </a:rPr>
              <a:t>İş Kazalarını Önlemek için;</a:t>
            </a:r>
            <a:br>
              <a:rPr lang="tr-TR" b="1" dirty="0">
                <a:solidFill>
                  <a:srgbClr val="00B050"/>
                </a:solidFill>
              </a:rPr>
            </a:b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2209800" y="2693987"/>
            <a:ext cx="7772400" cy="14700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4800" b="1" dirty="0">
                <a:solidFill>
                  <a:schemeClr val="bg1"/>
                </a:solidFill>
              </a:rPr>
              <a:t>Standartlara ihtiyacımız var.</a:t>
            </a:r>
          </a:p>
          <a:p>
            <a:pPr eaLnBrk="1" hangingPunct="1"/>
            <a:r>
              <a:rPr lang="tr-TR" altLang="tr-TR" sz="4800" b="1" dirty="0">
                <a:solidFill>
                  <a:schemeClr val="bg1"/>
                </a:solidFill>
              </a:rPr>
              <a:t>Neden?</a:t>
            </a:r>
            <a:endParaRPr lang="it-IT" altLang="tr-T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26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981200" y="981075"/>
            <a:ext cx="82296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charset="0"/>
              <a:buNone/>
            </a:pPr>
            <a:r>
              <a:rPr lang="tr-TR" altLang="tr-TR" sz="2400" b="1"/>
              <a:t>En üst düzey standartların kullanımı; </a:t>
            </a:r>
          </a:p>
          <a:p>
            <a:pPr marL="0" indent="0" algn="just">
              <a:lnSpc>
                <a:spcPct val="150000"/>
              </a:lnSpc>
              <a:buFont typeface="Arial" charset="0"/>
              <a:buNone/>
            </a:pPr>
            <a:r>
              <a:rPr lang="tr-TR" altLang="tr-TR" sz="2400"/>
              <a:t>	-ürün,hizmet ve çalışan güvenilirliği ile ilgili yasal konularla başa çıkabilmek için imkan</a:t>
            </a:r>
          </a:p>
          <a:p>
            <a:pPr marL="0" indent="0" algn="just">
              <a:lnSpc>
                <a:spcPct val="150000"/>
              </a:lnSpc>
              <a:buFont typeface="Arial" charset="0"/>
              <a:buNone/>
            </a:pPr>
            <a:r>
              <a:rPr lang="tr-TR" altLang="tr-TR" sz="2400"/>
              <a:t>	- rakiplerine kıyasla daha fazla kazanma şansı </a:t>
            </a:r>
          </a:p>
          <a:p>
            <a:pPr marL="0" indent="0" algn="just">
              <a:lnSpc>
                <a:spcPct val="150000"/>
              </a:lnSpc>
              <a:buFont typeface="Arial" charset="0"/>
              <a:buNone/>
            </a:pPr>
            <a:r>
              <a:rPr lang="tr-TR" altLang="tr-TR" sz="2400" b="1"/>
              <a:t>sağlar.  </a:t>
            </a:r>
          </a:p>
          <a:p>
            <a:pPr marL="0" indent="0" algn="just">
              <a:lnSpc>
                <a:spcPct val="150000"/>
              </a:lnSpc>
              <a:buFont typeface="Arial" charset="0"/>
              <a:buNone/>
            </a:pPr>
            <a:endParaRPr lang="tr-TR" altLang="tr-TR" sz="2400" b="1"/>
          </a:p>
          <a:p>
            <a:pPr marL="0" indent="0" algn="just">
              <a:lnSpc>
                <a:spcPct val="150000"/>
              </a:lnSpc>
              <a:buFont typeface="Arial" charset="0"/>
              <a:buNone/>
            </a:pPr>
            <a:r>
              <a:rPr lang="tr-TR" altLang="tr-TR" sz="2400"/>
              <a:t>Bu standartların bilinmesi, uygulanması ve belgelenmesi  </a:t>
            </a:r>
            <a:r>
              <a:rPr lang="tr-TR" altLang="tr-TR" sz="2400" b="1">
                <a:solidFill>
                  <a:srgbClr val="FF0000"/>
                </a:solidFill>
              </a:rPr>
              <a:t>zorunludur</a:t>
            </a:r>
            <a:r>
              <a:rPr lang="en-US" altLang="tr-TR" sz="24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532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1178034" y="456406"/>
            <a:ext cx="9134475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altLang="tr-TR" sz="2800">
                <a:solidFill>
                  <a:schemeClr val="bg1"/>
                </a:solidFill>
              </a:rPr>
              <a:t>200 yıl önce  yaşam nasıldı? </a:t>
            </a:r>
            <a:endParaRPr lang="it-IT" altLang="tr-TR" sz="2800">
              <a:solidFill>
                <a:schemeClr val="bg1"/>
              </a:solidFill>
            </a:endParaRPr>
          </a:p>
        </p:txBody>
      </p:sp>
      <p:pic>
        <p:nvPicPr>
          <p:cNvPr id="5" name="Picture 4" descr="http://aktuelresim.com/resim/abakus_abakus_nedir__genel_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99" y="4632477"/>
            <a:ext cx="1722437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img809.imageshack.us/img809/4016/stockphotopro547763luq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61" y="2927502"/>
            <a:ext cx="1857375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s://encrypted-tbn2.gstatic.com/images?q=tbn:ANd9GcRsIwgkO2mlrD7PxHtdN_Srcf_i1CHv0YGtLbvkDxBxBwDWrB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61" y="2008340"/>
            <a:ext cx="20193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permakulturplatformu.org/wp-content/uploads/toprak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74" y="2021040"/>
            <a:ext cx="24765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s://encrypted-tbn1.gstatic.com/images?q=tbn:ANd9GcRjVM3THEHzJ4cNc_wOwfoAermGDHpP5l-05XLJYD0r5grK-Fn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36" y="4448327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262857" y="6033348"/>
            <a:ext cx="8464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eaLnBrk="1" hangingPunct="1">
              <a:lnSpc>
                <a:spcPct val="200000"/>
              </a:lnSpc>
            </a:pPr>
            <a:r>
              <a:rPr lang="tr-TR" altLang="tr-TR" sz="2000">
                <a:solidFill>
                  <a:prstClr val="black"/>
                </a:solidFill>
                <a:cs typeface="+mn-cs"/>
              </a:rPr>
              <a:t>Basit araç ve gereçler, Teknolojik imkanlar yok denecek kadar az! </a:t>
            </a:r>
            <a:r>
              <a:rPr lang="en-US" altLang="tr-TR" sz="2400">
                <a:solidFill>
                  <a:prstClr val="black"/>
                </a:solidFill>
                <a:cs typeface="+mn-cs"/>
              </a:rPr>
              <a:t> </a:t>
            </a:r>
            <a:endParaRPr lang="it-IT" altLang="tr-TR" sz="240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833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1498948" y="189456"/>
            <a:ext cx="9144000" cy="114300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altLang="tr-TR" sz="2800">
                <a:solidFill>
                  <a:schemeClr val="bg1"/>
                </a:solidFill>
              </a:rPr>
              <a:t>Şimdi yaşam nasıl ? </a:t>
            </a:r>
            <a:endParaRPr lang="it-IT" altLang="tr-TR" sz="2800">
              <a:solidFill>
                <a:schemeClr val="bg1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663677" y="5747402"/>
            <a:ext cx="84645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eaLnBrk="1" hangingPunct="1">
              <a:lnSpc>
                <a:spcPct val="200000"/>
              </a:lnSpc>
            </a:pPr>
            <a:r>
              <a:rPr lang="tr-TR" altLang="tr-TR" sz="2000" b="1" u="sng" dirty="0">
                <a:solidFill>
                  <a:prstClr val="black"/>
                </a:solidFill>
                <a:cs typeface="+mn-cs"/>
              </a:rPr>
              <a:t>Teknoloji: </a:t>
            </a:r>
            <a:r>
              <a:rPr lang="tr-TR" altLang="tr-TR" sz="2000" dirty="0">
                <a:solidFill>
                  <a:prstClr val="black"/>
                </a:solidFill>
                <a:cs typeface="+mn-cs"/>
              </a:rPr>
              <a:t>Çok ve karmaşık gereçler</a:t>
            </a:r>
            <a:r>
              <a:rPr lang="en-US" altLang="tr-TR" sz="2000" dirty="0">
                <a:solidFill>
                  <a:prstClr val="black"/>
                </a:solidFill>
                <a:cs typeface="+mn-cs"/>
              </a:rPr>
              <a:t>,</a:t>
            </a:r>
            <a:r>
              <a:rPr lang="tr-TR" altLang="tr-TR" sz="2000" dirty="0">
                <a:solidFill>
                  <a:prstClr val="black"/>
                </a:solidFill>
                <a:cs typeface="+mn-cs"/>
              </a:rPr>
              <a:t> karmaşık teknolojiler, ara bağlantılar </a:t>
            </a:r>
            <a:endParaRPr lang="it-IT" altLang="tr-TR" sz="2000" dirty="0">
              <a:solidFill>
                <a:prstClr val="black"/>
              </a:solidFill>
              <a:cs typeface="+mn-cs"/>
            </a:endParaRPr>
          </a:p>
        </p:txBody>
      </p:sp>
      <p:pic>
        <p:nvPicPr>
          <p:cNvPr id="6" name="Picture 5" descr="https://encrypted-tbn0.gstatic.com/images?q=tbn:ANd9GcTtXp2cjdDzgUZ4C2azQdKqE4XJsExphBmIdm53Yqkc4CNy9z2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15" y="3912252"/>
            <a:ext cx="2362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s://encrypted-tbn1.gstatic.com/images?q=tbn:ANd9GcSGE3ryOc8IYI4XED4Pez87diwu8xSEvB4rYDJFMHgA25F3fxph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27" y="168022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s://encrypted-tbn3.gstatic.com/images?q=tbn:ANd9GcS08t7RH_fLT8oi3UfHk7s6UepVFKhCtGvPbxLu0ipMj0KDhJq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02" y="1785002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www.casusceptelefonu.pro/resim/iphone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40" y="3674127"/>
            <a:ext cx="1912937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arimbil.com/wp-content/uploads/2013/02/bilgisayar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690" y="3945589"/>
            <a:ext cx="22764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www.centralcontracts.com/news/wp-content/uploads/ferrari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52" y="1848502"/>
            <a:ext cx="28194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505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idx="1"/>
          </p:nvPr>
        </p:nvSpPr>
        <p:spPr bwMode="auto">
          <a:xfrm>
            <a:off x="863252" y="209767"/>
            <a:ext cx="10515600" cy="118062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altLang="tr-TR" sz="4000" dirty="0">
                <a:solidFill>
                  <a:schemeClr val="bg1"/>
                </a:solidFill>
              </a:rPr>
              <a:t>Ancak; Teknolojilerin bir dezavantajı var. Arıza yaparlar!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552630" y="2231069"/>
            <a:ext cx="8737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eaLnBrk="1" hangingPunct="1">
              <a:lnSpc>
                <a:spcPct val="200000"/>
              </a:lnSpc>
            </a:pPr>
            <a:r>
              <a:rPr lang="tr-TR" altLang="tr-TR" sz="2200">
                <a:solidFill>
                  <a:prstClr val="black"/>
                </a:solidFill>
                <a:cs typeface="+mn-cs"/>
              </a:rPr>
              <a:t>O Halde arızaların insanlara ve varlıklarına zarar vermesinin önceden nasıl engelleneceği üzerinde durmak  daha pratik bir hedeftir.   </a:t>
            </a:r>
            <a:endParaRPr lang="it-IT" altLang="tr-TR" sz="220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51042" y="4563107"/>
            <a:ext cx="8737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eaLnBrk="1" hangingPunct="1">
              <a:lnSpc>
                <a:spcPct val="200000"/>
              </a:lnSpc>
            </a:pPr>
            <a:r>
              <a:rPr lang="tr-TR" altLang="tr-TR" sz="2200">
                <a:solidFill>
                  <a:prstClr val="black"/>
                </a:solidFill>
                <a:cs typeface="+mn-cs"/>
              </a:rPr>
              <a:t>Teknik standartlar çerçevesinde resmiyete kavuşturulmuş iyi mühendislik ve organizasyon uygulamalarını kullanmak gerekir.  </a:t>
            </a:r>
          </a:p>
          <a:p>
            <a:pPr algn="just" eaLnBrk="1" hangingPunct="1">
              <a:lnSpc>
                <a:spcPct val="200000"/>
              </a:lnSpc>
            </a:pPr>
            <a:endParaRPr lang="en-US" altLang="tr-TR" sz="2200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551042" y="1223007"/>
            <a:ext cx="87376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eaLnBrk="1" hangingPunct="1">
              <a:lnSpc>
                <a:spcPct val="200000"/>
              </a:lnSpc>
            </a:pPr>
            <a:r>
              <a:rPr lang="tr-TR" altLang="tr-TR" sz="2200">
                <a:solidFill>
                  <a:prstClr val="black"/>
                </a:solidFill>
                <a:cs typeface="+mn-cs"/>
              </a:rPr>
              <a:t> Teknolojilerden vazgeçmek mantıklı değildir. </a:t>
            </a:r>
            <a:endParaRPr lang="it-IT" altLang="tr-TR" sz="220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832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prstClr val="black"/>
                </a:solidFill>
                <a:cs typeface="+mn-cs"/>
              </a:rPr>
              <a:t>Standartlar artık tartışma konusu değildir, uygulanmalıdırlar ! </a:t>
            </a:r>
            <a:endParaRPr lang="it-IT" altLang="tr-TR" sz="240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834389" y="2879617"/>
            <a:ext cx="50688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eaLnBrk="1" hangingPunct="1">
              <a:lnSpc>
                <a:spcPct val="200000"/>
              </a:lnSpc>
            </a:pPr>
            <a:r>
              <a:rPr lang="tr-TR" altLang="tr-TR" sz="2400">
                <a:solidFill>
                  <a:prstClr val="black"/>
                </a:solidFill>
                <a:cs typeface="+mn-cs"/>
              </a:rPr>
              <a:t>S</a:t>
            </a:r>
            <a:r>
              <a:rPr lang="en-US" altLang="tr-TR" sz="2400">
                <a:solidFill>
                  <a:prstClr val="black"/>
                </a:solidFill>
                <a:cs typeface="+mn-cs"/>
              </a:rPr>
              <a:t>tandartlar</a:t>
            </a:r>
            <a:r>
              <a:rPr lang="tr-TR" altLang="tr-TR" sz="2400">
                <a:solidFill>
                  <a:prstClr val="black"/>
                </a:solidFill>
                <a:cs typeface="+mn-cs"/>
              </a:rPr>
              <a:t> akıllıca uygulanmalıdır !</a:t>
            </a:r>
            <a:endParaRPr lang="it-IT" altLang="tr-TR" sz="2400">
              <a:solidFill>
                <a:prstClr val="black"/>
              </a:solidFill>
              <a:cs typeface="+mn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839" y="3784492"/>
            <a:ext cx="34417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ccia a destra 2"/>
          <p:cNvSpPr/>
          <p:nvPr/>
        </p:nvSpPr>
        <p:spPr>
          <a:xfrm>
            <a:off x="3812414" y="5364055"/>
            <a:ext cx="2232025" cy="5762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Freccia a inversione 3"/>
          <p:cNvSpPr/>
          <p:nvPr/>
        </p:nvSpPr>
        <p:spPr>
          <a:xfrm>
            <a:off x="1286701" y="3567005"/>
            <a:ext cx="6705600" cy="1368425"/>
          </a:xfrm>
          <a:prstGeom prst="uturnArrow">
            <a:avLst>
              <a:gd name="adj1" fmla="val 19096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529464" y="4938605"/>
            <a:ext cx="32496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tr-TR" altLang="tr-TR" sz="1600">
                <a:solidFill>
                  <a:prstClr val="black"/>
                </a:solidFill>
                <a:cs typeface="+mn-cs"/>
              </a:rPr>
              <a:t>Standart dışı davranışlar veya kestirme yollar </a:t>
            </a:r>
            <a:r>
              <a:rPr lang="tr-TR" altLang="tr-TR" sz="1600">
                <a:solidFill>
                  <a:prstClr val="white"/>
                </a:solidFill>
                <a:cs typeface="+mn-cs"/>
              </a:rPr>
              <a:t>i</a:t>
            </a:r>
            <a:r>
              <a:rPr lang="tr-TR" altLang="tr-TR" sz="1600">
                <a:solidFill>
                  <a:prstClr val="black"/>
                </a:solidFill>
                <a:cs typeface="+mn-cs"/>
              </a:rPr>
              <a:t>sürprizler getirebilir!</a:t>
            </a:r>
            <a:endParaRPr lang="it-IT" altLang="tr-TR" sz="160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796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636</Words>
  <Application>Microsoft Office PowerPoint</Application>
  <PresentationFormat>Widescreen</PresentationFormat>
  <Paragraphs>165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ＭＳ Ｐゴシック</vt:lpstr>
      <vt:lpstr>Arial</vt:lpstr>
      <vt:lpstr>Calibri</vt:lpstr>
      <vt:lpstr>Calibri Light</vt:lpstr>
      <vt:lpstr>Tahoma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İş Kazalarını Önlemek için; </vt:lpstr>
      <vt:lpstr>PowerPoint Presentation</vt:lpstr>
      <vt:lpstr>PowerPoint Presentation</vt:lpstr>
      <vt:lpstr>PowerPoint Presentation</vt:lpstr>
      <vt:lpstr>PowerPoint Presentation</vt:lpstr>
      <vt:lpstr>Standartlar artık tartışma konusu değildir, uygulanmalıdırlar 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ISO 14001 STANDARDI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OHSAS 18001: BİR YÖNETİM SİSTEMİdir. Sürekli iyileştirme temel döngüsü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Elif</dc:creator>
  <cp:lastModifiedBy>Review</cp:lastModifiedBy>
  <cp:revision>109</cp:revision>
  <dcterms:created xsi:type="dcterms:W3CDTF">2018-10-02T08:05:55Z</dcterms:created>
  <dcterms:modified xsi:type="dcterms:W3CDTF">2020-05-07T10:08:29Z</dcterms:modified>
</cp:coreProperties>
</file>