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306" r:id="rId4"/>
    <p:sldId id="305" r:id="rId5"/>
    <p:sldId id="257" r:id="rId6"/>
    <p:sldId id="258" r:id="rId7"/>
    <p:sldId id="259" r:id="rId8"/>
    <p:sldId id="260" r:id="rId9"/>
    <p:sldId id="261" r:id="rId10"/>
    <p:sldId id="262" r:id="rId11"/>
    <p:sldId id="263" r:id="rId12"/>
    <p:sldId id="264" r:id="rId13"/>
    <p:sldId id="265" r:id="rId14"/>
    <p:sldId id="294" r:id="rId15"/>
    <p:sldId id="266" r:id="rId16"/>
    <p:sldId id="267" r:id="rId17"/>
    <p:sldId id="268" r:id="rId18"/>
    <p:sldId id="295" r:id="rId19"/>
    <p:sldId id="269" r:id="rId20"/>
    <p:sldId id="270" r:id="rId21"/>
    <p:sldId id="296" r:id="rId22"/>
    <p:sldId id="271" r:id="rId23"/>
    <p:sldId id="272" r:id="rId24"/>
    <p:sldId id="297" r:id="rId25"/>
    <p:sldId id="273" r:id="rId26"/>
    <p:sldId id="298" r:id="rId27"/>
    <p:sldId id="274" r:id="rId28"/>
    <p:sldId id="275" r:id="rId29"/>
    <p:sldId id="276" r:id="rId30"/>
    <p:sldId id="293" r:id="rId31"/>
    <p:sldId id="277" r:id="rId32"/>
    <p:sldId id="299" r:id="rId33"/>
    <p:sldId id="278" r:id="rId34"/>
    <p:sldId id="279" r:id="rId35"/>
    <p:sldId id="300" r:id="rId36"/>
    <p:sldId id="280" r:id="rId37"/>
    <p:sldId id="281" r:id="rId38"/>
    <p:sldId id="282" r:id="rId39"/>
    <p:sldId id="283" r:id="rId40"/>
    <p:sldId id="284" r:id="rId41"/>
    <p:sldId id="301" r:id="rId42"/>
    <p:sldId id="285" r:id="rId43"/>
    <p:sldId id="302" r:id="rId44"/>
    <p:sldId id="286" r:id="rId45"/>
    <p:sldId id="287" r:id="rId46"/>
    <p:sldId id="288" r:id="rId47"/>
    <p:sldId id="289" r:id="rId48"/>
    <p:sldId id="290"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6" autoAdjust="0"/>
    <p:restoredTop sz="94660"/>
  </p:normalViewPr>
  <p:slideViewPr>
    <p:cSldViewPr>
      <p:cViewPr varScale="1">
        <p:scale>
          <a:sx n="60" d="100"/>
          <a:sy n="60" d="100"/>
        </p:scale>
        <p:origin x="-53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1E5F4709-13F6-43A8-A941-984C33AA7E7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1E5F4709-13F6-43A8-A941-984C33AA7E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1E5F4709-13F6-43A8-A941-984C33AA7E7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A05873AB-9515-4D4E-A4DA-304AF57AC3A6}" type="datetimeFigureOut">
              <a:rPr lang="tr-TR" smtClean="0"/>
              <a:pPr/>
              <a:t>07.05.2015</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1E5F4709-13F6-43A8-A941-984C33AA7E7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05873AB-9515-4D4E-A4DA-304AF57AC3A6}" type="datetimeFigureOut">
              <a:rPr lang="tr-TR" smtClean="0"/>
              <a:pPr/>
              <a:t>07.05.2015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E5F4709-13F6-43A8-A941-984C33AA7E7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r.wikipedia.org/wiki/Liberalizm"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tr.wikipedia.org/w/index.php?title=Rasyonel_Pedagoji&amp;action=edit&amp;redlink=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1052736"/>
            <a:ext cx="8458200" cy="1222375"/>
          </a:xfrm>
        </p:spPr>
        <p:txBody>
          <a:bodyPr/>
          <a:lstStyle/>
          <a:p>
            <a:r>
              <a:rPr lang="tr-TR" dirty="0" smtClean="0"/>
              <a:t>Spor yönetimi tarihi ve felsefesi</a:t>
            </a:r>
            <a:endParaRPr lang="tr-TR" dirty="0"/>
          </a:p>
        </p:txBody>
      </p:sp>
      <p:sp>
        <p:nvSpPr>
          <p:cNvPr id="3" name="2 Alt Başlık"/>
          <p:cNvSpPr>
            <a:spLocks noGrp="1"/>
          </p:cNvSpPr>
          <p:nvPr>
            <p:ph type="subTitle" idx="1"/>
          </p:nvPr>
        </p:nvSpPr>
        <p:spPr/>
        <p:txBody>
          <a:bodyPr/>
          <a:lstStyle/>
          <a:p>
            <a:r>
              <a:rPr lang="tr-TR" dirty="0" smtClean="0"/>
              <a:t>RÖNESANS VE REFORM DÖNEMİ- YENİ ÇAĞLAR</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İtalyalı doktor </a:t>
            </a:r>
            <a:r>
              <a:rPr lang="tr-TR" b="1" dirty="0" err="1" smtClean="0"/>
              <a:t>Hieronyumus</a:t>
            </a:r>
            <a:r>
              <a:rPr lang="tr-TR" b="1" dirty="0" smtClean="0"/>
              <a:t> </a:t>
            </a:r>
            <a:r>
              <a:rPr lang="tr-TR" b="1" dirty="0" err="1" smtClean="0"/>
              <a:t>Mercurialis</a:t>
            </a:r>
            <a:r>
              <a:rPr lang="tr-TR" b="1" dirty="0" smtClean="0"/>
              <a:t> </a:t>
            </a:r>
            <a:r>
              <a:rPr lang="tr-TR" dirty="0" err="1" smtClean="0"/>
              <a:t>cimnastiği</a:t>
            </a:r>
            <a:r>
              <a:rPr lang="tr-TR" dirty="0" smtClean="0"/>
              <a:t> tekrarlı alıştırma hareketlerinin vücut üzerindeki etkileriyle bir bilim olarak açıklar.</a:t>
            </a:r>
          </a:p>
          <a:p>
            <a:pPr>
              <a:buNone/>
            </a:pPr>
            <a:r>
              <a:rPr lang="tr-TR" b="1" dirty="0" err="1" smtClean="0"/>
              <a:t>Mercurialis</a:t>
            </a:r>
            <a:r>
              <a:rPr lang="tr-TR" b="1" dirty="0" smtClean="0"/>
              <a:t> </a:t>
            </a:r>
            <a:r>
              <a:rPr lang="tr-TR" dirty="0" smtClean="0"/>
              <a:t>sağlık kazandıran </a:t>
            </a:r>
            <a:r>
              <a:rPr lang="tr-TR" dirty="0" err="1" smtClean="0"/>
              <a:t>cimnastikle</a:t>
            </a:r>
            <a:r>
              <a:rPr lang="tr-TR" dirty="0" smtClean="0"/>
              <a:t> askeri </a:t>
            </a:r>
            <a:r>
              <a:rPr lang="tr-TR" dirty="0" err="1" smtClean="0"/>
              <a:t>cimnastiği</a:t>
            </a:r>
            <a:r>
              <a:rPr lang="tr-TR" b="1" dirty="0" smtClean="0"/>
              <a:t> </a:t>
            </a:r>
            <a:r>
              <a:rPr lang="tr-TR" dirty="0" smtClean="0"/>
              <a:t>ve atletik </a:t>
            </a:r>
            <a:r>
              <a:rPr lang="tr-TR" dirty="0" err="1" smtClean="0"/>
              <a:t>cimnastiği</a:t>
            </a:r>
            <a:r>
              <a:rPr lang="tr-TR" dirty="0" smtClean="0"/>
              <a:t> birbirinden ayırır.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İspanya’lı Hümanist  Johann </a:t>
            </a:r>
            <a:r>
              <a:rPr lang="tr-TR" b="1" dirty="0" err="1" smtClean="0"/>
              <a:t>Ludwing</a:t>
            </a:r>
            <a:r>
              <a:rPr lang="tr-TR" b="1" dirty="0" smtClean="0"/>
              <a:t> </a:t>
            </a:r>
            <a:r>
              <a:rPr lang="tr-TR" b="1" dirty="0" err="1" smtClean="0"/>
              <a:t>Vives</a:t>
            </a:r>
            <a:r>
              <a:rPr lang="tr-TR" b="1" dirty="0" smtClean="0"/>
              <a:t> </a:t>
            </a:r>
            <a:r>
              <a:rPr lang="tr-TR" dirty="0" smtClean="0"/>
              <a:t>İngiltere kralı sekizinci </a:t>
            </a:r>
            <a:r>
              <a:rPr lang="tr-TR" dirty="0" err="1" smtClean="0"/>
              <a:t>Henri’nin</a:t>
            </a:r>
            <a:r>
              <a:rPr lang="tr-TR" dirty="0" smtClean="0"/>
              <a:t> kızı </a:t>
            </a:r>
            <a:r>
              <a:rPr lang="tr-TR" dirty="0" err="1" smtClean="0"/>
              <a:t>Maria’nın</a:t>
            </a:r>
            <a:r>
              <a:rPr lang="tr-TR" dirty="0" smtClean="0"/>
              <a:t> Özel eğitmenidir.</a:t>
            </a:r>
          </a:p>
          <a:p>
            <a:r>
              <a:rPr lang="tr-TR" dirty="0" smtClean="0"/>
              <a:t>Önceleri skolastik düşüncenin güçlü bir savunucusu iken sonraları hümanist akımın taraflısı olmuştur.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1531 de yayınlanan </a:t>
            </a:r>
            <a:r>
              <a:rPr lang="tr-TR" b="1" dirty="0" smtClean="0"/>
              <a:t>De </a:t>
            </a:r>
            <a:r>
              <a:rPr lang="tr-TR" b="1" dirty="0" err="1" smtClean="0"/>
              <a:t>Tradendis</a:t>
            </a:r>
            <a:r>
              <a:rPr lang="tr-TR" b="1" dirty="0" smtClean="0"/>
              <a:t> </a:t>
            </a:r>
            <a:r>
              <a:rPr lang="tr-TR" b="1" dirty="0" err="1" smtClean="0"/>
              <a:t>Discipline</a:t>
            </a:r>
            <a:r>
              <a:rPr lang="tr-TR" dirty="0" smtClean="0"/>
              <a:t> adlı eserinde  çocuklar için 15 yaşından itibaren yürüyüş, koşular, güreş, atış ve mücadeleli top oyunları gibi zorlu egzersizlerin uygulanmasını ister. Amacı vücudu ve zihni güçlendirmektir.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b="1" dirty="0" smtClean="0"/>
              <a:t>Fransız Hümanistleri: </a:t>
            </a:r>
            <a:r>
              <a:rPr lang="tr-TR" dirty="0" err="1" smtClean="0"/>
              <a:t>Cimnastiğin</a:t>
            </a:r>
            <a:r>
              <a:rPr lang="tr-TR" dirty="0" smtClean="0"/>
              <a:t> önemli bir eğitim aracı olduğunu iki değerli </a:t>
            </a:r>
            <a:r>
              <a:rPr lang="tr-TR" dirty="0" err="1" smtClean="0"/>
              <a:t>fransız</a:t>
            </a:r>
            <a:r>
              <a:rPr lang="tr-TR" dirty="0" smtClean="0"/>
              <a:t> eğitimcisi de ileri sürmüştür.</a:t>
            </a:r>
          </a:p>
          <a:p>
            <a:r>
              <a:rPr lang="tr-TR" dirty="0" smtClean="0"/>
              <a:t>Bunlardan birisi </a:t>
            </a:r>
            <a:r>
              <a:rPr lang="tr-TR" b="1" dirty="0" err="1" smtClean="0"/>
              <a:t>François</a:t>
            </a:r>
            <a:r>
              <a:rPr lang="tr-TR" b="1" dirty="0" smtClean="0"/>
              <a:t> </a:t>
            </a:r>
            <a:r>
              <a:rPr lang="tr-TR" b="1" dirty="0" err="1" smtClean="0"/>
              <a:t>Rabelais</a:t>
            </a:r>
            <a:r>
              <a:rPr lang="tr-TR" b="1" dirty="0" smtClean="0"/>
              <a:t> </a:t>
            </a:r>
            <a:r>
              <a:rPr lang="tr-TR" dirty="0" smtClean="0"/>
              <a:t>diğeri ise </a:t>
            </a:r>
            <a:r>
              <a:rPr lang="tr-TR" b="1" dirty="0" err="1" smtClean="0"/>
              <a:t>Micheal</a:t>
            </a:r>
            <a:r>
              <a:rPr lang="tr-TR" b="1" dirty="0" smtClean="0"/>
              <a:t> Montaigne</a:t>
            </a:r>
            <a:r>
              <a:rPr lang="tr-TR" dirty="0" smtClean="0"/>
              <a:t>’dir.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lstStyle/>
          <a:p>
            <a:pPr algn="ctr"/>
            <a:r>
              <a:rPr lang="tr-TR" b="1" dirty="0" err="1" smtClean="0"/>
              <a:t>Micheal</a:t>
            </a:r>
            <a:r>
              <a:rPr lang="tr-TR" b="1" dirty="0" smtClean="0"/>
              <a:t> Montaigne</a:t>
            </a:r>
            <a:endParaRPr lang="tr-TR" dirty="0"/>
          </a:p>
        </p:txBody>
      </p:sp>
      <p:pic>
        <p:nvPicPr>
          <p:cNvPr id="4" name="3 İçerik Yer Tutucusu" descr="michel-de-montaigne-006.jpg"/>
          <p:cNvPicPr>
            <a:picLocks noGrp="1" noChangeAspect="1"/>
          </p:cNvPicPr>
          <p:nvPr>
            <p:ph idx="1"/>
          </p:nvPr>
        </p:nvPicPr>
        <p:blipFill>
          <a:blip r:embed="rId2" cstate="print"/>
          <a:stretch>
            <a:fillRect/>
          </a:stretch>
        </p:blipFill>
        <p:spPr>
          <a:xfrm>
            <a:off x="1187624" y="1196752"/>
            <a:ext cx="6552728" cy="446449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smtClean="0"/>
              <a:t>Monteigne</a:t>
            </a:r>
            <a:r>
              <a:rPr lang="tr-TR" dirty="0" smtClean="0"/>
              <a:t> gençliğin tabiat ve iklim değişikliğine karşı dayanıklı yetiştirilmesini, beslenme ve giyimde </a:t>
            </a:r>
            <a:r>
              <a:rPr lang="tr-TR" dirty="0" err="1" smtClean="0"/>
              <a:t>cocuğu</a:t>
            </a:r>
            <a:r>
              <a:rPr lang="tr-TR" dirty="0" smtClean="0"/>
              <a:t> daha sert koşullarda eğitmek gerektiğini savunmaktadır.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Alman Hümanistler: </a:t>
            </a:r>
            <a:r>
              <a:rPr lang="tr-TR" dirty="0" smtClean="0"/>
              <a:t>Hümanist akımın en önemli taraflısı aynı zamanda büyük bir din reformcusu olan </a:t>
            </a:r>
            <a:r>
              <a:rPr lang="tr-TR" b="1" dirty="0" smtClean="0"/>
              <a:t>Martin </a:t>
            </a:r>
            <a:r>
              <a:rPr lang="tr-TR" b="1" dirty="0" err="1" smtClean="0"/>
              <a:t>Luther</a:t>
            </a:r>
            <a:r>
              <a:rPr lang="tr-TR" dirty="0" err="1" smtClean="0"/>
              <a:t>’dir</a:t>
            </a:r>
            <a:r>
              <a:rPr lang="tr-TR" dirty="0" smtClean="0"/>
              <a:t>. Protestanlık mezhebini kurmuştur.</a:t>
            </a:r>
          </a:p>
          <a:p>
            <a:r>
              <a:rPr lang="tr-TR" dirty="0" smtClean="0"/>
              <a:t>Kendi dini konuşmalarında şövalye oyun ve talimlerinin faydalarından, insana kılıç kullanmak güreşmek ve oyun talimlerinin faydalarından söz etmiştir.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Alman hümanistleri yunanlıların fikir ve bedeni dengeli bir şekilde eğitmek prensibine uymuş olsalar da bu çaba yeterli olamamış yayılmak istenen düşünceler tavsiye niteliğinde olmuştur.</a:t>
            </a:r>
          </a:p>
          <a:p>
            <a:r>
              <a:rPr lang="tr-TR" dirty="0" smtClean="0"/>
              <a:t>Genel olarak çoğu hümanist eğitimcilerin eğitim felsefeleri tavsiye niteliğinde kalmıştır. Bu düşüncelerin pratiğe dökümü çok fazla yer bulamamıştır.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endParaRPr lang="tr-TR" dirty="0" smtClean="0"/>
          </a:p>
          <a:p>
            <a:pPr algn="ctr"/>
            <a:endParaRPr lang="tr-TR" dirty="0" smtClean="0"/>
          </a:p>
          <a:p>
            <a:pPr algn="ctr"/>
            <a:r>
              <a:rPr lang="tr-TR" b="1" dirty="0" smtClean="0"/>
              <a:t>PEKİ NEDENİ NEDİR?</a:t>
            </a:r>
            <a:endParaRPr lang="tr-T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Yalnız soylu kişilerin saraylarında ve onların çocuklarında  özel şekildeki eğitimde görev aldıkları için hümanist eğitimcilerin yayılması kısıtlı olmuştur. Bunlara rağmen kendi ülkelerinin dışına taşan ünlü hümanistler de vardır.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Orta Çağ </a:t>
            </a:r>
            <a:r>
              <a:rPr lang="tr-TR" dirty="0" err="1" smtClean="0"/>
              <a:t>avrupasında</a:t>
            </a:r>
            <a:r>
              <a:rPr lang="tr-TR" dirty="0" smtClean="0"/>
              <a:t> </a:t>
            </a:r>
            <a:r>
              <a:rPr lang="tr-TR" dirty="0" err="1" smtClean="0"/>
              <a:t>katolik</a:t>
            </a:r>
            <a:r>
              <a:rPr lang="tr-TR" dirty="0" smtClean="0"/>
              <a:t> kilisesinin Avrupa kültürü üzerinde etkisi İnkar edilemez bir gerçektir. Kültür, bilim politika, ekonomi ve kişinin özel yaşamı gibi bir çok alanda kilise etkili </a:t>
            </a:r>
            <a:r>
              <a:rPr lang="tr-TR" dirty="0" err="1" smtClean="0"/>
              <a:t>olmştur</a:t>
            </a:r>
            <a:r>
              <a:rPr lang="tr-TR" dirty="0" smtClean="0"/>
              <a:t>.</a:t>
            </a:r>
          </a:p>
          <a:p>
            <a:r>
              <a:rPr lang="tr-TR" dirty="0" smtClean="0"/>
              <a:t>Bu dönemler özellikle </a:t>
            </a:r>
            <a:r>
              <a:rPr lang="tr-TR" b="1" dirty="0" smtClean="0"/>
              <a:t>KİLİSE ÜZERİNDEN </a:t>
            </a:r>
            <a:r>
              <a:rPr lang="tr-TR" dirty="0" smtClean="0"/>
              <a:t>büyük kültürel değişimlerin yaşandığı dönem olarak bilinir.</a:t>
            </a:r>
            <a:endParaRPr lang="tr-T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Hümanizmde ünlü kişiler</a:t>
            </a:r>
            <a:endParaRPr lang="tr-TR" dirty="0"/>
          </a:p>
        </p:txBody>
      </p:sp>
      <p:sp>
        <p:nvSpPr>
          <p:cNvPr id="3" name="2 İçerik Yer Tutucusu"/>
          <p:cNvSpPr>
            <a:spLocks noGrp="1"/>
          </p:cNvSpPr>
          <p:nvPr>
            <p:ph idx="1"/>
          </p:nvPr>
        </p:nvSpPr>
        <p:spPr/>
        <p:txBody>
          <a:bodyPr/>
          <a:lstStyle/>
          <a:p>
            <a:r>
              <a:rPr lang="tr-TR" b="1" dirty="0" err="1" smtClean="0"/>
              <a:t>Johan</a:t>
            </a:r>
            <a:r>
              <a:rPr lang="tr-TR" b="1" dirty="0" smtClean="0"/>
              <a:t> </a:t>
            </a:r>
            <a:r>
              <a:rPr lang="tr-TR" b="1" dirty="0" err="1" smtClean="0"/>
              <a:t>Amos</a:t>
            </a:r>
            <a:r>
              <a:rPr lang="tr-TR" b="1" dirty="0" smtClean="0"/>
              <a:t> </a:t>
            </a:r>
            <a:r>
              <a:rPr lang="tr-TR" b="1" dirty="0" err="1" smtClean="0"/>
              <a:t>Comenius</a:t>
            </a:r>
            <a:r>
              <a:rPr lang="tr-TR" dirty="0" smtClean="0"/>
              <a:t>: Çek asıllı bir eğitimcidir. Büyük eğitim ve öğretim metodu ve Resimle dünya adlı eserleri ile tanınmıştır.</a:t>
            </a:r>
          </a:p>
          <a:p>
            <a:r>
              <a:rPr lang="tr-TR" dirty="0" smtClean="0"/>
              <a:t>Kendi düşüncelerine ve koyduğu kurallara göre bir okul kurmuş ve  burada jimnastik eğitimi ve oyun faaliyetleri koymuştur.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err="1" smtClean="0"/>
              <a:t>Johan</a:t>
            </a:r>
            <a:r>
              <a:rPr lang="tr-TR" b="1" dirty="0" smtClean="0"/>
              <a:t> </a:t>
            </a:r>
            <a:r>
              <a:rPr lang="tr-TR" b="1" dirty="0" err="1" smtClean="0"/>
              <a:t>Amos</a:t>
            </a:r>
            <a:r>
              <a:rPr lang="tr-TR" b="1" dirty="0" smtClean="0"/>
              <a:t> </a:t>
            </a:r>
            <a:r>
              <a:rPr lang="tr-TR" b="1" dirty="0" err="1" smtClean="0"/>
              <a:t>Comenius</a:t>
            </a:r>
            <a:endParaRPr lang="tr-TR" dirty="0"/>
          </a:p>
        </p:txBody>
      </p:sp>
      <p:pic>
        <p:nvPicPr>
          <p:cNvPr id="4" name="3 İçerik Yer Tutucusu" descr="image_preview.jpg"/>
          <p:cNvPicPr>
            <a:picLocks noGrp="1" noChangeAspect="1"/>
          </p:cNvPicPr>
          <p:nvPr>
            <p:ph idx="1"/>
          </p:nvPr>
        </p:nvPicPr>
        <p:blipFill>
          <a:blip r:embed="rId2" cstate="print"/>
          <a:stretch>
            <a:fillRect/>
          </a:stretch>
        </p:blipFill>
        <p:spPr>
          <a:xfrm>
            <a:off x="1907704" y="1556792"/>
            <a:ext cx="5400600" cy="3240360"/>
          </a:xfrm>
        </p:spPr>
      </p:pic>
      <p:sp>
        <p:nvSpPr>
          <p:cNvPr id="5" name="4 Metin kutusu"/>
          <p:cNvSpPr txBox="1"/>
          <p:nvPr/>
        </p:nvSpPr>
        <p:spPr>
          <a:xfrm>
            <a:off x="1619672" y="5157192"/>
            <a:ext cx="6120680" cy="1477328"/>
          </a:xfrm>
          <a:prstGeom prst="rect">
            <a:avLst/>
          </a:prstGeom>
          <a:noFill/>
        </p:spPr>
        <p:txBody>
          <a:bodyPr wrap="square" rtlCol="0">
            <a:spAutoFit/>
          </a:bodyPr>
          <a:lstStyle/>
          <a:p>
            <a:r>
              <a:rPr lang="tr-TR" dirty="0"/>
              <a:t>"Resimlerde Görünen Dünya" (</a:t>
            </a:r>
            <a:r>
              <a:rPr lang="tr-TR" dirty="0" err="1"/>
              <a:t>Visible</a:t>
            </a:r>
            <a:r>
              <a:rPr lang="tr-TR" dirty="0"/>
              <a:t> </a:t>
            </a:r>
            <a:r>
              <a:rPr lang="tr-TR" dirty="0" err="1"/>
              <a:t>World</a:t>
            </a:r>
            <a:r>
              <a:rPr lang="tr-TR" dirty="0"/>
              <a:t> in </a:t>
            </a:r>
            <a:r>
              <a:rPr lang="tr-TR" dirty="0" err="1"/>
              <a:t>Pictures</a:t>
            </a:r>
            <a:r>
              <a:rPr lang="tr-TR" dirty="0"/>
              <a:t>)'</a:t>
            </a:r>
            <a:r>
              <a:rPr lang="tr-TR" dirty="0" err="1"/>
              <a:t>nın</a:t>
            </a:r>
            <a:r>
              <a:rPr lang="tr-TR" dirty="0"/>
              <a:t> çocuklar için ilk resimli kitap olduğu varsayılmaktadır. Ayrıca, uluslararası eğitim kavramını öne süren ilk eğitimcidir. Evrensel eğitim alanındaki çabaları ona "Milletlerin Öğretmeni" (</a:t>
            </a:r>
            <a:r>
              <a:rPr lang="tr-TR" dirty="0" err="1"/>
              <a:t>Teacher</a:t>
            </a:r>
            <a:r>
              <a:rPr lang="tr-TR" dirty="0"/>
              <a:t> of </a:t>
            </a:r>
            <a:r>
              <a:rPr lang="tr-TR" dirty="0" err="1"/>
              <a:t>Nations</a:t>
            </a:r>
            <a:r>
              <a:rPr lang="tr-TR" dirty="0"/>
              <a:t>) unvanını kazandırmıştır.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Çocukların günlerinin üç eşit  kısma bölünmesini bu sayede sekiz saat uyku, sekiz saat çalışma, sekiz saat egzersiz  ve vücudun bakımına ayrılmasını istemiştir. Egzersizlerin yaş gruplarına uygun hazırlanmasına özen göstermiştir.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John Locke: </a:t>
            </a:r>
            <a:r>
              <a:rPr lang="tr-TR" dirty="0" smtClean="0"/>
              <a:t>İngiliz devlet adamı filozof ve doktordur. Vücudun metodik bir tarzda geliştirilmesini, dayanıklı hale getirilmesini ve basit bir hayat tarzını tavsiye eder.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John Locke</a:t>
            </a:r>
            <a:endParaRPr lang="tr-TR" dirty="0"/>
          </a:p>
        </p:txBody>
      </p:sp>
      <p:pic>
        <p:nvPicPr>
          <p:cNvPr id="4" name="3 İçerik Yer Tutucusu" descr="locke.jpg"/>
          <p:cNvPicPr>
            <a:picLocks noGrp="1" noChangeAspect="1"/>
          </p:cNvPicPr>
          <p:nvPr>
            <p:ph idx="1"/>
          </p:nvPr>
        </p:nvPicPr>
        <p:blipFill>
          <a:blip r:embed="rId2" cstate="print"/>
          <a:stretch>
            <a:fillRect/>
          </a:stretch>
        </p:blipFill>
        <p:spPr>
          <a:xfrm>
            <a:off x="1403648" y="1052736"/>
            <a:ext cx="6408711" cy="4035077"/>
          </a:xfrm>
        </p:spPr>
      </p:pic>
      <p:sp>
        <p:nvSpPr>
          <p:cNvPr id="5" name="4 Metin kutusu"/>
          <p:cNvSpPr txBox="1"/>
          <p:nvPr/>
        </p:nvSpPr>
        <p:spPr>
          <a:xfrm>
            <a:off x="1187624" y="5157192"/>
            <a:ext cx="7056784" cy="1477328"/>
          </a:xfrm>
          <a:prstGeom prst="rect">
            <a:avLst/>
          </a:prstGeom>
          <a:noFill/>
        </p:spPr>
        <p:txBody>
          <a:bodyPr wrap="square" rtlCol="0">
            <a:spAutoFit/>
          </a:bodyPr>
          <a:lstStyle/>
          <a:p>
            <a:r>
              <a:rPr lang="tr-TR" dirty="0"/>
              <a:t>Locke, bütün eserlerinde gelenek ve otoritenin her çeşidinden kurtulmak gerektiğini, insan hayatına ancak aklın kılavuzluk edebileceğini ileri sürer. Bu düşünceleriyle </a:t>
            </a:r>
            <a:r>
              <a:rPr lang="tr-TR" dirty="0">
                <a:hlinkClick r:id="rId3" tooltip="Liberalizm"/>
              </a:rPr>
              <a:t>Liberalizm</a:t>
            </a:r>
            <a:r>
              <a:rPr lang="tr-TR" dirty="0"/>
              <a:t>'in, tabii bir din anlayışının, </a:t>
            </a:r>
            <a:r>
              <a:rPr lang="tr-TR" dirty="0">
                <a:hlinkClick r:id="rId4" tooltip="Rasyonel Pedagoji (sayfa mevcut değil)"/>
              </a:rPr>
              <a:t>Rasyonel Pedagoji</a:t>
            </a:r>
            <a:r>
              <a:rPr lang="tr-TR" dirty="0"/>
              <a:t>'nin öncüsü olmuştur. </a:t>
            </a:r>
            <a:r>
              <a:rPr lang="tr-TR" dirty="0" err="1"/>
              <a:t>Mutlakiyet</a:t>
            </a:r>
            <a:r>
              <a:rPr lang="tr-TR" dirty="0"/>
              <a:t> yönetimlerini ilk sarsan kişi olarak tarihe geçmiştir,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Özellikle çocukların eğitimine ve sağlıklarına dikkat çekmektedir. Bütün çocukların yüzme öğrenmelerini tavsiye eder.</a:t>
            </a:r>
          </a:p>
          <a:p>
            <a:r>
              <a:rPr lang="tr-TR" dirty="0" smtClean="0"/>
              <a:t>El maharetlerini içine alan ve kazanç sağlayan bazı faaliyetleri de beden egzersizi sayan fikirleriyle hümanizmden biraz ayrılmış ve faydacılığa kaymıştır.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Jean </a:t>
            </a:r>
            <a:r>
              <a:rPr lang="tr-TR" b="1" dirty="0" err="1" smtClean="0"/>
              <a:t>Jaques</a:t>
            </a:r>
            <a:r>
              <a:rPr lang="tr-TR" b="1" dirty="0" smtClean="0"/>
              <a:t> Rousseau</a:t>
            </a:r>
            <a:endParaRPr lang="tr-TR" dirty="0"/>
          </a:p>
        </p:txBody>
      </p:sp>
      <p:pic>
        <p:nvPicPr>
          <p:cNvPr id="4" name="3 İçerik Yer Tutucusu" descr="jean-jacques-rousseau.jpg"/>
          <p:cNvPicPr>
            <a:picLocks noGrp="1" noChangeAspect="1"/>
          </p:cNvPicPr>
          <p:nvPr>
            <p:ph idx="1"/>
          </p:nvPr>
        </p:nvPicPr>
        <p:blipFill>
          <a:blip r:embed="rId2" cstate="print"/>
          <a:stretch>
            <a:fillRect/>
          </a:stretch>
        </p:blipFill>
        <p:spPr>
          <a:xfrm>
            <a:off x="2051720" y="1268760"/>
            <a:ext cx="5328592" cy="452596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Dünya literatüründe çığır açan </a:t>
            </a:r>
            <a:r>
              <a:rPr lang="tr-TR" dirty="0" err="1" smtClean="0"/>
              <a:t>cenevreli</a:t>
            </a:r>
            <a:r>
              <a:rPr lang="tr-TR" dirty="0" smtClean="0"/>
              <a:t> filozof </a:t>
            </a:r>
            <a:r>
              <a:rPr lang="tr-TR" b="1" dirty="0" smtClean="0"/>
              <a:t>Jean </a:t>
            </a:r>
            <a:r>
              <a:rPr lang="tr-TR" b="1" dirty="0" err="1" smtClean="0"/>
              <a:t>Jaques</a:t>
            </a:r>
            <a:r>
              <a:rPr lang="tr-TR" b="1" dirty="0" smtClean="0"/>
              <a:t> Rousseau</a:t>
            </a:r>
            <a:r>
              <a:rPr lang="tr-TR" dirty="0" smtClean="0"/>
              <a:t> orijinal fikirleri ve eğitime getirdiği yeniliklerle dönemin </a:t>
            </a:r>
            <a:r>
              <a:rPr lang="tr-TR" dirty="0" err="1" smtClean="0"/>
              <a:t>önmli</a:t>
            </a:r>
            <a:r>
              <a:rPr lang="tr-TR" dirty="0" smtClean="0"/>
              <a:t> hümanistlerindendir.</a:t>
            </a:r>
          </a:p>
          <a:p>
            <a:r>
              <a:rPr lang="tr-TR" b="1" dirty="0" smtClean="0"/>
              <a:t>Rousseau</a:t>
            </a:r>
            <a:r>
              <a:rPr lang="tr-TR" dirty="0" smtClean="0"/>
              <a:t> ya göre; insan tabiatın doğru yolunu terk ettiği için bozulmuştur. Tabiat aslında iyi ve </a:t>
            </a:r>
            <a:r>
              <a:rPr lang="tr-TR" dirty="0" err="1" smtClean="0"/>
              <a:t>makuldur</a:t>
            </a:r>
            <a:r>
              <a:rPr lang="tr-TR" dirty="0" smtClean="0"/>
              <a:t>. İnsanlar sadece onun kurallarına uymak suretiyle mutlu olabilir. O halde tabiata dönmek lazımdır.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Tabiat harekete imkan verir, buna karşılık her türlü engelleyici faktörleri önler.</a:t>
            </a:r>
          </a:p>
          <a:p>
            <a:r>
              <a:rPr lang="tr-TR" dirty="0" smtClean="0"/>
              <a:t>Rousseau’nun Emile adlı pedagojik romanında eğitimde çığır açan esas fikirlerinin temeli bu düşünceler oluşturmaktadır. </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Yine </a:t>
            </a:r>
            <a:r>
              <a:rPr lang="tr-TR" b="1" dirty="0" smtClean="0"/>
              <a:t>Rousseau</a:t>
            </a:r>
            <a:r>
              <a:rPr lang="tr-TR" dirty="0" smtClean="0"/>
              <a:t> kendi zamanında yüzyıl öncesinden her okulda bir jimnastik yeri veya vücut idmanları için bir meydanın bulunmasını istemiştir.</a:t>
            </a:r>
          </a:p>
          <a:p>
            <a:r>
              <a:rPr lang="tr-TR" dirty="0" smtClean="0"/>
              <a:t>Gençlerin büyük halk bayramlarında en üstün başarılarını göstermelerini istemiştir.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Rönesans kısmen Yunan ve Roma düşüncesinin entelektüel alana yeniden girişi olarak bilinir</a:t>
            </a:r>
          </a:p>
          <a:p>
            <a:r>
              <a:rPr lang="tr-TR" dirty="0" smtClean="0"/>
              <a:t>Reformlar ise kiliseyi dönüştürmek ve reform yapmak üzere bir uğraştır. </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Rousseau eğitim alanında ulaşmak istediği hedefe ulaşamamıştır. Eserinde eğitim ideallerini üzerinde uygulamak üzere yarattığı EMİLE şahsında yine de tek bir eğitime taraftar görünmüştür.</a:t>
            </a:r>
          </a:p>
          <a:p>
            <a:r>
              <a:rPr lang="tr-TR" dirty="0" smtClean="0"/>
              <a:t>Ortaya attığı eğitim kendinden sonraki yeni okul olan </a:t>
            </a:r>
            <a:r>
              <a:rPr lang="tr-TR" b="1" dirty="0" smtClean="0"/>
              <a:t>PHİLANTHROPİNUM</a:t>
            </a:r>
            <a:r>
              <a:rPr lang="tr-TR" dirty="0" smtClean="0"/>
              <a:t> </a:t>
            </a:r>
            <a:r>
              <a:rPr lang="tr-TR" dirty="0" err="1" smtClean="0"/>
              <a:t>larda</a:t>
            </a:r>
            <a:r>
              <a:rPr lang="tr-TR" dirty="0" smtClean="0"/>
              <a:t> uygulama zemini bulmuştur.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1027584"/>
          </a:xfrm>
        </p:spPr>
        <p:txBody>
          <a:bodyPr>
            <a:normAutofit/>
          </a:bodyPr>
          <a:lstStyle/>
          <a:p>
            <a:pPr algn="ctr"/>
            <a:r>
              <a:rPr lang="tr-TR" dirty="0" smtClean="0"/>
              <a:t>ALMAN PHİLANTHROPLARI</a:t>
            </a:r>
            <a:endParaRPr lang="tr-TR" dirty="0"/>
          </a:p>
        </p:txBody>
      </p:sp>
      <p:sp>
        <p:nvSpPr>
          <p:cNvPr id="3" name="2 İçerik Yer Tutucusu"/>
          <p:cNvSpPr>
            <a:spLocks noGrp="1"/>
          </p:cNvSpPr>
          <p:nvPr>
            <p:ph idx="1"/>
          </p:nvPr>
        </p:nvSpPr>
        <p:spPr/>
        <p:txBody>
          <a:bodyPr>
            <a:normAutofit/>
          </a:bodyPr>
          <a:lstStyle/>
          <a:p>
            <a:pPr>
              <a:buNone/>
            </a:pPr>
            <a:r>
              <a:rPr lang="tr-TR" sz="3000" b="1" dirty="0" smtClean="0"/>
              <a:t>J.B. BASEDOW VE DESSAU PHİLANTHROPINUMLARI</a:t>
            </a:r>
          </a:p>
          <a:p>
            <a:pPr>
              <a:buNone/>
            </a:pPr>
            <a:r>
              <a:rPr lang="tr-TR" sz="3000" dirty="0" smtClean="0"/>
              <a:t>Vücut ve ruhun dengeli eğitimini yeniden ortaya atan hümanistlerin  fikirlerini sözden işe çevirenler, Alman </a:t>
            </a:r>
            <a:r>
              <a:rPr lang="tr-TR" sz="3000" dirty="0" err="1" smtClean="0"/>
              <a:t>philanthroplardır</a:t>
            </a:r>
            <a:r>
              <a:rPr lang="tr-TR" sz="3000" dirty="0" smtClean="0"/>
              <a:t>.</a:t>
            </a:r>
          </a:p>
          <a:p>
            <a:pPr>
              <a:buNone/>
            </a:pPr>
            <a:r>
              <a:rPr lang="tr-TR" sz="3000" dirty="0" smtClean="0"/>
              <a:t>Alman eğitimci </a:t>
            </a:r>
            <a:r>
              <a:rPr lang="tr-TR" sz="3000" b="1" dirty="0" err="1" smtClean="0"/>
              <a:t>Basedow</a:t>
            </a:r>
            <a:r>
              <a:rPr lang="tr-TR" sz="3000" dirty="0" smtClean="0"/>
              <a:t> ve taraftarları kendilerini artık soylu çocukların tek ve özel eğitimine değil geniş halk kitlelerinin eğitimine adamak için ortaya attılar.</a:t>
            </a:r>
            <a:endParaRPr lang="tr-TR"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hilan.jpg"/>
          <p:cNvPicPr>
            <a:picLocks noGrp="1" noChangeAspect="1"/>
          </p:cNvPicPr>
          <p:nvPr>
            <p:ph idx="1"/>
          </p:nvPr>
        </p:nvPicPr>
        <p:blipFill>
          <a:blip r:embed="rId2" cstate="print"/>
          <a:stretch>
            <a:fillRect/>
          </a:stretch>
        </p:blipFill>
        <p:spPr>
          <a:xfrm>
            <a:off x="0" y="0"/>
            <a:ext cx="4067944" cy="2903272"/>
          </a:xfrm>
        </p:spPr>
      </p:pic>
      <p:pic>
        <p:nvPicPr>
          <p:cNvPr id="5" name="4 Resim" descr="dessau-philanthropinum-bf71204c-ca53-4554-919c-f3288dddfee0.jpg"/>
          <p:cNvPicPr>
            <a:picLocks noChangeAspect="1"/>
          </p:cNvPicPr>
          <p:nvPr/>
        </p:nvPicPr>
        <p:blipFill>
          <a:blip r:embed="rId3" cstate="print"/>
          <a:stretch>
            <a:fillRect/>
          </a:stretch>
        </p:blipFill>
        <p:spPr>
          <a:xfrm>
            <a:off x="4572000" y="0"/>
            <a:ext cx="4572000" cy="5733256"/>
          </a:xfrm>
          <a:prstGeom prst="rect">
            <a:avLst/>
          </a:prstGeom>
        </p:spPr>
      </p:pic>
      <p:pic>
        <p:nvPicPr>
          <p:cNvPr id="6" name="5 Resim" descr="denklehrzimmer3.png"/>
          <p:cNvPicPr>
            <a:picLocks noChangeAspect="1"/>
          </p:cNvPicPr>
          <p:nvPr/>
        </p:nvPicPr>
        <p:blipFill>
          <a:blip r:embed="rId4" cstate="print"/>
          <a:stretch>
            <a:fillRect/>
          </a:stretch>
        </p:blipFill>
        <p:spPr>
          <a:xfrm>
            <a:off x="467544" y="3284984"/>
            <a:ext cx="3358356" cy="2664296"/>
          </a:xfrm>
          <a:prstGeom prst="rect">
            <a:avLst/>
          </a:prstGeom>
        </p:spPr>
      </p:pic>
      <p:sp>
        <p:nvSpPr>
          <p:cNvPr id="7" name="6 Metin kutusu"/>
          <p:cNvSpPr txBox="1"/>
          <p:nvPr/>
        </p:nvSpPr>
        <p:spPr>
          <a:xfrm>
            <a:off x="1619672" y="6237312"/>
            <a:ext cx="6480720" cy="369332"/>
          </a:xfrm>
          <a:prstGeom prst="rect">
            <a:avLst/>
          </a:prstGeom>
          <a:noFill/>
        </p:spPr>
        <p:txBody>
          <a:bodyPr wrap="square" rtlCol="0">
            <a:spAutoFit/>
          </a:bodyPr>
          <a:lstStyle/>
          <a:p>
            <a:pPr algn="ctr"/>
            <a:r>
              <a:rPr lang="tr-TR" b="1" dirty="0" smtClean="0"/>
              <a:t>DESSAU PHİLANTHROPINUMLARI</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 yüzyıla kadar hümanist </a:t>
            </a:r>
            <a:r>
              <a:rPr lang="tr-TR" dirty="0" err="1" smtClean="0"/>
              <a:t>cimnasyumlarının</a:t>
            </a:r>
            <a:r>
              <a:rPr lang="tr-TR" dirty="0" smtClean="0"/>
              <a:t> sayısı artmıştı fakat buralardaki eğitim tarzı klasiklerin eğitimine önem veriyor fakat beden eğitimine gereği kadar yer vermiyordu.</a:t>
            </a:r>
          </a:p>
          <a:p>
            <a:r>
              <a:rPr lang="tr-TR" b="1" dirty="0" err="1" smtClean="0"/>
              <a:t>Philanthropinizm</a:t>
            </a:r>
            <a:r>
              <a:rPr lang="tr-TR" dirty="0" smtClean="0"/>
              <a:t> akımı ile okul eğitiminde esaslı bir değişim başlamıştır.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Johann </a:t>
            </a:r>
            <a:r>
              <a:rPr lang="tr-TR" dirty="0" err="1" smtClean="0"/>
              <a:t>Bernard</a:t>
            </a:r>
            <a:r>
              <a:rPr lang="tr-TR" dirty="0" smtClean="0"/>
              <a:t> </a:t>
            </a:r>
            <a:r>
              <a:rPr lang="tr-TR" dirty="0" err="1" smtClean="0"/>
              <a:t>Basedow</a:t>
            </a:r>
            <a:r>
              <a:rPr lang="tr-TR" dirty="0" smtClean="0"/>
              <a:t> 1758 de </a:t>
            </a:r>
            <a:r>
              <a:rPr lang="tr-TR" b="1" i="1" dirty="0" smtClean="0"/>
              <a:t>Herkes İçin Pratik Felsefe</a:t>
            </a:r>
            <a:r>
              <a:rPr lang="tr-TR" dirty="0" smtClean="0"/>
              <a:t> adlı eserini yayınlamış ve burada ilk kez eğitim konusunda gençlik için beden faaliyetlerini bir tez olarak ortaya atmıştır.</a:t>
            </a:r>
          </a:p>
          <a:p>
            <a:r>
              <a:rPr lang="tr-TR" dirty="0" smtClean="0"/>
              <a:t>1774 yılında  </a:t>
            </a:r>
            <a:r>
              <a:rPr lang="tr-TR" dirty="0" err="1" smtClean="0"/>
              <a:t>philanthropınum</a:t>
            </a:r>
            <a:r>
              <a:rPr lang="tr-TR" dirty="0" smtClean="0"/>
              <a:t> adını taşıyan eğitim yeri açmıştır.</a:t>
            </a:r>
          </a:p>
          <a:p>
            <a:r>
              <a:rPr lang="tr-TR" dirty="0" smtClean="0"/>
              <a:t>Aynı yıl </a:t>
            </a:r>
            <a:r>
              <a:rPr lang="tr-TR" b="1" i="1" dirty="0" err="1" smtClean="0"/>
              <a:t>Elemanter</a:t>
            </a:r>
            <a:r>
              <a:rPr lang="tr-TR" dirty="0" smtClean="0"/>
              <a:t> adlı kitabını da yayınlayarak düşüncelerine tam bir yön çizmiş bulunuyordu.</a:t>
            </a:r>
          </a:p>
          <a:p>
            <a:pPr>
              <a:buNone/>
            </a:pP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20150506_233947.jpg"/>
          <p:cNvPicPr>
            <a:picLocks noGrp="1" noChangeAspect="1"/>
          </p:cNvPicPr>
          <p:nvPr>
            <p:ph idx="1"/>
          </p:nvPr>
        </p:nvPicPr>
        <p:blipFill>
          <a:blip r:embed="rId2" cstate="print"/>
          <a:stretch>
            <a:fillRect/>
          </a:stretch>
        </p:blipFill>
        <p:spPr>
          <a:xfrm>
            <a:off x="2123728" y="260648"/>
            <a:ext cx="4536504" cy="640071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Philanthropınum</a:t>
            </a:r>
            <a:r>
              <a:rPr lang="tr-TR" dirty="0" smtClean="0"/>
              <a:t> bu kitabın usullerine göre eğitim sisteminin gelişmesine hizmet eden, fakir, zengin, öğrenci, öğretmen her türlü insana en iyi ve lüzumlu bilgilerle insan sevgisini öğreten  bir enstitü olarak düşünülmüştür.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smtClean="0"/>
              <a:t>Basedow</a:t>
            </a:r>
            <a:r>
              <a:rPr lang="tr-TR" dirty="0" smtClean="0"/>
              <a:t>’ a göre eğitim insanları ayırt etmeye değil birbirine yakınlaştırmaya hizmet etmelidir. </a:t>
            </a:r>
          </a:p>
          <a:p>
            <a:r>
              <a:rPr lang="tr-TR" dirty="0" smtClean="0"/>
              <a:t>Eğitimin amacı din ve milliyet gibi hususların dışında çocukları tamamen insanlığı sever bir ruhta sever yetiştirmektir.</a:t>
            </a:r>
          </a:p>
          <a:p>
            <a:r>
              <a:rPr lang="tr-TR" dirty="0" smtClean="0"/>
              <a:t>Dünya bütün insanların vatanıdır. Açtığı bu okul da tam anlamıyla insan yetiştiren bir eğitim </a:t>
            </a:r>
            <a:r>
              <a:rPr lang="tr-TR" dirty="0" err="1" smtClean="0"/>
              <a:t>labaratuvarı</a:t>
            </a:r>
            <a:r>
              <a:rPr lang="tr-TR" dirty="0" smtClean="0"/>
              <a:t> olmuştur.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Basedow</a:t>
            </a:r>
            <a:r>
              <a:rPr lang="tr-TR" dirty="0" smtClean="0"/>
              <a:t> çocukların herhangi bir şeyi oynayarak basit şekilde öğrenmeli, sağlıklı ve güçlü olarak yetiştirilmelidir.</a:t>
            </a:r>
          </a:p>
          <a:p>
            <a:r>
              <a:rPr lang="tr-TR" dirty="0" smtClean="0"/>
              <a:t>Bedeni faaliyetlerin okula girişi ile çocukların giyinişlerinde de bir reform olmuş modaya uygun elbiseler ve rahat hareket imkanı tanıyan kıyafetler yer almıştır.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smtClean="0"/>
              <a:t>Dessau</a:t>
            </a:r>
            <a:r>
              <a:rPr lang="tr-TR" dirty="0" smtClean="0"/>
              <a:t> </a:t>
            </a:r>
            <a:r>
              <a:rPr lang="tr-TR" dirty="0" err="1" smtClean="0"/>
              <a:t>philanthropunun</a:t>
            </a:r>
            <a:r>
              <a:rPr lang="tr-TR" dirty="0" smtClean="0"/>
              <a:t> iki jimnastik eğitmeninden biri olan </a:t>
            </a:r>
            <a:r>
              <a:rPr lang="tr-TR" b="1" dirty="0" err="1" smtClean="0"/>
              <a:t>johann</a:t>
            </a:r>
            <a:r>
              <a:rPr lang="tr-TR" b="1" dirty="0" smtClean="0"/>
              <a:t> </a:t>
            </a:r>
            <a:r>
              <a:rPr lang="tr-TR" b="1" dirty="0" err="1" smtClean="0"/>
              <a:t>Frederich</a:t>
            </a:r>
            <a:r>
              <a:rPr lang="tr-TR" b="1" dirty="0" smtClean="0"/>
              <a:t> </a:t>
            </a:r>
            <a:r>
              <a:rPr lang="tr-TR" b="1" dirty="0" err="1" smtClean="0"/>
              <a:t>Simon</a:t>
            </a:r>
            <a:r>
              <a:rPr lang="tr-TR" b="1" dirty="0" smtClean="0"/>
              <a:t> </a:t>
            </a:r>
            <a:r>
              <a:rPr lang="tr-TR" dirty="0" smtClean="0"/>
              <a:t>yunan </a:t>
            </a:r>
            <a:r>
              <a:rPr lang="tr-TR" dirty="0" err="1" smtClean="0"/>
              <a:t>cimnastiğini</a:t>
            </a:r>
            <a:r>
              <a:rPr lang="tr-TR" dirty="0" smtClean="0"/>
              <a:t> müfredata aldırmış ve bir takım jimnastik araçlarının yapılmasında yararlı olmuştur.</a:t>
            </a:r>
          </a:p>
          <a:p>
            <a:r>
              <a:rPr lang="tr-TR" b="1" dirty="0" err="1" smtClean="0"/>
              <a:t>Ch</a:t>
            </a:r>
            <a:r>
              <a:rPr lang="tr-TR" b="1" dirty="0" smtClean="0"/>
              <a:t>. Fr. </a:t>
            </a:r>
            <a:r>
              <a:rPr lang="tr-TR" b="1" dirty="0" err="1" smtClean="0"/>
              <a:t>Wolke</a:t>
            </a:r>
            <a:r>
              <a:rPr lang="tr-TR" dirty="0" smtClean="0"/>
              <a:t> </a:t>
            </a:r>
            <a:r>
              <a:rPr lang="tr-TR" dirty="0" err="1" smtClean="0"/>
              <a:t>basedow’dan</a:t>
            </a:r>
            <a:r>
              <a:rPr lang="tr-TR" dirty="0" smtClean="0"/>
              <a:t> sonra </a:t>
            </a:r>
            <a:r>
              <a:rPr lang="tr-TR" dirty="0" err="1" smtClean="0"/>
              <a:t>philanthropun</a:t>
            </a:r>
            <a:r>
              <a:rPr lang="tr-TR" dirty="0" smtClean="0"/>
              <a:t> idarecisi olarak 1785 yılına kadar yönetmiştir. </a:t>
            </a:r>
          </a:p>
          <a:p>
            <a:r>
              <a:rPr lang="tr-TR" dirty="0" err="1" smtClean="0"/>
              <a:t>Cimnastikte</a:t>
            </a:r>
            <a:r>
              <a:rPr lang="tr-TR" dirty="0" smtClean="0"/>
              <a:t> komut sisteminin ilk uygulayıcısıdır.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Rönesans daha çok üst sınıf ve soylulara özgü bir yeniden uyanışken, reform bütün bir batı uygarlığını etkileyen dini bir uyanış olarak kabul edilmektedir.</a:t>
            </a:r>
          </a:p>
          <a:p>
            <a:r>
              <a:rPr lang="tr-TR" dirty="0" smtClean="0"/>
              <a:t>Her iki durumda da </a:t>
            </a:r>
            <a:r>
              <a:rPr lang="tr-TR" dirty="0" err="1" smtClean="0"/>
              <a:t>katolik</a:t>
            </a:r>
            <a:r>
              <a:rPr lang="tr-TR" dirty="0" smtClean="0"/>
              <a:t> kilisesinin otoritesi eksilmiş ve bu gelişmeler beden algısı üzerinde etkiler yapmıştır.</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sz="3000" b="1" dirty="0" smtClean="0"/>
              <a:t>C.G. </a:t>
            </a:r>
            <a:r>
              <a:rPr lang="tr-TR" sz="3000" b="1" dirty="0" err="1" smtClean="0"/>
              <a:t>Salzman</a:t>
            </a:r>
            <a:r>
              <a:rPr lang="tr-TR" sz="3000" b="1" dirty="0" smtClean="0"/>
              <a:t> ve </a:t>
            </a:r>
            <a:r>
              <a:rPr lang="tr-TR" sz="3000" b="1" dirty="0" err="1" smtClean="0"/>
              <a:t>Schnepfenthal</a:t>
            </a:r>
            <a:r>
              <a:rPr lang="tr-TR" sz="3000" b="1" dirty="0" smtClean="0"/>
              <a:t> </a:t>
            </a:r>
            <a:r>
              <a:rPr lang="tr-TR" sz="3000" b="1" dirty="0" err="1" smtClean="0"/>
              <a:t>Philanthropinum’u</a:t>
            </a:r>
            <a:endParaRPr lang="tr-TR" sz="3000" b="1" dirty="0" smtClean="0"/>
          </a:p>
          <a:p>
            <a:pPr>
              <a:buNone/>
            </a:pPr>
            <a:r>
              <a:rPr lang="tr-TR" sz="3000" dirty="0" err="1" smtClean="0"/>
              <a:t>Dessau</a:t>
            </a:r>
            <a:r>
              <a:rPr lang="tr-TR" sz="3000" dirty="0" smtClean="0"/>
              <a:t> örneğine göre kurulan ve beden eğitiminin sağlık anlamında gelişmesi bakımından büyük önem taşır.</a:t>
            </a:r>
          </a:p>
          <a:p>
            <a:pPr>
              <a:buNone/>
            </a:pPr>
            <a:r>
              <a:rPr lang="tr-TR" sz="3000" dirty="0" smtClean="0"/>
              <a:t>Okul şehirden uzak ve köy çevresinde kurulmuş öğrenciler ise eşit haklara sahip aile fertleri gibi görülmüştür.bu özelliğiyle de çok çabuk tutunmuştur.</a:t>
            </a:r>
          </a:p>
          <a:p>
            <a:pPr>
              <a:buNone/>
            </a:pPr>
            <a:endParaRPr lang="tr-TR" sz="3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0923003494-orig.jpg"/>
          <p:cNvPicPr>
            <a:picLocks noGrp="1" noChangeAspect="1"/>
          </p:cNvPicPr>
          <p:nvPr>
            <p:ph idx="1"/>
          </p:nvPr>
        </p:nvPicPr>
        <p:blipFill>
          <a:blip r:embed="rId2" cstate="print"/>
          <a:stretch>
            <a:fillRect/>
          </a:stretch>
        </p:blipFill>
        <p:spPr>
          <a:xfrm>
            <a:off x="467544" y="620687"/>
            <a:ext cx="8352928" cy="557382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t>Johann </a:t>
            </a:r>
            <a:r>
              <a:rPr lang="tr-TR" b="1" dirty="0" err="1" smtClean="0"/>
              <a:t>Christian</a:t>
            </a:r>
            <a:r>
              <a:rPr lang="tr-TR" b="1" dirty="0" smtClean="0"/>
              <a:t> </a:t>
            </a:r>
            <a:r>
              <a:rPr lang="tr-TR" b="1" dirty="0" err="1" smtClean="0"/>
              <a:t>Friedrich</a:t>
            </a:r>
            <a:r>
              <a:rPr lang="tr-TR" b="1" dirty="0" smtClean="0"/>
              <a:t> </a:t>
            </a:r>
            <a:r>
              <a:rPr lang="tr-TR" b="1" dirty="0" err="1" smtClean="0"/>
              <a:t>GutsMuths</a:t>
            </a:r>
            <a:r>
              <a:rPr lang="tr-TR" b="1" dirty="0" smtClean="0"/>
              <a:t> </a:t>
            </a:r>
          </a:p>
          <a:p>
            <a:pPr>
              <a:buNone/>
            </a:pPr>
            <a:r>
              <a:rPr lang="tr-TR" dirty="0" err="1" smtClean="0"/>
              <a:t>Salzman’ın</a:t>
            </a:r>
            <a:r>
              <a:rPr lang="tr-TR" dirty="0" smtClean="0"/>
              <a:t> okulunda önceleri elişleri ve coğrafya dersi okutmuş bir süre sonra da jimnastik konusunda tekniğini ilerlettikten sonra bu dersi tamamen üzerine almıştır.</a:t>
            </a:r>
          </a:p>
          <a:p>
            <a:pPr>
              <a:buNone/>
            </a:pPr>
            <a:r>
              <a:rPr lang="tr-TR" dirty="0" smtClean="0"/>
              <a:t>1793 yılında Gençlik İçin jimnastik adlı eserini yayınlamıştır.</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Johann </a:t>
            </a:r>
            <a:r>
              <a:rPr lang="tr-TR" b="1" dirty="0" err="1" smtClean="0"/>
              <a:t>Christian</a:t>
            </a:r>
            <a:r>
              <a:rPr lang="tr-TR" b="1" dirty="0" smtClean="0"/>
              <a:t> </a:t>
            </a:r>
            <a:r>
              <a:rPr lang="tr-TR" b="1" dirty="0" err="1" smtClean="0"/>
              <a:t>Friedrich</a:t>
            </a:r>
            <a:r>
              <a:rPr lang="tr-TR" b="1" dirty="0" smtClean="0"/>
              <a:t> </a:t>
            </a:r>
            <a:r>
              <a:rPr lang="tr-TR" b="1" dirty="0" err="1" smtClean="0"/>
              <a:t>GutsMuths</a:t>
            </a:r>
            <a:r>
              <a:rPr lang="tr-TR" b="1" dirty="0" smtClean="0"/>
              <a:t> </a:t>
            </a:r>
            <a:br>
              <a:rPr lang="tr-TR" b="1" dirty="0" smtClean="0"/>
            </a:br>
            <a:endParaRPr lang="tr-TR" dirty="0"/>
          </a:p>
        </p:txBody>
      </p:sp>
      <p:pic>
        <p:nvPicPr>
          <p:cNvPr id="4" name="3 İçerik Yer Tutucusu" descr="J-C-F-GutsMuths.jpg"/>
          <p:cNvPicPr>
            <a:picLocks noGrp="1" noChangeAspect="1"/>
          </p:cNvPicPr>
          <p:nvPr>
            <p:ph idx="1"/>
          </p:nvPr>
        </p:nvPicPr>
        <p:blipFill>
          <a:blip r:embed="rId2" cstate="print"/>
          <a:stretch>
            <a:fillRect/>
          </a:stretch>
        </p:blipFill>
        <p:spPr>
          <a:xfrm>
            <a:off x="2473475" y="1554163"/>
            <a:ext cx="4349449" cy="452596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eserde gerçek bir jimnastik teorisinin fizyolojik esaslara dayanması ve tek tek her hareketin kişisel vücut yeteneklerine göre ölçülü olarak yapılması gereğini bildiğini fizyolojik esaslara dayanan bir jimnastiğin esaslı bir tıbbi bilgiyi gerektirdiğini, bir eğitimcinin ise  bundan fazla tıbbi bilgiye sahip olamayacağını bu bakımdan eserinde tam bir mükemmellik aranmaması gerektiğini belirtir.</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Ona göre </a:t>
            </a:r>
            <a:r>
              <a:rPr lang="tr-TR" dirty="0" err="1" smtClean="0"/>
              <a:t>cimnastiğin</a:t>
            </a:r>
            <a:r>
              <a:rPr lang="tr-TR" dirty="0" smtClean="0"/>
              <a:t> amacı ruh fikir ve vücut arasındaki dengenin sağlanmasıdır. Jimnastik vücut üzerine doğrudan doğruya ruh üzerine de dolaylı yoldan etki yapar.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1554162"/>
            <a:ext cx="9144000" cy="4525963"/>
          </a:xfrm>
        </p:spPr>
        <p:txBody>
          <a:bodyPr/>
          <a:lstStyle/>
          <a:p>
            <a:r>
              <a:rPr lang="tr-TR" dirty="0" smtClean="0"/>
              <a:t>Vücudun tüm sağlığı- Fikrin berraklığını</a:t>
            </a:r>
          </a:p>
          <a:p>
            <a:r>
              <a:rPr lang="tr-TR" dirty="0" smtClean="0"/>
              <a:t>Vücudun dayanıklılığı-Erkekçe duyuş ve düşünüş</a:t>
            </a:r>
          </a:p>
          <a:p>
            <a:r>
              <a:rPr lang="tr-TR" dirty="0" smtClean="0"/>
              <a:t>Vücudun güçlü oluşu-Cesareti çabuk kavramayı</a:t>
            </a:r>
          </a:p>
          <a:p>
            <a:r>
              <a:rPr lang="tr-TR" dirty="0" smtClean="0"/>
              <a:t>Vücudun hareketliliği-Fikrin kıvraklığını</a:t>
            </a:r>
          </a:p>
          <a:p>
            <a:r>
              <a:rPr lang="tr-TR" dirty="0" smtClean="0"/>
              <a:t>Vücudun ölçülü ve orantılı oluşu-Ruhun güzelliğini</a:t>
            </a:r>
          </a:p>
          <a:p>
            <a:r>
              <a:rPr lang="tr-TR" dirty="0" smtClean="0"/>
              <a:t>Duyuların keskinliği-Düşüncelerin uyanıklığını sağlar</a:t>
            </a:r>
          </a:p>
          <a:p>
            <a:endParaRPr lang="tr-TR" dirty="0" smtClean="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GutsMuths</a:t>
            </a:r>
            <a:r>
              <a:rPr lang="tr-TR" dirty="0" smtClean="0"/>
              <a:t> beden eğitimini üç aşamada düşünmüştür.</a:t>
            </a:r>
          </a:p>
          <a:p>
            <a:pPr marL="514350" indent="-514350">
              <a:buFont typeface="+mj-lt"/>
              <a:buAutoNum type="arabicPeriod"/>
            </a:pPr>
            <a:r>
              <a:rPr lang="tr-TR" dirty="0" smtClean="0"/>
              <a:t>Sekiz jimnastik çalışması</a:t>
            </a:r>
          </a:p>
          <a:p>
            <a:pPr marL="514350" indent="-514350">
              <a:buFont typeface="+mj-lt"/>
              <a:buAutoNum type="arabicPeriod"/>
            </a:pPr>
            <a:r>
              <a:rPr lang="tr-TR" dirty="0" smtClean="0"/>
              <a:t>Elişleri</a:t>
            </a:r>
          </a:p>
          <a:p>
            <a:pPr marL="514350" indent="-514350">
              <a:buFont typeface="+mj-lt"/>
              <a:buAutoNum type="arabicPeriod"/>
            </a:pPr>
            <a:r>
              <a:rPr lang="tr-TR" dirty="0" smtClean="0"/>
              <a:t>Gençlik oyunları</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endParaRPr lang="tr-TR" dirty="0" smtClean="0"/>
          </a:p>
          <a:p>
            <a:pPr>
              <a:buNone/>
            </a:pPr>
            <a:r>
              <a:rPr lang="tr-TR" b="1" dirty="0" smtClean="0"/>
              <a:t>                        TEŞEKKÜRLER</a:t>
            </a:r>
            <a:endParaRPr lang="tr-T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Orta çağı yeni çağa bağlayan olaylar zincirinde insan eğitimi üzerinde büyük ölçüde etki yapan </a:t>
            </a:r>
            <a:r>
              <a:rPr lang="tr-TR" b="1" dirty="0" smtClean="0"/>
              <a:t>HÜMANİZM</a:t>
            </a:r>
            <a:r>
              <a:rPr lang="tr-TR" dirty="0" smtClean="0"/>
              <a:t> akımı vardır.</a:t>
            </a:r>
          </a:p>
          <a:p>
            <a:r>
              <a:rPr lang="tr-TR" dirty="0" smtClean="0"/>
              <a:t>Eski yunan ve Roma sanat ve kültürünü soylu tarafları ile yeniden diriltmek düşüncesi görülmektedir.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Hümanizm akımı 14.</a:t>
            </a:r>
            <a:r>
              <a:rPr lang="tr-TR" dirty="0" err="1" smtClean="0"/>
              <a:t>yy’dan</a:t>
            </a:r>
            <a:r>
              <a:rPr lang="tr-TR" dirty="0" smtClean="0"/>
              <a:t> başlayarak 18. </a:t>
            </a:r>
            <a:r>
              <a:rPr lang="tr-TR" dirty="0" err="1" smtClean="0"/>
              <a:t>yy’a</a:t>
            </a:r>
            <a:r>
              <a:rPr lang="tr-TR" dirty="0" smtClean="0"/>
              <a:t> kadar İtalya, İspanya, İngiltere, Almanya’ da görülmüştür.</a:t>
            </a:r>
          </a:p>
          <a:p>
            <a:r>
              <a:rPr lang="tr-TR" dirty="0" smtClean="0"/>
              <a:t>Hümanistler hümanizm felsefesine  yani odağını insana yönelten ve daha önceki felsefecilerin manevi yönelimlerine belli bir ölçüde ters düşen bir inanışa </a:t>
            </a:r>
            <a:r>
              <a:rPr lang="tr-TR" dirty="0" err="1" smtClean="0"/>
              <a:t>sahp</a:t>
            </a:r>
            <a:r>
              <a:rPr lang="tr-TR" dirty="0" smtClean="0"/>
              <a:t> felsefecilerdir.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1554162"/>
            <a:ext cx="4123184" cy="4525963"/>
          </a:xfrm>
        </p:spPr>
        <p:txBody>
          <a:bodyPr>
            <a:normAutofit fontScale="92500" lnSpcReduction="10000"/>
          </a:bodyPr>
          <a:lstStyle/>
          <a:p>
            <a:r>
              <a:rPr lang="tr-TR" b="1" dirty="0" smtClean="0"/>
              <a:t>İtalyan Hümanistleri</a:t>
            </a:r>
            <a:r>
              <a:rPr lang="tr-TR" dirty="0" smtClean="0"/>
              <a:t>: Klasik çağ yani Eski Roma ve Yunan devrine büyük bir hayranlık duymuşlardır. En önemlilerinden olan </a:t>
            </a:r>
            <a:r>
              <a:rPr lang="tr-TR" b="1" dirty="0" err="1" smtClean="0"/>
              <a:t>Vittorino</a:t>
            </a:r>
            <a:r>
              <a:rPr lang="tr-TR" b="1" dirty="0" smtClean="0"/>
              <a:t> da </a:t>
            </a:r>
            <a:r>
              <a:rPr lang="tr-TR" b="1" dirty="0" err="1" smtClean="0"/>
              <a:t>Feltre</a:t>
            </a:r>
            <a:r>
              <a:rPr lang="tr-TR" dirty="0" smtClean="0"/>
              <a:t>  fikirleriyle alanımızla doğrudan ilişkilidir.</a:t>
            </a:r>
            <a:endParaRPr lang="tr-TR" dirty="0"/>
          </a:p>
        </p:txBody>
      </p:sp>
      <p:pic>
        <p:nvPicPr>
          <p:cNvPr id="4" name="3 Resim" descr="erasmo.jpg"/>
          <p:cNvPicPr>
            <a:picLocks noChangeAspect="1"/>
          </p:cNvPicPr>
          <p:nvPr/>
        </p:nvPicPr>
        <p:blipFill>
          <a:blip r:embed="rId2" cstate="print"/>
          <a:stretch>
            <a:fillRect/>
          </a:stretch>
        </p:blipFill>
        <p:spPr>
          <a:xfrm>
            <a:off x="4572000" y="692696"/>
            <a:ext cx="4019550" cy="56292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smtClean="0"/>
              <a:t>Vittorino</a:t>
            </a:r>
            <a:r>
              <a:rPr lang="tr-TR" dirty="0" smtClean="0"/>
              <a:t> </a:t>
            </a:r>
            <a:r>
              <a:rPr lang="tr-TR" dirty="0" err="1" smtClean="0"/>
              <a:t>eskİ</a:t>
            </a:r>
            <a:r>
              <a:rPr lang="tr-TR" dirty="0" smtClean="0"/>
              <a:t> yunan eğitim anlayışına uyarak ruh ve vücudun dengeli eğitimini </a:t>
            </a:r>
            <a:r>
              <a:rPr lang="tr-TR" dirty="0" err="1" smtClean="0"/>
              <a:t>Spartalıların</a:t>
            </a:r>
            <a:r>
              <a:rPr lang="tr-TR" dirty="0" smtClean="0"/>
              <a:t> irade ve disiplinini basit giyim, ölçülü ve normal beslenme tarzını benimsemiş, günlük yüzme binicilik ve eskrim talimlerinin faydasını ortaya atmıştır.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Beden eğitiminin faydası üzerine duran bir başka </a:t>
            </a:r>
            <a:r>
              <a:rPr lang="tr-TR" dirty="0" err="1" smtClean="0"/>
              <a:t>italyan</a:t>
            </a:r>
            <a:r>
              <a:rPr lang="tr-TR" dirty="0" smtClean="0"/>
              <a:t> eğitimci </a:t>
            </a:r>
            <a:r>
              <a:rPr lang="tr-TR" b="1" dirty="0" err="1" smtClean="0"/>
              <a:t>Enea</a:t>
            </a:r>
            <a:r>
              <a:rPr lang="tr-TR" b="1" dirty="0" smtClean="0"/>
              <a:t> </a:t>
            </a:r>
            <a:r>
              <a:rPr lang="tr-TR" b="1" dirty="0" err="1" smtClean="0"/>
              <a:t>Silvo</a:t>
            </a:r>
            <a:r>
              <a:rPr lang="tr-TR" b="1" dirty="0" smtClean="0"/>
              <a:t> </a:t>
            </a:r>
            <a:r>
              <a:rPr lang="tr-TR" b="1" dirty="0" err="1" smtClean="0"/>
              <a:t>Piccolomini</a:t>
            </a:r>
            <a:r>
              <a:rPr lang="tr-TR" dirty="0" err="1" smtClean="0"/>
              <a:t>’dir</a:t>
            </a:r>
            <a:r>
              <a:rPr lang="tr-TR" dirty="0" smtClean="0"/>
              <a:t>. Özellikle dini kişiliğinin içinde vücut eğitimine önem verilmesi gerektiği dile getirmektedir Alman imparatoru 3. </a:t>
            </a:r>
            <a:r>
              <a:rPr lang="tr-TR" dirty="0" err="1" smtClean="0"/>
              <a:t>Frederik’in</a:t>
            </a:r>
            <a:r>
              <a:rPr lang="tr-TR" dirty="0" smtClean="0"/>
              <a:t> katipliğini yapması bu fikirlerin Almanya’ya yayılmasına ortam hazırlamıştır.</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10909</TotalTime>
  <Words>1430</Words>
  <Application>Microsoft Office PowerPoint</Application>
  <PresentationFormat>Ekran Gösterisi (4:3)</PresentationFormat>
  <Paragraphs>94</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Gezinti</vt:lpstr>
      <vt:lpstr>Spor yönetimi tarihi ve felsefesi</vt:lpstr>
      <vt:lpstr>Slayt 2</vt:lpstr>
      <vt:lpstr>Slayt 3</vt:lpstr>
      <vt:lpstr>Slayt 4</vt:lpstr>
      <vt:lpstr>Slayt 5</vt:lpstr>
      <vt:lpstr>Slayt 6</vt:lpstr>
      <vt:lpstr>Slayt 7</vt:lpstr>
      <vt:lpstr>Slayt 8</vt:lpstr>
      <vt:lpstr> </vt:lpstr>
      <vt:lpstr>Slayt 10</vt:lpstr>
      <vt:lpstr>Slayt 11</vt:lpstr>
      <vt:lpstr>Slayt 12</vt:lpstr>
      <vt:lpstr>Slayt 13</vt:lpstr>
      <vt:lpstr>Micheal Montaigne</vt:lpstr>
      <vt:lpstr>Slayt 15</vt:lpstr>
      <vt:lpstr>Slayt 16</vt:lpstr>
      <vt:lpstr>Slayt 17</vt:lpstr>
      <vt:lpstr>Slayt 18</vt:lpstr>
      <vt:lpstr>Slayt 19</vt:lpstr>
      <vt:lpstr>Hümanizmde ünlü kişiler</vt:lpstr>
      <vt:lpstr>Johan Amos Comenius</vt:lpstr>
      <vt:lpstr>Slayt 22</vt:lpstr>
      <vt:lpstr>Slayt 23</vt:lpstr>
      <vt:lpstr>John Locke</vt:lpstr>
      <vt:lpstr>Slayt 25</vt:lpstr>
      <vt:lpstr>Jean Jaques Rousseau</vt:lpstr>
      <vt:lpstr>Slayt 27</vt:lpstr>
      <vt:lpstr>Slayt 28</vt:lpstr>
      <vt:lpstr>Slayt 29</vt:lpstr>
      <vt:lpstr>Slayt 30</vt:lpstr>
      <vt:lpstr>ALMAN PHİLANTHROPLARI</vt:lpstr>
      <vt:lpstr>Slayt 32</vt:lpstr>
      <vt:lpstr>Slayt 33</vt:lpstr>
      <vt:lpstr>Slayt 34</vt:lpstr>
      <vt:lpstr>Slayt 35</vt:lpstr>
      <vt:lpstr>Slayt 36</vt:lpstr>
      <vt:lpstr>Slayt 37</vt:lpstr>
      <vt:lpstr>Slayt 38</vt:lpstr>
      <vt:lpstr>Slayt 39</vt:lpstr>
      <vt:lpstr>Slayt 40</vt:lpstr>
      <vt:lpstr>Slayt 41</vt:lpstr>
      <vt:lpstr>Slayt 42</vt:lpstr>
      <vt:lpstr>Johann Christian Friedrich GutsMuths  </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yönetimi tarihi ve felsefesi</dc:title>
  <dc:creator>EW</dc:creator>
  <cp:lastModifiedBy>EW</cp:lastModifiedBy>
  <cp:revision>86</cp:revision>
  <dcterms:created xsi:type="dcterms:W3CDTF">2015-04-29T07:14:46Z</dcterms:created>
  <dcterms:modified xsi:type="dcterms:W3CDTF">2015-05-07T06:15:02Z</dcterms:modified>
</cp:coreProperties>
</file>