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6" r:id="rId8"/>
    <p:sldId id="263" r:id="rId9"/>
    <p:sldId id="264" r:id="rId10"/>
    <p:sldId id="265" r:id="rId11"/>
    <p:sldId id="261"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30.04.2020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30.04.2020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Yaşlı refahı alanı ve sosyal politikalar 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Yapılan araştırmalarda; amaçlarına başarılı bir şekilde ulaşabilen, değerlerini gerçekleştirebilen ve ihtiyaçlarını en üst düzeyde tatmin edebilen yaşlıların, mutlu oldukları ve </a:t>
            </a:r>
            <a:r>
              <a:rPr lang="tr-TR" dirty="0" err="1"/>
              <a:t>subjektif</a:t>
            </a:r>
            <a:r>
              <a:rPr lang="tr-TR" dirty="0"/>
              <a:t> refah düzeylerinin de yükseldiği belirlenmiştir (</a:t>
            </a:r>
            <a:r>
              <a:rPr lang="tr-TR" dirty="0" err="1"/>
              <a:t>Diener</a:t>
            </a:r>
            <a:r>
              <a:rPr lang="tr-TR"/>
              <a:t> 2003). </a:t>
            </a:r>
          </a:p>
        </p:txBody>
      </p:sp>
    </p:spTree>
    <p:extLst>
      <p:ext uri="{BB962C8B-B14F-4D97-AF65-F5344CB8AC3E}">
        <p14:creationId xmlns:p14="http://schemas.microsoft.com/office/powerpoint/2010/main" val="3224447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t>
            </a:r>
            <a:r>
              <a:rPr lang="tr-TR" dirty="0" smtClean="0"/>
              <a:t>Ankara</a:t>
            </a:r>
            <a:endParaRPr lang="tr-TR" dirty="0"/>
          </a:p>
        </p:txBody>
      </p:sp>
    </p:spTree>
    <p:extLst>
      <p:ext uri="{BB962C8B-B14F-4D97-AF65-F5344CB8AC3E}">
        <p14:creationId xmlns:p14="http://schemas.microsoft.com/office/powerpoint/2010/main" val="4241259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72816"/>
            <a:ext cx="8229600" cy="4384144"/>
          </a:xfrm>
        </p:spPr>
        <p:txBody>
          <a:bodyPr/>
          <a:lstStyle/>
          <a:p>
            <a:pPr algn="just"/>
            <a:r>
              <a:rPr lang="tr-TR" dirty="0"/>
              <a:t>En genel anlamıyla refah, toplumdaki tüm bireylerin ekonomik güvenceye sahip olmalarıdır. Refah arzu edilen bir durum olup, bireysel </a:t>
            </a:r>
            <a:r>
              <a:rPr lang="tr-TR" dirty="0" smtClean="0"/>
              <a:t>değerleri</a:t>
            </a:r>
            <a:r>
              <a:rPr lang="tr-TR" dirty="0"/>
              <a:t>, duyguları, düşünceleri, ilişkileri ve kaynaklarda görülen artışı da içermektedir. “Refah” kavramı ikili anlam taşımaktadır. Bir yandan, yüksek yaşam kalitesini ifade ederken, diğer yandan yoksullukla mücadelede hedef olarak belirlenmiştir.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Bir ülkedeki refah düzeyi, bebek ölümleri, göç, ömür beklentisi, ekonomik büyüme, teknolojik gelişme ve teknolojinin yaygın kullanımı, üretim kapasitesinin </a:t>
            </a:r>
            <a:r>
              <a:rPr lang="tr-TR" dirty="0" smtClean="0"/>
              <a:t>gelişmesi </a:t>
            </a:r>
            <a:r>
              <a:rPr lang="tr-TR" dirty="0"/>
              <a:t>gibi makro ölçümlerle belirlenebilir (FAO 1990, </a:t>
            </a:r>
            <a:r>
              <a:rPr lang="tr-TR" dirty="0" err="1"/>
              <a:t>McGregor</a:t>
            </a:r>
            <a:r>
              <a:rPr lang="tr-TR" dirty="0"/>
              <a:t> ve </a:t>
            </a:r>
            <a:r>
              <a:rPr lang="tr-TR" dirty="0" err="1"/>
              <a:t>Goldsmith</a:t>
            </a:r>
            <a:r>
              <a:rPr lang="tr-TR" dirty="0"/>
              <a:t> 1998).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620688"/>
            <a:ext cx="8229600" cy="5536272"/>
          </a:xfrm>
        </p:spPr>
        <p:txBody>
          <a:bodyPr>
            <a:normAutofit/>
          </a:bodyPr>
          <a:lstStyle/>
          <a:p>
            <a:pPr marL="0" indent="0">
              <a:buNone/>
            </a:pPr>
            <a:r>
              <a:rPr lang="tr-TR" dirty="0"/>
              <a:t>Toplumsal refah göstergeleri; </a:t>
            </a:r>
            <a:endParaRPr lang="tr-TR" dirty="0" smtClean="0"/>
          </a:p>
          <a:p>
            <a:r>
              <a:rPr lang="tr-TR" dirty="0" smtClean="0"/>
              <a:t>● </a:t>
            </a:r>
            <a:r>
              <a:rPr lang="tr-TR" dirty="0"/>
              <a:t>Sağlık hizmetlerinin kalitesi, </a:t>
            </a:r>
            <a:endParaRPr lang="tr-TR" dirty="0" smtClean="0"/>
          </a:p>
          <a:p>
            <a:r>
              <a:rPr lang="tr-TR" dirty="0" smtClean="0"/>
              <a:t>● </a:t>
            </a:r>
            <a:r>
              <a:rPr lang="tr-TR" dirty="0"/>
              <a:t>Aile büyüklüğü, kompozisyonu ve aile ilişkileri, </a:t>
            </a:r>
            <a:endParaRPr lang="tr-TR" dirty="0" smtClean="0"/>
          </a:p>
          <a:p>
            <a:r>
              <a:rPr lang="tr-TR" dirty="0" smtClean="0"/>
              <a:t>● </a:t>
            </a:r>
            <a:r>
              <a:rPr lang="tr-TR" dirty="0"/>
              <a:t>Konut ve çevresel koşullar, </a:t>
            </a:r>
            <a:endParaRPr lang="tr-TR" dirty="0" smtClean="0"/>
          </a:p>
          <a:p>
            <a:r>
              <a:rPr lang="tr-TR" dirty="0" smtClean="0"/>
              <a:t>● </a:t>
            </a:r>
            <a:r>
              <a:rPr lang="tr-TR" dirty="0"/>
              <a:t>Dayanıklı tüketim mallarının varlığı, </a:t>
            </a:r>
            <a:endParaRPr lang="tr-TR" dirty="0" smtClean="0"/>
          </a:p>
          <a:p>
            <a:r>
              <a:rPr lang="tr-TR" dirty="0" smtClean="0"/>
              <a:t>● </a:t>
            </a:r>
            <a:r>
              <a:rPr lang="tr-TR" dirty="0"/>
              <a:t>Ailelerin gelir düzeyi ve tüketim harcamaları, </a:t>
            </a:r>
            <a:endParaRPr lang="tr-TR" dirty="0" smtClean="0"/>
          </a:p>
          <a:p>
            <a:r>
              <a:rPr lang="tr-TR" dirty="0" smtClean="0"/>
              <a:t>● </a:t>
            </a:r>
            <a:r>
              <a:rPr lang="tr-TR" dirty="0"/>
              <a:t>Tüketilen ürün ve hizmetlerin kalitesi, </a:t>
            </a:r>
          </a:p>
          <a:p>
            <a:r>
              <a:rPr lang="tr-TR" dirty="0" smtClean="0"/>
              <a:t>● </a:t>
            </a:r>
            <a:r>
              <a:rPr lang="tr-TR" dirty="0"/>
              <a:t>Eğitim düzeyi, </a:t>
            </a:r>
            <a:endParaRPr lang="tr-TR" dirty="0" smtClean="0"/>
          </a:p>
          <a:p>
            <a:r>
              <a:rPr lang="tr-TR" dirty="0" smtClean="0"/>
              <a:t>● </a:t>
            </a:r>
            <a:r>
              <a:rPr lang="tr-TR" dirty="0"/>
              <a:t>Boş zaman, serbest zaman miktarı ve bireylerin yaşamdan duydukları tatmin olarak sıralanmaktadır (FAO 1990).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00808"/>
            <a:ext cx="8229600" cy="4456152"/>
          </a:xfrm>
        </p:spPr>
        <p:txBody>
          <a:bodyPr/>
          <a:lstStyle/>
          <a:p>
            <a:pPr algn="just"/>
            <a:r>
              <a:rPr lang="tr-TR" dirty="0" err="1"/>
              <a:t>Fleck</a:t>
            </a:r>
            <a:r>
              <a:rPr lang="tr-TR" dirty="0"/>
              <a:t> (1980), refahın bireysel olarak mutlu ve başarılı olmak için her olanağın sağlanması, halinden memnun olmayı, diğer bütün aile üyeleri ile bağlı ya da yakın hissetmeyi gerektirdiğini vurgulamaktadır.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yaşlı refahına ilişkin çalışmalarda dışsal yaklaşım, yaşanan fiziksel çevre ile ilgili diğer objektif koşulların yaşama kattığı anlamı içermektedir. Refah, en genel anlamıyla, toplumdaki tüm bireylerin ekonomik güvenceye sahip olmaları, kendilerini değerli hissetmeleri, çevreleri ile iyi ilişkiler sürdürebilmeleri ve yaşamlarını etkileyebilecek kararlara katılabilmeleri olarak açıklanabilir (</a:t>
            </a:r>
            <a:r>
              <a:rPr lang="tr-TR" dirty="0" err="1"/>
              <a:t>Goldsmith</a:t>
            </a:r>
            <a:r>
              <a:rPr lang="tr-TR" dirty="0"/>
              <a:t> 2000).</a:t>
            </a:r>
          </a:p>
        </p:txBody>
      </p:sp>
    </p:spTree>
    <p:extLst>
      <p:ext uri="{BB962C8B-B14F-4D97-AF65-F5344CB8AC3E}">
        <p14:creationId xmlns:p14="http://schemas.microsoft.com/office/powerpoint/2010/main" val="2126696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Refah, bireylerin materyal ve materyal olmayan kaynaklardan ve içinde yaşadıkları toplumsal sistemden duydukları tatmini ve mutluluğu ifade etmektedir (Rice ve </a:t>
            </a:r>
            <a:r>
              <a:rPr lang="tr-TR" dirty="0" err="1"/>
              <a:t>Tucker</a:t>
            </a:r>
            <a:r>
              <a:rPr lang="tr-TR" dirty="0"/>
              <a:t> 1986). Refah, bireysel değerleri, duyguları, düşünceleri, ilişkileri ve yaşamak için gerekli tüm kaynaklarda görülen artışı da içermektedir (FAO 1990). </a:t>
            </a:r>
          </a:p>
        </p:txBody>
      </p:sp>
    </p:spTree>
    <p:extLst>
      <p:ext uri="{BB962C8B-B14F-4D97-AF65-F5344CB8AC3E}">
        <p14:creationId xmlns:p14="http://schemas.microsoft.com/office/powerpoint/2010/main" val="1224809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Ancak yaşlılık ekonomik ve insansal kaynaklarda görülen azalma nedeniyle refah açısından dezavantajlı bir dönem olarak değerlendirilmektedir. Refah, bireysel olarak mutlu ve başarılı olabilmek için her olanağa kavuşma, yaşamda mutlu olma, diğer aile bireyleri ile bağlı ve yakın hissetme anlamına gelmektedir (</a:t>
            </a:r>
            <a:r>
              <a:rPr lang="tr-TR" dirty="0" err="1"/>
              <a:t>McGregor</a:t>
            </a:r>
            <a:r>
              <a:rPr lang="tr-TR" dirty="0"/>
              <a:t> ve </a:t>
            </a:r>
            <a:r>
              <a:rPr lang="tr-TR" dirty="0" err="1"/>
              <a:t>Goldsmith</a:t>
            </a:r>
            <a:r>
              <a:rPr lang="tr-TR" dirty="0"/>
              <a:t> 1998). </a:t>
            </a:r>
          </a:p>
        </p:txBody>
      </p:sp>
    </p:spTree>
    <p:extLst>
      <p:ext uri="{BB962C8B-B14F-4D97-AF65-F5344CB8AC3E}">
        <p14:creationId xmlns:p14="http://schemas.microsoft.com/office/powerpoint/2010/main" val="709646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Yaşlıların yaşamdan duydukları tatmini, mutluluğu, hoşnut olunan ve hoşnut olunmayan duygu deneyimlerini ortaya koyan </a:t>
            </a:r>
            <a:r>
              <a:rPr lang="tr-TR" dirty="0" err="1"/>
              <a:t>subjektif</a:t>
            </a:r>
            <a:r>
              <a:rPr lang="tr-TR" dirty="0"/>
              <a:t> refah, bireylerin; kendilerine, diğer insanlara ve genel olarak yaşama ilişkin düşüncelerini ve değerlendirmelerini içerir (</a:t>
            </a:r>
            <a:r>
              <a:rPr lang="tr-TR" dirty="0" err="1"/>
              <a:t>Moum</a:t>
            </a:r>
            <a:r>
              <a:rPr lang="tr-TR" dirty="0"/>
              <a:t> 1981, </a:t>
            </a:r>
            <a:r>
              <a:rPr lang="tr-TR" dirty="0" err="1"/>
              <a:t>Diener</a:t>
            </a:r>
            <a:r>
              <a:rPr lang="tr-TR" dirty="0"/>
              <a:t> 2003, </a:t>
            </a:r>
            <a:r>
              <a:rPr lang="tr-TR" dirty="0" err="1"/>
              <a:t>Diener</a:t>
            </a:r>
            <a:r>
              <a:rPr lang="tr-TR" dirty="0"/>
              <a:t> ve </a:t>
            </a:r>
            <a:r>
              <a:rPr lang="tr-TR" dirty="0" err="1"/>
              <a:t>Diener</a:t>
            </a:r>
            <a:r>
              <a:rPr lang="tr-TR" dirty="0"/>
              <a:t> 2003). </a:t>
            </a:r>
          </a:p>
        </p:txBody>
      </p:sp>
    </p:spTree>
    <p:extLst>
      <p:ext uri="{BB962C8B-B14F-4D97-AF65-F5344CB8AC3E}">
        <p14:creationId xmlns:p14="http://schemas.microsoft.com/office/powerpoint/2010/main" val="19135179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TotalTime>
  <Words>496</Words>
  <Application>Microsoft Office PowerPoint</Application>
  <PresentationFormat>Ekran Gösterisi (4:3)</PresentationFormat>
  <Paragraphs>25</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12</cp:revision>
  <dcterms:created xsi:type="dcterms:W3CDTF">2017-04-26T08:36:58Z</dcterms:created>
  <dcterms:modified xsi:type="dcterms:W3CDTF">2020-04-30T15:58:04Z</dcterms:modified>
</cp:coreProperties>
</file>