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6"/>
  </p:notesMasterIdLst>
  <p:sldIdLst>
    <p:sldId id="256" r:id="rId2"/>
    <p:sldId id="266" r:id="rId3"/>
    <p:sldId id="265" r:id="rId4"/>
    <p:sldId id="258" r:id="rId5"/>
    <p:sldId id="259" r:id="rId6"/>
    <p:sldId id="260" r:id="rId7"/>
    <p:sldId id="263" r:id="rId8"/>
    <p:sldId id="262" r:id="rId9"/>
    <p:sldId id="264" r:id="rId10"/>
    <p:sldId id="267" r:id="rId11"/>
    <p:sldId id="268" r:id="rId12"/>
    <p:sldId id="269" r:id="rId13"/>
    <p:sldId id="270" r:id="rId14"/>
    <p:sldId id="271" r:id="rId15"/>
    <p:sldId id="272" r:id="rId16"/>
    <p:sldId id="273" r:id="rId17"/>
    <p:sldId id="277" r:id="rId18"/>
    <p:sldId id="278" r:id="rId19"/>
    <p:sldId id="279" r:id="rId20"/>
    <p:sldId id="280" r:id="rId21"/>
    <p:sldId id="283" r:id="rId22"/>
    <p:sldId id="281" r:id="rId23"/>
    <p:sldId id="282" r:id="rId24"/>
    <p:sldId id="274"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9" autoAdjust="0"/>
    <p:restoredTop sz="94660"/>
  </p:normalViewPr>
  <p:slideViewPr>
    <p:cSldViewPr snapToGrid="0">
      <p:cViewPr varScale="1">
        <p:scale>
          <a:sx n="68" d="100"/>
          <a:sy n="68" d="100"/>
        </p:scale>
        <p:origin x="-85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695D9-EDB1-4BE7-817A-658BC081F01B}" type="datetimeFigureOut">
              <a:rPr lang="tr-TR" smtClean="0"/>
              <a:pPr/>
              <a:t>29.10.2017</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6DB774-3B33-40A3-AEE6-C2C1327787E7}" type="slidenum">
              <a:rPr lang="tr-TR" smtClean="0"/>
              <a:pPr/>
              <a:t>‹#›</a:t>
            </a:fld>
            <a:endParaRPr lang="tr-TR"/>
          </a:p>
        </p:txBody>
      </p:sp>
    </p:spTree>
    <p:extLst>
      <p:ext uri="{BB962C8B-B14F-4D97-AF65-F5344CB8AC3E}">
        <p14:creationId xmlns:p14="http://schemas.microsoft.com/office/powerpoint/2010/main" val="183894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66DB774-3B33-40A3-AEE6-C2C1327787E7}" type="slidenum">
              <a:rPr lang="tr-TR" smtClean="0"/>
              <a:pPr/>
              <a:t>3</a:t>
            </a:fld>
            <a:endParaRPr lang="tr-TR"/>
          </a:p>
        </p:txBody>
      </p:sp>
    </p:spTree>
    <p:extLst>
      <p:ext uri="{BB962C8B-B14F-4D97-AF65-F5344CB8AC3E}">
        <p14:creationId xmlns:p14="http://schemas.microsoft.com/office/powerpoint/2010/main" val="3804096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92343030"/>
      </p:ext>
    </p:extLst>
  </p:cSld>
  <p:clrMapOvr>
    <a:masterClrMapping/>
  </p:clrMapOvr>
  <p:transition spd="slow">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876300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423647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34890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202770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61271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58806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019819830"/>
      </p:ext>
    </p:extLst>
  </p:cSld>
  <p:clrMapOvr>
    <a:masterClrMapping/>
  </p:clrMapOvr>
  <p:transition spd="slow">
    <p:dissolv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1065796649"/>
      </p:ext>
    </p:extLst>
  </p:cSld>
  <p:clrMapOvr>
    <a:masterClrMapping/>
  </p:clrMapOvr>
  <p:transition spd="slow">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31516657"/>
      </p:ext>
    </p:extLst>
  </p:cSld>
  <p:clrMapOvr>
    <a:masterClrMapping/>
  </p:clrMapOvr>
  <p:transition spd="slow">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1237383057"/>
      </p:ext>
    </p:extLst>
  </p:cSld>
  <p:clrMapOvr>
    <a:masterClrMapping/>
  </p:clrMapOvr>
  <p:transition spd="slow">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15676799"/>
      </p:ext>
    </p:extLst>
  </p:cSld>
  <p:clrMapOvr>
    <a:masterClrMapping/>
  </p:clrMapOvr>
  <p:transition spd="slow">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835031719"/>
      </p:ext>
    </p:extLst>
  </p:cSld>
  <p:clrMapOvr>
    <a:masterClrMapping/>
  </p:clrMapOvr>
  <p:transition spd="slow">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270748901"/>
      </p:ext>
    </p:extLst>
  </p:cSld>
  <p:clrMapOvr>
    <a:masterClrMapping/>
  </p:clrMapOvr>
  <p:transition spd="slow">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76709476"/>
      </p:ext>
    </p:extLst>
  </p:cSld>
  <p:clrMapOvr>
    <a:masterClrMapping/>
  </p:clrMapOvr>
  <p:transition spd="slow">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122654691"/>
      </p:ext>
    </p:extLst>
  </p:cSld>
  <p:clrMapOvr>
    <a:masterClrMapping/>
  </p:clrMapOvr>
  <p:transition spd="slow">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2FDF267-E615-4CEE-9F0D-47E1813CE0F1}" type="datetimeFigureOut">
              <a:rPr lang="tr-TR" smtClean="0"/>
              <a:pPr/>
              <a:t>29.10.2017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437183895"/>
      </p:ext>
    </p:extLst>
  </p:cSld>
  <p:clrMapOvr>
    <a:masterClrMapping/>
  </p:clrMapOvr>
  <p:transition spd="slow">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2FDF267-E615-4CEE-9F0D-47E1813CE0F1}" type="datetimeFigureOut">
              <a:rPr lang="tr-TR" smtClean="0"/>
              <a:pPr/>
              <a:t>29.10.2017</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8DA942D-B024-4988-A504-868430983E0C}" type="slidenum">
              <a:rPr lang="tr-TR" smtClean="0"/>
              <a:pPr/>
              <a:t>‹#›</a:t>
            </a:fld>
            <a:endParaRPr lang="tr-TR"/>
          </a:p>
        </p:txBody>
      </p:sp>
    </p:spTree>
    <p:extLst>
      <p:ext uri="{BB962C8B-B14F-4D97-AF65-F5344CB8AC3E}">
        <p14:creationId xmlns:p14="http://schemas.microsoft.com/office/powerpoint/2010/main" val="2813344838"/>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ransition spd="slow">
    <p:dissolve/>
  </p:transition>
  <p:timing>
    <p:tnLst>
      <p:par>
        <p:cTn id="1" dur="indefinite" restart="never" nodeType="tmRoot"/>
      </p:par>
    </p:tnLst>
  </p:timing>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90393" y="1974728"/>
            <a:ext cx="9845457" cy="3046988"/>
          </a:xfrm>
          <a:prstGeom prst="rect">
            <a:avLst/>
          </a:prstGeom>
        </p:spPr>
        <p:style>
          <a:lnRef idx="3">
            <a:schemeClr val="lt1"/>
          </a:lnRef>
          <a:fillRef idx="1">
            <a:schemeClr val="accent2"/>
          </a:fillRef>
          <a:effectRef idx="1">
            <a:schemeClr val="accent2"/>
          </a:effectRef>
          <a:fontRef idx="minor">
            <a:schemeClr val="lt1"/>
          </a:fontRef>
        </p:style>
        <p:txBody>
          <a:bodyPr wrap="square" lIns="91440" tIns="45720" rIns="91440" bIns="45720">
            <a:spAutoFit/>
          </a:bodyPr>
          <a:lstStyle/>
          <a:p>
            <a:pPr algn="ctr"/>
            <a:r>
              <a:rPr lang="tr-TR" sz="9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MAKİNE</a:t>
            </a:r>
          </a:p>
          <a:p>
            <a:pPr algn="ctr"/>
            <a:r>
              <a:rPr lang="tr-TR" sz="9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İĞNESİ</a:t>
            </a:r>
            <a:endParaRPr lang="tr-TR" sz="9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833099173"/>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2505"/>
            <a:ext cx="11405937" cy="655564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tr-TR" sz="2800" b="1" i="0" dirty="0" smtClean="0">
                <a:solidFill>
                  <a:srgbClr val="FF0000"/>
                </a:solidFill>
                <a:effectLst/>
                <a:latin typeface="Open Sans"/>
              </a:rPr>
              <a:t>İğne Tanımlanması</a:t>
            </a:r>
            <a:r>
              <a:rPr lang="tr-TR" sz="2800" b="0" i="0" dirty="0" smtClean="0">
                <a:solidFill>
                  <a:srgbClr val="FF0000"/>
                </a:solidFill>
                <a:effectLst/>
                <a:latin typeface="Open Sans"/>
              </a:rPr>
              <a:t> </a:t>
            </a:r>
          </a:p>
          <a:p>
            <a:r>
              <a:rPr lang="tr-TR" sz="2800" b="0" i="0" dirty="0" smtClean="0">
                <a:solidFill>
                  <a:srgbClr val="333333"/>
                </a:solidFill>
                <a:effectLst/>
                <a:latin typeface="Open Sans"/>
              </a:rPr>
              <a:t>Bir dikiş makinesi iğnesi 3 farklı parametre ile tanımlanır:</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Sistemi</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Uç Formu</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Kalınlığı</a:t>
            </a:r>
          </a:p>
          <a:p>
            <a:r>
              <a:rPr lang="tr-TR" sz="2800" b="1" i="0" dirty="0" smtClean="0">
                <a:solidFill>
                  <a:srgbClr val="FF0000"/>
                </a:solidFill>
                <a:effectLst/>
                <a:latin typeface="Open Sans"/>
              </a:rPr>
              <a:t>İğne Sistemi</a:t>
            </a:r>
          </a:p>
          <a:p>
            <a:r>
              <a:rPr lang="tr-TR" sz="2800" b="0" i="0" dirty="0" smtClean="0">
                <a:solidFill>
                  <a:srgbClr val="333333"/>
                </a:solidFill>
                <a:effectLst/>
                <a:latin typeface="Open Sans"/>
              </a:rPr>
              <a:t>İğne sistemi, iğne ebatlarının makine ile uyumlu olmasını tanımlar. Dikiş iğnesi, makine ve dikiş tipine bağlı değişkenlik göstererek; iğne mili uzunluğuna, sap kalınlığına ve göz tipine göre farklı şekillerde tasarlanabilir. İğne sisteminin makine ile uyumlu olabilmesi için, makine imalatçılarıyla kontrollerin sağlanması önerilir.</a:t>
            </a:r>
          </a:p>
          <a:p>
            <a:r>
              <a:rPr lang="tr-TR" sz="2800" b="1" i="0" dirty="0" smtClean="0">
                <a:solidFill>
                  <a:srgbClr val="FF0000"/>
                </a:solidFill>
                <a:effectLst/>
                <a:latin typeface="Open Sans"/>
              </a:rPr>
              <a:t>Uç Formu</a:t>
            </a:r>
          </a:p>
          <a:p>
            <a:r>
              <a:rPr lang="tr-TR" sz="2800" b="0" i="0" dirty="0" smtClean="0">
                <a:solidFill>
                  <a:srgbClr val="333333"/>
                </a:solidFill>
                <a:effectLst/>
                <a:latin typeface="Open Sans"/>
              </a:rPr>
              <a:t>İğne ucu genel olarak 2 tipte sınıflandırılır:</a:t>
            </a:r>
          </a:p>
          <a:p>
            <a:pPr>
              <a:buFont typeface="+mj-lt"/>
              <a:buAutoNum type="arabicPeriod"/>
            </a:pPr>
            <a:r>
              <a:rPr lang="tr-TR" sz="2800" b="0" i="0" dirty="0" smtClean="0">
                <a:solidFill>
                  <a:srgbClr val="000000"/>
                </a:solidFill>
                <a:effectLst/>
                <a:latin typeface="arial" panose="020B0604020202020204" pitchFamily="34" charset="0"/>
              </a:rPr>
              <a:t>Yuvarlak, Bilye Uç</a:t>
            </a:r>
          </a:p>
          <a:p>
            <a:pPr>
              <a:buFont typeface="+mj-lt"/>
              <a:buAutoNum type="arabicPeriod"/>
            </a:pPr>
            <a:r>
              <a:rPr lang="tr-TR" sz="2800" b="0" i="0" dirty="0" smtClean="0">
                <a:solidFill>
                  <a:srgbClr val="000000"/>
                </a:solidFill>
                <a:effectLst/>
                <a:latin typeface="arial" panose="020B0604020202020204" pitchFamily="34" charset="0"/>
              </a:rPr>
              <a:t>Keskin, Sivri Uç ya da Deri Uç</a:t>
            </a:r>
            <a:endParaRPr lang="tr-TR" sz="28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694329062"/>
      </p:ext>
    </p:extLst>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85848" y="685800"/>
            <a:ext cx="5839097" cy="510921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24662172"/>
      </p:ext>
    </p:extLst>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360" y="228419"/>
            <a:ext cx="7640723" cy="523220"/>
          </a:xfrm>
          <a:prstGeom prst="rect">
            <a:avLst/>
          </a:prstGeom>
        </p:spPr>
        <p:txBody>
          <a:bodyPr wrap="square">
            <a:spAutoFit/>
          </a:bodyPr>
          <a:lstStyle/>
          <a:p>
            <a:r>
              <a:rPr lang="tr-TR" sz="2800" b="1" i="0" dirty="0" smtClean="0">
                <a:solidFill>
                  <a:srgbClr val="FF0000"/>
                </a:solidFill>
                <a:effectLst/>
                <a:latin typeface="Open Sans"/>
              </a:rPr>
              <a:t>Yuvarlak, Bilye Uçlu İğneler</a:t>
            </a:r>
          </a:p>
        </p:txBody>
      </p:sp>
      <p:sp>
        <p:nvSpPr>
          <p:cNvPr id="5" name="Dikdörtgen 4"/>
          <p:cNvSpPr/>
          <p:nvPr/>
        </p:nvSpPr>
        <p:spPr>
          <a:xfrm>
            <a:off x="288098" y="1088523"/>
            <a:ext cx="11636680"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2400" b="1" i="0" dirty="0" smtClean="0">
                <a:solidFill>
                  <a:srgbClr val="FF0000"/>
                </a:solidFill>
                <a:effectLst/>
                <a:latin typeface="Open Sans"/>
              </a:rPr>
              <a:t>Bilye Uçlu İğneler</a:t>
            </a:r>
          </a:p>
          <a:p>
            <a:endParaRPr lang="tr-TR" sz="2400" b="1" i="0" dirty="0" smtClean="0">
              <a:solidFill>
                <a:srgbClr val="FF0000"/>
              </a:solidFill>
              <a:effectLst/>
              <a:latin typeface="Open Sans"/>
            </a:endParaRPr>
          </a:p>
          <a:p>
            <a:r>
              <a:rPr lang="tr-TR" sz="2400" i="0" dirty="0" smtClean="0">
                <a:solidFill>
                  <a:srgbClr val="333333"/>
                </a:solidFill>
                <a:effectLst/>
                <a:latin typeface="inherit"/>
              </a:rPr>
              <a:t>İnce uçlu yuvarlak iğneler '' keskin yuvarlak (bilye) uç '' , SPI olarak adlandırılır</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kumaşa daha az hasar vermesi, daha düzgün bir dikiş oluşumu ve dikiş büzüşmesini azaltması sebebiyle sık dokunmuş dokuma kumaşlarda kullanılır.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Genel kullanım alanları, ince ve sık dokunmuş dokuma kumaşlar, kaplamalı kumaşlar, gömlek yaka ve manşet dikişleridir.</a:t>
            </a:r>
          </a:p>
          <a:p>
            <a:pPr>
              <a:buFont typeface="Arial" panose="020B0604020202020204" pitchFamily="34" charset="0"/>
              <a:buChar char="•"/>
            </a:pPr>
            <a:r>
              <a:rPr lang="tr-TR" sz="2400" b="1" i="0" dirty="0" smtClean="0">
                <a:solidFill>
                  <a:srgbClr val="FF0000"/>
                </a:solidFill>
                <a:effectLst/>
                <a:latin typeface="inherit"/>
              </a:rPr>
              <a:t>Normal Yuvarlak (Bilye) Uçlu İğneler ( R tipi )</a:t>
            </a:r>
          </a:p>
          <a:p>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kumaşa dokuma ipliğini yana iterek girdiği için, standart dikişlerde ve normal kumaşlarda kullanılır.</a:t>
            </a:r>
          </a:p>
          <a:p>
            <a:pPr>
              <a:buFont typeface="Arial" panose="020B0604020202020204" pitchFamily="34" charset="0"/>
              <a:buChar char="•"/>
            </a:pPr>
            <a:r>
              <a:rPr lang="tr-TR" sz="2400" b="1" i="0" dirty="0" smtClean="0">
                <a:solidFill>
                  <a:srgbClr val="FF0000"/>
                </a:solidFill>
                <a:effectLst/>
                <a:latin typeface="inherit"/>
              </a:rPr>
              <a:t>Hafif Bilye Uç ( SES)</a:t>
            </a:r>
          </a:p>
          <a:p>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ince örme kumaşlarda kullanılır. Bazen kumaş hasarından korunmak için, ince (hafif) </a:t>
            </a:r>
            <a:r>
              <a:rPr lang="tr-TR" sz="2400" b="0" i="0" dirty="0" err="1" smtClean="0">
                <a:solidFill>
                  <a:srgbClr val="333333"/>
                </a:solidFill>
                <a:effectLst/>
                <a:latin typeface="arial" panose="020B0604020202020204" pitchFamily="34" charset="0"/>
              </a:rPr>
              <a:t>denimlerde</a:t>
            </a:r>
            <a:r>
              <a:rPr lang="tr-TR" sz="2400" b="0" i="0" dirty="0" smtClean="0">
                <a:solidFill>
                  <a:srgbClr val="333333"/>
                </a:solidFill>
                <a:effectLst/>
                <a:latin typeface="arial" panose="020B0604020202020204" pitchFamily="34" charset="0"/>
              </a:rPr>
              <a:t> ve sık dokunmuş hafif kumaşlarda da kullanılabilir.</a:t>
            </a:r>
          </a:p>
        </p:txBody>
      </p:sp>
    </p:spTree>
    <p:extLst>
      <p:ext uri="{BB962C8B-B14F-4D97-AF65-F5344CB8AC3E}">
        <p14:creationId xmlns:p14="http://schemas.microsoft.com/office/powerpoint/2010/main" val="783158867"/>
      </p:ext>
    </p:extLst>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63462" y="613776"/>
            <a:ext cx="11346603" cy="550920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3200" b="1" i="0" dirty="0" smtClean="0">
                <a:solidFill>
                  <a:srgbClr val="FF0000"/>
                </a:solidFill>
                <a:effectLst/>
                <a:latin typeface="inherit"/>
              </a:rPr>
              <a:t>1.Orta Bilye Uç ( SUK)</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smtClean="0">
                <a:solidFill>
                  <a:srgbClr val="333333"/>
                </a:solidFill>
                <a:effectLst/>
                <a:latin typeface="arial" panose="020B0604020202020204" pitchFamily="34" charset="0"/>
              </a:rPr>
              <a:t>Bu uç formu orta ağırlıktaki örme kumaşların dikişlerinde kullanılır. Ayrıca bu uç formu orta - ağır denim kumaşlarda, özellikle taş ve zımpara yıkamalı uygulamalarda kullanılır.</a:t>
            </a:r>
          </a:p>
          <a:p>
            <a:r>
              <a:rPr lang="tr-TR" sz="3200" b="1" i="0" dirty="0" smtClean="0">
                <a:solidFill>
                  <a:srgbClr val="FF0000"/>
                </a:solidFill>
                <a:effectLst/>
                <a:latin typeface="inherit"/>
              </a:rPr>
              <a:t>2.Ağır Bilye Uç ( SKF)</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smtClean="0">
                <a:solidFill>
                  <a:srgbClr val="333333"/>
                </a:solidFill>
                <a:effectLst/>
                <a:latin typeface="arial" panose="020B0604020202020204" pitchFamily="34" charset="0"/>
              </a:rPr>
              <a:t>Bu uç formu kalın örme kumaşlarda ve elastik dokuma kumaşlarda kullanılır (Kumaş dokusundaki </a:t>
            </a:r>
            <a:r>
              <a:rPr lang="tr-TR" sz="3200" b="0" i="0" dirty="0" err="1" smtClean="0">
                <a:solidFill>
                  <a:srgbClr val="333333"/>
                </a:solidFill>
                <a:effectLst/>
                <a:latin typeface="arial" panose="020B0604020202020204" pitchFamily="34" charset="0"/>
              </a:rPr>
              <a:t>likralı</a:t>
            </a:r>
            <a:r>
              <a:rPr lang="tr-TR" sz="3200" b="0" i="0" dirty="0" smtClean="0">
                <a:solidFill>
                  <a:srgbClr val="333333"/>
                </a:solidFill>
                <a:effectLst/>
                <a:latin typeface="arial" panose="020B0604020202020204" pitchFamily="34" charset="0"/>
              </a:rPr>
              <a:t> iplikleri içeriye itmeyecektir).</a:t>
            </a:r>
          </a:p>
          <a:p>
            <a:r>
              <a:rPr lang="tr-TR" sz="3200" b="1" i="0" dirty="0" smtClean="0">
                <a:solidFill>
                  <a:srgbClr val="FF0000"/>
                </a:solidFill>
                <a:effectLst/>
                <a:latin typeface="inherit"/>
              </a:rPr>
              <a:t>3.Özel Bilye Uç ( SKL)</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err="1" smtClean="0">
                <a:solidFill>
                  <a:srgbClr val="333333"/>
                </a:solidFill>
                <a:effectLst/>
                <a:latin typeface="arial" panose="020B0604020202020204" pitchFamily="34" charset="0"/>
              </a:rPr>
              <a:t>Elestomerik</a:t>
            </a:r>
            <a:r>
              <a:rPr lang="tr-TR" sz="3200" b="0" i="0" dirty="0" smtClean="0">
                <a:solidFill>
                  <a:srgbClr val="333333"/>
                </a:solidFill>
                <a:effectLst/>
                <a:latin typeface="arial" panose="020B0604020202020204" pitchFamily="34" charset="0"/>
              </a:rPr>
              <a:t> ipliklerle kaplanmış orta ağırlıkta elastik kumaşlar ve çok ağır örme kumaşların dikişlerinde kullanılır.</a:t>
            </a:r>
            <a:endParaRPr lang="tr-TR" sz="3200" b="0" i="0" dirty="0">
              <a:solidFill>
                <a:srgbClr val="333333"/>
              </a:solidFill>
              <a:effectLst/>
              <a:latin typeface="arial" panose="020B0604020202020204" pitchFamily="34" charset="0"/>
            </a:endParaRPr>
          </a:p>
        </p:txBody>
      </p:sp>
    </p:spTree>
    <p:extLst>
      <p:ext uri="{BB962C8B-B14F-4D97-AF65-F5344CB8AC3E}">
        <p14:creationId xmlns:p14="http://schemas.microsoft.com/office/powerpoint/2010/main" val="3285585781"/>
      </p:ext>
    </p:extLst>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7890" y="100208"/>
            <a:ext cx="12004110" cy="304698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2400" b="1" i="0" dirty="0" smtClean="0">
                <a:solidFill>
                  <a:srgbClr val="FF0000"/>
                </a:solidFill>
                <a:effectLst/>
                <a:latin typeface="Open Sans"/>
              </a:rPr>
              <a:t>Kesici Uçlu İğneler (Balta Uçlu İğneler)</a:t>
            </a:r>
          </a:p>
          <a:p>
            <a:r>
              <a:rPr lang="tr-TR" sz="2400" b="0" i="0" dirty="0" smtClean="0">
                <a:solidFill>
                  <a:srgbClr val="333333"/>
                </a:solidFill>
                <a:effectLst/>
                <a:latin typeface="Open Sans"/>
              </a:rPr>
              <a:t>Bu iğne tipleri kesici uç formlarına sahiptir. Bu uç formları , yuvarlak, üçgen ve kare şeklinde çok geniş, kesici ve delici çeşitlere sahiptir. Bunlar dokuma veya örme olmayan materyallerin dikiş işlemlerinde kullanılır. Bu iğne tipleri materyalleri bilye uçlu iğne tiplerine kıyasla daha kolay ve daha az iğne ısınması oluşturarak dikerler. Yaklaşık olarak 11 farklı kesici uç tipi bulunmaktadır.</a:t>
            </a:r>
          </a:p>
          <a:p>
            <a:r>
              <a:rPr lang="tr-TR" sz="2400" dirty="0" smtClean="0"/>
              <a:t/>
            </a:r>
            <a:br>
              <a:rPr lang="tr-TR" sz="2400" dirty="0" smtClean="0"/>
            </a:br>
            <a:r>
              <a:rPr lang="tr-TR" sz="2400" b="1" i="0" dirty="0" smtClean="0">
                <a:solidFill>
                  <a:srgbClr val="FF0000"/>
                </a:solidFill>
                <a:effectLst/>
                <a:latin typeface="inherit"/>
              </a:rPr>
              <a:t>Kesici uç şekilleri</a:t>
            </a:r>
            <a:endParaRPr lang="tr-TR" sz="2400" b="1" i="0" dirty="0">
              <a:solidFill>
                <a:srgbClr val="FF0000"/>
              </a:solidFill>
              <a:effectLst/>
              <a:latin typeface="Open Sans"/>
            </a:endParaRPr>
          </a:p>
        </p:txBody>
      </p:sp>
      <p:pic>
        <p:nvPicPr>
          <p:cNvPr id="3074" name="Picture 2" descr="Cutting Points Overview"/>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711" y="3544865"/>
            <a:ext cx="10704931" cy="291416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3889384"/>
      </p:ext>
    </p:extLst>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7255716" y="288304"/>
            <a:ext cx="4053968" cy="461665"/>
          </a:xfrm>
          <a:prstGeom prst="rect">
            <a:avLst/>
          </a:prstGeom>
        </p:spPr>
        <p:txBody>
          <a:bodyPr wrap="square">
            <a:spAutoFit/>
          </a:bodyPr>
          <a:lstStyle/>
          <a:p>
            <a:r>
              <a:rPr lang="tr-TR" sz="2400" b="1" i="0" dirty="0" smtClean="0">
                <a:solidFill>
                  <a:srgbClr val="333333"/>
                </a:solidFill>
                <a:effectLst/>
                <a:latin typeface="Open Sans"/>
              </a:rPr>
              <a:t>Yararak delen uçlar</a:t>
            </a:r>
            <a:endParaRPr lang="tr-TR" sz="2400" dirty="0"/>
          </a:p>
        </p:txBody>
      </p:sp>
      <p:sp>
        <p:nvSpPr>
          <p:cNvPr id="6" name="Dikdörtgen 5"/>
          <p:cNvSpPr/>
          <p:nvPr/>
        </p:nvSpPr>
        <p:spPr>
          <a:xfrm>
            <a:off x="797494" y="288303"/>
            <a:ext cx="3158237" cy="461665"/>
          </a:xfrm>
          <a:prstGeom prst="rect">
            <a:avLst/>
          </a:prstGeom>
        </p:spPr>
        <p:txBody>
          <a:bodyPr wrap="none">
            <a:spAutoFit/>
          </a:bodyPr>
          <a:lstStyle/>
          <a:p>
            <a:pPr algn="ctr"/>
            <a:r>
              <a:rPr lang="tr-TR" sz="2400" b="1" i="0" dirty="0" smtClean="0">
                <a:solidFill>
                  <a:srgbClr val="333333"/>
                </a:solidFill>
                <a:effectLst/>
                <a:latin typeface="Open Sans"/>
              </a:rPr>
              <a:t>Keserek delen uçlar </a:t>
            </a:r>
            <a:endParaRPr lang="tr-TR" sz="2400" dirty="0"/>
          </a:p>
        </p:txBody>
      </p:sp>
      <p:pic>
        <p:nvPicPr>
          <p:cNvPr id="8" name="Resim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9563" y="979236"/>
            <a:ext cx="5369341" cy="2357521"/>
          </a:xfrm>
          <a:prstGeom prst="rect">
            <a:avLst/>
          </a:prstGeom>
          <a:ln w="228600" cap="sq" cmpd="thickThin">
            <a:solidFill>
              <a:srgbClr val="000000"/>
            </a:solidFill>
            <a:prstDash val="solid"/>
            <a:miter lim="800000"/>
          </a:ln>
          <a:effectLst>
            <a:innerShdw blurRad="76200">
              <a:srgbClr val="000000"/>
            </a:innerShdw>
          </a:effectLst>
        </p:spPr>
      </p:pic>
      <p:pic>
        <p:nvPicPr>
          <p:cNvPr id="9" name="Resim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6710" y="979236"/>
            <a:ext cx="5183606" cy="2357521"/>
          </a:xfrm>
          <a:prstGeom prst="rect">
            <a:avLst/>
          </a:prstGeom>
          <a:ln w="228600" cap="sq" cmpd="thickThin">
            <a:solidFill>
              <a:srgbClr val="000000"/>
            </a:solidFill>
            <a:prstDash val="solid"/>
            <a:miter lim="800000"/>
          </a:ln>
          <a:effectLst>
            <a:innerShdw blurRad="76200">
              <a:srgbClr val="000000"/>
            </a:innerShdw>
          </a:effectLst>
        </p:spPr>
      </p:pic>
      <p:sp>
        <p:nvSpPr>
          <p:cNvPr id="10" name="Dikdörtgen 9"/>
          <p:cNvSpPr/>
          <p:nvPr/>
        </p:nvSpPr>
        <p:spPr>
          <a:xfrm>
            <a:off x="78205" y="3784393"/>
            <a:ext cx="11969416" cy="267765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tr-TR" sz="2400" b="0" i="0" dirty="0" smtClean="0">
                <a:solidFill>
                  <a:srgbClr val="FF0000"/>
                </a:solidFill>
                <a:effectLst/>
                <a:latin typeface="Open Sans"/>
              </a:rPr>
              <a:t>İğne Kalınlıkları</a:t>
            </a:r>
          </a:p>
          <a:p>
            <a:r>
              <a:rPr lang="tr-TR" sz="2400" b="0" i="0" dirty="0" smtClean="0">
                <a:solidFill>
                  <a:srgbClr val="333333"/>
                </a:solidFill>
                <a:effectLst/>
                <a:latin typeface="Open Sans"/>
              </a:rPr>
              <a:t>İğne kalınlıkları genellikle iki şekilde tanımlanır. </a:t>
            </a:r>
            <a:r>
              <a:rPr lang="tr-TR" sz="2400" b="0" i="0" dirty="0" err="1" smtClean="0">
                <a:solidFill>
                  <a:srgbClr val="333333"/>
                </a:solidFill>
                <a:effectLst/>
                <a:latin typeface="Open Sans"/>
              </a:rPr>
              <a:t>Metodlardan</a:t>
            </a:r>
            <a:r>
              <a:rPr lang="tr-TR" sz="2400" b="0" i="0" dirty="0" smtClean="0">
                <a:solidFill>
                  <a:srgbClr val="333333"/>
                </a:solidFill>
                <a:effectLst/>
                <a:latin typeface="Open Sans"/>
              </a:rPr>
              <a:t> biri Metrik numara sistemidir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Bu sistem iğne gövdesinin milimetre olarak çapını ifade eder. Örneğin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110 iğnenin çapı 1.1 milimetredir,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50 ise 0.5 milimetre çapa sahiptir.</a:t>
            </a:r>
          </a:p>
          <a:p>
            <a:r>
              <a:rPr lang="tr-TR" sz="2400" b="1" i="0" dirty="0" smtClean="0">
                <a:solidFill>
                  <a:srgbClr val="333333"/>
                </a:solidFill>
                <a:effectLst/>
                <a:latin typeface="inherit"/>
              </a:rPr>
              <a:t>Sağ tarafta görünen iğnenin kalınlığı 1.1 mm </a:t>
            </a:r>
            <a:r>
              <a:rPr lang="tr-TR" sz="2400" b="1" i="0" dirty="0" err="1" smtClean="0">
                <a:solidFill>
                  <a:srgbClr val="333333"/>
                </a:solidFill>
                <a:effectLst/>
                <a:latin typeface="inherit"/>
              </a:rPr>
              <a:t>dir</a:t>
            </a:r>
            <a:r>
              <a:rPr lang="tr-TR" sz="2400" b="1" i="0" dirty="0" smtClean="0">
                <a:solidFill>
                  <a:srgbClr val="333333"/>
                </a:solidFill>
                <a:effectLst/>
                <a:latin typeface="inherit"/>
              </a:rPr>
              <a:t>. </a:t>
            </a:r>
            <a:r>
              <a:rPr lang="tr-TR" sz="2400" b="1" i="0" dirty="0" err="1" smtClean="0">
                <a:solidFill>
                  <a:srgbClr val="333333"/>
                </a:solidFill>
                <a:effectLst/>
                <a:latin typeface="inherit"/>
              </a:rPr>
              <a:t>Nm</a:t>
            </a:r>
            <a:r>
              <a:rPr lang="tr-TR" sz="2400" b="1" i="0" dirty="0" smtClean="0">
                <a:solidFill>
                  <a:srgbClr val="333333"/>
                </a:solidFill>
                <a:effectLst/>
                <a:latin typeface="inherit"/>
              </a:rPr>
              <a:t> 110 olarak tanımlanır.</a:t>
            </a:r>
            <a:endParaRPr lang="tr-TR" sz="2400" b="0" i="0" dirty="0" smtClean="0">
              <a:solidFill>
                <a:srgbClr val="333333"/>
              </a:solidFill>
              <a:effectLst/>
              <a:latin typeface="Open Sans"/>
            </a:endParaRPr>
          </a:p>
          <a:p>
            <a:r>
              <a:rPr lang="tr-TR" sz="2400" b="0" i="0" dirty="0" smtClean="0">
                <a:solidFill>
                  <a:srgbClr val="333333"/>
                </a:solidFill>
                <a:effectLst/>
                <a:latin typeface="Open Sans"/>
              </a:rPr>
              <a:t>Diğer sistemin adı ise </a:t>
            </a:r>
            <a:r>
              <a:rPr lang="tr-TR" sz="2400" b="0" i="0" dirty="0" err="1" smtClean="0">
                <a:solidFill>
                  <a:srgbClr val="333333"/>
                </a:solidFill>
                <a:effectLst/>
                <a:latin typeface="Open Sans"/>
              </a:rPr>
              <a:t>Singer</a:t>
            </a:r>
            <a:r>
              <a:rPr lang="tr-TR" sz="2400" b="0" i="0" dirty="0" smtClean="0">
                <a:solidFill>
                  <a:srgbClr val="333333"/>
                </a:solidFill>
                <a:effectLst/>
                <a:latin typeface="Open Sans"/>
              </a:rPr>
              <a:t>/Asya Numaralandırma sistemidir, bazen Amerikan Sitemi olarak da adlandırılır. İğne kalınlığını numara vererek tanımlar.</a:t>
            </a:r>
            <a:endParaRPr lang="tr-TR" sz="2400" b="0" i="0" dirty="0">
              <a:solidFill>
                <a:srgbClr val="333333"/>
              </a:solidFill>
              <a:effectLst/>
              <a:latin typeface="Open Sans"/>
            </a:endParaRPr>
          </a:p>
        </p:txBody>
      </p:sp>
    </p:spTree>
    <p:extLst>
      <p:ext uri="{BB962C8B-B14F-4D97-AF65-F5344CB8AC3E}">
        <p14:creationId xmlns:p14="http://schemas.microsoft.com/office/powerpoint/2010/main" val="3605127964"/>
      </p:ext>
    </p:extLst>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22688" y="840581"/>
            <a:ext cx="4152582" cy="558506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66020"/>
      </p:ext>
    </p:extLst>
  </p:cSld>
  <p:clrMapOvr>
    <a:masterClrMapping/>
  </p:clrMapOvr>
  <p:transition spd="slow">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0" y="149805"/>
            <a:ext cx="12192000" cy="126188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2800" b="1" dirty="0" smtClean="0">
                <a:solidFill>
                  <a:srgbClr val="FF0000"/>
                </a:solidFill>
              </a:rPr>
              <a:t>İğnenin Bölümleri </a:t>
            </a:r>
          </a:p>
          <a:p>
            <a:r>
              <a:rPr lang="tr-TR" sz="2400" dirty="0" smtClean="0"/>
              <a:t>İğne üzerinde bulunan bölümlere değişik adlar verilir. Sektörde bu isimler değişiklikler gösterebilir. Şekil 1. 9’da bir makine iğnesinin bölümleri ve verilen isimler görülmektedir. </a:t>
            </a:r>
            <a:endParaRPr lang="tr-TR" sz="2400" dirty="0"/>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10" y="1805727"/>
            <a:ext cx="4668252" cy="485174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Dikdörtgen 8"/>
          <p:cNvSpPr/>
          <p:nvPr/>
        </p:nvSpPr>
        <p:spPr>
          <a:xfrm>
            <a:off x="5353050" y="1980872"/>
            <a:ext cx="6096000" cy="452431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tr-TR" b="1" dirty="0" smtClean="0"/>
              <a:t>A- Dip çapı</a:t>
            </a:r>
          </a:p>
          <a:p>
            <a:r>
              <a:rPr lang="tr-TR" b="1" dirty="0" smtClean="0"/>
              <a:t> B- Gövde C- Dip tepesi </a:t>
            </a:r>
          </a:p>
          <a:p>
            <a:r>
              <a:rPr lang="tr-TR" b="1" dirty="0" smtClean="0"/>
              <a:t>D- Dip ile göz arasındaki mesafe</a:t>
            </a:r>
          </a:p>
          <a:p>
            <a:r>
              <a:rPr lang="tr-TR" b="1" dirty="0" smtClean="0"/>
              <a:t> E- İğne uzunluğu (boy)</a:t>
            </a:r>
          </a:p>
          <a:p>
            <a:r>
              <a:rPr lang="tr-TR" b="1" dirty="0" smtClean="0"/>
              <a:t> F- Göz ile uç arasındaki mesafe G- Oluk genişliği </a:t>
            </a:r>
          </a:p>
          <a:p>
            <a:r>
              <a:rPr lang="tr-TR" b="1" dirty="0" smtClean="0"/>
              <a:t>H- Boyun ( kesim ağzı) uzunluğu </a:t>
            </a:r>
          </a:p>
          <a:p>
            <a:r>
              <a:rPr lang="tr-TR" b="1" dirty="0" smtClean="0"/>
              <a:t>I- Sap </a:t>
            </a:r>
          </a:p>
          <a:p>
            <a:r>
              <a:rPr lang="tr-TR" b="1" dirty="0" smtClean="0"/>
              <a:t>J- Göz uzunluğu</a:t>
            </a:r>
          </a:p>
          <a:p>
            <a:r>
              <a:rPr lang="tr-TR" b="1" dirty="0" smtClean="0"/>
              <a:t> K- Göz genişliği</a:t>
            </a:r>
          </a:p>
          <a:p>
            <a:r>
              <a:rPr lang="tr-TR" b="1" dirty="0" smtClean="0"/>
              <a:t> L- Oluk ( Kanal)</a:t>
            </a:r>
          </a:p>
          <a:p>
            <a:r>
              <a:rPr lang="tr-TR" b="1" dirty="0" smtClean="0"/>
              <a:t> M- Gövde </a:t>
            </a:r>
          </a:p>
          <a:p>
            <a:r>
              <a:rPr lang="tr-TR" b="1" dirty="0" smtClean="0"/>
              <a:t>N- Sap uzunluğu</a:t>
            </a:r>
          </a:p>
          <a:p>
            <a:r>
              <a:rPr lang="tr-TR" b="1" dirty="0" smtClean="0"/>
              <a:t> O- Boyun ( kesim ağzı)</a:t>
            </a:r>
          </a:p>
          <a:p>
            <a:r>
              <a:rPr lang="tr-TR" b="1" dirty="0" smtClean="0"/>
              <a:t> P- İğne gözü R- İğne ucu </a:t>
            </a:r>
          </a:p>
          <a:p>
            <a:r>
              <a:rPr lang="tr-TR" b="1" dirty="0" smtClean="0"/>
              <a:t>S- Delici kısım</a:t>
            </a:r>
          </a:p>
          <a:p>
            <a:r>
              <a:rPr lang="tr-TR" b="1" dirty="0" smtClean="0"/>
              <a:t> T- Oluk derinliği</a:t>
            </a:r>
            <a:endParaRPr lang="tr-TR" b="1" dirty="0"/>
          </a:p>
        </p:txBody>
      </p:sp>
    </p:spTree>
    <p:extLst>
      <p:ext uri="{BB962C8B-B14F-4D97-AF65-F5344CB8AC3E}">
        <p14:creationId xmlns:p14="http://schemas.microsoft.com/office/powerpoint/2010/main" val="87726977"/>
      </p:ext>
    </p:extLst>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 y="327531"/>
            <a:ext cx="12079705" cy="1200329"/>
          </a:xfrm>
          <a:prstGeom prst="rect">
            <a:avLst/>
          </a:prstGeom>
        </p:spPr>
        <p:txBody>
          <a:bodyPr wrap="square">
            <a:spAutoFit/>
          </a:bodyPr>
          <a:lstStyle/>
          <a:p>
            <a:r>
              <a:rPr lang="tr-TR" sz="2000" dirty="0" smtClean="0"/>
              <a:t> </a:t>
            </a:r>
            <a:r>
              <a:rPr lang="tr-TR" sz="2400" b="1" dirty="0" smtClean="0">
                <a:solidFill>
                  <a:srgbClr val="FF0000"/>
                </a:solidFill>
              </a:rPr>
              <a:t>Dipçik (Sap) : </a:t>
            </a:r>
            <a:r>
              <a:rPr lang="tr-TR" sz="2400" dirty="0" smtClean="0"/>
              <a:t>İğnenin, iğne yuvasına giren ve vida ile yerinde sabitleştirilen üst bölümüdür. Dipçik Çapı: İğnenin yuvasına geçen kısmının milimetre olarak çapıdır. Dipçik, değişik kalınlık ve boylarda olabilir, bu da iğne mukavemetini etkiler. İğne dipçikleri iki şekilde olabilir</a:t>
            </a:r>
            <a:endParaRPr lang="tr-TR" sz="2400" dirty="0"/>
          </a:p>
        </p:txBody>
      </p:sp>
      <p:sp>
        <p:nvSpPr>
          <p:cNvPr id="6" name="Dikdörtgen 5"/>
          <p:cNvSpPr/>
          <p:nvPr/>
        </p:nvSpPr>
        <p:spPr>
          <a:xfrm>
            <a:off x="150312" y="1942376"/>
            <a:ext cx="11470324"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2000" dirty="0" smtClean="0">
                <a:solidFill>
                  <a:srgbClr val="FF0000"/>
                </a:solidFill>
              </a:rPr>
              <a:t>Yuvarlak Dipçikli İğneler </a:t>
            </a:r>
          </a:p>
          <a:p>
            <a:r>
              <a:rPr lang="tr-TR" sz="2000" dirty="0" smtClean="0">
                <a:solidFill>
                  <a:srgbClr val="FF0000"/>
                </a:solidFill>
              </a:rPr>
              <a:t>Yuvarlak dipçikli iğneler üç gruba ayrılır: </a:t>
            </a:r>
          </a:p>
          <a:p>
            <a:r>
              <a:rPr lang="tr-TR" sz="2000" dirty="0" smtClean="0"/>
              <a:t>1- İnce yuvarlak dipçikli iğneler: Bunların dipçikleri 1,64–1,74 mm çapa sahiptir. </a:t>
            </a:r>
          </a:p>
          <a:p>
            <a:r>
              <a:rPr lang="tr-TR" sz="2000" dirty="0" smtClean="0"/>
              <a:t>2- Kalın yuvarlak dipçikli iğneler: Dipçik çapı 1,96–1,98–2–2,02 mm olabilir. </a:t>
            </a:r>
          </a:p>
          <a:p>
            <a:r>
              <a:rPr lang="tr-TR" sz="2000" dirty="0" smtClean="0"/>
              <a:t>3- </a:t>
            </a:r>
            <a:r>
              <a:rPr lang="tr-TR" sz="2000" dirty="0" err="1" smtClean="0"/>
              <a:t>Dipçiksis</a:t>
            </a:r>
            <a:r>
              <a:rPr lang="tr-TR" sz="2000" dirty="0" smtClean="0"/>
              <a:t> iğneler: Dipçik ile gövde kalınlığı aynı olan iğnelerdir. Yavaş çalışan özel amaçlı makinelerde kullanılmaktadır. </a:t>
            </a:r>
          </a:p>
          <a:p>
            <a:r>
              <a:rPr lang="tr-TR" sz="2000" b="1" dirty="0" smtClean="0">
                <a:solidFill>
                  <a:srgbClr val="FF0000"/>
                </a:solidFill>
              </a:rPr>
              <a:t>Yassı Dipçikli İğneler</a:t>
            </a:r>
          </a:p>
          <a:p>
            <a:r>
              <a:rPr lang="tr-TR" sz="2000" dirty="0" smtClean="0">
                <a:solidFill>
                  <a:srgbClr val="FF0000"/>
                </a:solidFill>
              </a:rPr>
              <a:t> Bunların tek tarafı veya her iki tarafı yassı olabilir. Yassı dipçikli iğnelerin yuvarlak dipçikli iğnelere göre avantajları şunlardır: </a:t>
            </a:r>
          </a:p>
          <a:p>
            <a:r>
              <a:rPr lang="tr-TR" sz="2000" dirty="0" smtClean="0"/>
              <a:t>1- İğnelerin yuvaya hep aynı yönde takılması, ters takılma ihtimalinin olmaması, </a:t>
            </a:r>
          </a:p>
          <a:p>
            <a:r>
              <a:rPr lang="tr-TR" sz="2000" dirty="0" smtClean="0"/>
              <a:t>2- İğnelerin yuvada dönmemeleri,</a:t>
            </a:r>
          </a:p>
          <a:p>
            <a:r>
              <a:rPr lang="tr-TR" sz="2000" dirty="0" smtClean="0"/>
              <a:t> 3- Yassı dipçikli iki iğnenin birbirine daha yakın şekilde yan yana takılarak iki iğne olarak kullanılmasıdır</a:t>
            </a:r>
            <a:endParaRPr lang="tr-TR" sz="2000" dirty="0"/>
          </a:p>
        </p:txBody>
      </p:sp>
    </p:spTree>
    <p:extLst>
      <p:ext uri="{BB962C8B-B14F-4D97-AF65-F5344CB8AC3E}">
        <p14:creationId xmlns:p14="http://schemas.microsoft.com/office/powerpoint/2010/main" val="2440230564"/>
      </p:ext>
    </p:extLst>
  </p:cSld>
  <p:clrMapOvr>
    <a:masterClrMapping/>
  </p:clrMapOvr>
  <p:transition spd="slow">
    <p:pull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0"/>
            <a:ext cx="12192000" cy="69865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2800" b="1" dirty="0" smtClean="0"/>
              <a:t> </a:t>
            </a:r>
            <a:r>
              <a:rPr lang="tr-TR" sz="2800" b="1" dirty="0" smtClean="0">
                <a:solidFill>
                  <a:srgbClr val="FF0000"/>
                </a:solidFill>
              </a:rPr>
              <a:t>Gövde (şaft) </a:t>
            </a:r>
          </a:p>
          <a:p>
            <a:r>
              <a:rPr lang="tr-TR" sz="2800" dirty="0" smtClean="0">
                <a:solidFill>
                  <a:srgbClr val="FF0000"/>
                </a:solidFill>
              </a:rPr>
              <a:t> </a:t>
            </a:r>
            <a:r>
              <a:rPr lang="tr-TR" sz="2800" dirty="0" smtClean="0"/>
              <a:t>İğnenin dipçik ile iğne gözü arasında kalan uzun ince bölümüdür. Saya malzemeleri üzerinde iğnenin bıraktığı iz, gövdenin çapına bağlıdır. İğne malzemeye ve yapılacak olan işleme göre seçilmelidir. Gövde çapı kalın seçilirse iğne kırılmaları olabilir. İğne çapı, gövdenin en kalın yerinden kumpasla 1/10 hassasiyetle ölçülür. İğnelerin numaralandırılması iğne çapına göre yapılır. </a:t>
            </a:r>
          </a:p>
          <a:p>
            <a:r>
              <a:rPr lang="tr-TR" sz="2800" dirty="0" smtClean="0">
                <a:solidFill>
                  <a:srgbClr val="FF0000"/>
                </a:solidFill>
              </a:rPr>
              <a:t>İki çeşit numaralandırma sistemi vardır. </a:t>
            </a:r>
          </a:p>
          <a:p>
            <a:endParaRPr lang="tr-TR" sz="2800" dirty="0" smtClean="0">
              <a:solidFill>
                <a:srgbClr val="FF0000"/>
              </a:solidFill>
            </a:endParaRPr>
          </a:p>
          <a:p>
            <a:r>
              <a:rPr lang="tr-TR" sz="2800" b="1" dirty="0" smtClean="0">
                <a:solidFill>
                  <a:srgbClr val="FF0000"/>
                </a:solidFill>
              </a:rPr>
              <a:t> 1.Singer ölçü sistemi: </a:t>
            </a:r>
            <a:r>
              <a:rPr lang="tr-TR" sz="2800" dirty="0" smtClean="0"/>
              <a:t>12 ile 22 arasında numaralandırma vardır. </a:t>
            </a:r>
          </a:p>
          <a:p>
            <a:r>
              <a:rPr lang="tr-TR" sz="2800" b="1" dirty="0" smtClean="0">
                <a:solidFill>
                  <a:srgbClr val="FF0000"/>
                </a:solidFill>
              </a:rPr>
              <a:t>2. Metrik ölçü sistemi: </a:t>
            </a:r>
            <a:r>
              <a:rPr lang="tr-TR" sz="2800" dirty="0" smtClean="0"/>
              <a:t>80 ile 130 arasında numaralandırma vardır. </a:t>
            </a:r>
          </a:p>
          <a:p>
            <a:r>
              <a:rPr lang="tr-TR" sz="2800" dirty="0" smtClean="0"/>
              <a:t>Her iki sistemde de numara büyüdükçe iğne çapı da artmaktadır. </a:t>
            </a:r>
          </a:p>
          <a:p>
            <a:r>
              <a:rPr lang="tr-TR" sz="2800" b="1" dirty="0" smtClean="0">
                <a:solidFill>
                  <a:srgbClr val="FF0000"/>
                </a:solidFill>
              </a:rPr>
              <a:t> Uç</a:t>
            </a:r>
          </a:p>
          <a:p>
            <a:r>
              <a:rPr lang="tr-TR" sz="2800" dirty="0" smtClean="0"/>
              <a:t> İğnenin boyun kısmından alt ucuna kadar olan ve gittikçe daralan çeşitli formlarda olabilen kısmıdır. Şekil 1.10’da iğne uç uzunlukları görülmektedir.</a:t>
            </a:r>
            <a:endParaRPr lang="tr-TR" sz="2800" dirty="0"/>
          </a:p>
        </p:txBody>
      </p:sp>
    </p:spTree>
    <p:extLst>
      <p:ext uri="{BB962C8B-B14F-4D97-AF65-F5344CB8AC3E}">
        <p14:creationId xmlns:p14="http://schemas.microsoft.com/office/powerpoint/2010/main" val="2912051829"/>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6973" y="953848"/>
            <a:ext cx="10663989" cy="1960980"/>
          </a:xfrm>
        </p:spPr>
        <p:txBody>
          <a:bodyPr>
            <a:noAutofit/>
          </a:bodyPr>
          <a:lstStyle/>
          <a:p>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a:ln w="22225">
                  <a:solidFill>
                    <a:schemeClr val="accent2"/>
                  </a:solidFill>
                  <a:prstDash val="solid"/>
                </a:ln>
                <a:solidFill>
                  <a:schemeClr val="accent2">
                    <a:lumMod val="40000"/>
                    <a:lumOff val="60000"/>
                  </a:schemeClr>
                </a:solidFill>
              </a:rPr>
              <a:t/>
            </a:r>
            <a:br>
              <a:rPr lang="tr-TR" sz="8800" b="1" dirty="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a:ln w="22225">
                  <a:solidFill>
                    <a:schemeClr val="accent2"/>
                  </a:solidFill>
                  <a:prstDash val="solid"/>
                </a:ln>
                <a:solidFill>
                  <a:schemeClr val="accent2">
                    <a:lumMod val="40000"/>
                    <a:lumOff val="60000"/>
                  </a:schemeClr>
                </a:solidFill>
              </a:rPr>
              <a:t/>
            </a:r>
            <a:br>
              <a:rPr lang="tr-TR" sz="8800" b="1" dirty="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t>
            </a:r>
            <a:r>
              <a:rPr lang="tr-TR" sz="5400" b="1" dirty="0" smtClean="0">
                <a:ln w="22225">
                  <a:solidFill>
                    <a:schemeClr val="accent2"/>
                  </a:solidFill>
                  <a:prstDash val="solid"/>
                </a:ln>
                <a:solidFill>
                  <a:schemeClr val="accent2">
                    <a:lumMod val="40000"/>
                    <a:lumOff val="60000"/>
                  </a:schemeClr>
                </a:solidFill>
              </a:rPr>
              <a:t>Makine </a:t>
            </a:r>
            <a:r>
              <a:rPr lang="tr-TR" sz="5400" b="1" dirty="0">
                <a:ln w="22225">
                  <a:solidFill>
                    <a:schemeClr val="accent2"/>
                  </a:solidFill>
                  <a:prstDash val="solid"/>
                </a:ln>
                <a:solidFill>
                  <a:schemeClr val="accent2">
                    <a:lumMod val="40000"/>
                    <a:lumOff val="60000"/>
                  </a:schemeClr>
                </a:solidFill>
              </a:rPr>
              <a:t>İ</a:t>
            </a:r>
            <a:r>
              <a:rPr lang="tr-TR" sz="5400" b="1" dirty="0" smtClean="0">
                <a:ln w="22225">
                  <a:solidFill>
                    <a:schemeClr val="accent2"/>
                  </a:solidFill>
                  <a:prstDash val="solid"/>
                </a:ln>
                <a:solidFill>
                  <a:schemeClr val="accent2">
                    <a:lumMod val="40000"/>
                    <a:lumOff val="60000"/>
                  </a:schemeClr>
                </a:solidFill>
              </a:rPr>
              <a:t>ğnesi Çeşitleri;</a:t>
            </a:r>
            <a:br>
              <a:rPr lang="tr-TR" sz="5400" b="1" dirty="0" smtClean="0">
                <a:ln w="22225">
                  <a:solidFill>
                    <a:schemeClr val="accent2"/>
                  </a:solidFill>
                  <a:prstDash val="solid"/>
                </a:ln>
                <a:solidFill>
                  <a:schemeClr val="accent2">
                    <a:lumMod val="40000"/>
                    <a:lumOff val="60000"/>
                  </a:schemeClr>
                </a:solidFill>
              </a:rPr>
            </a:br>
            <a:endParaRPr lang="tr-TR" sz="5400" dirty="0"/>
          </a:p>
        </p:txBody>
      </p:sp>
      <p:pic>
        <p:nvPicPr>
          <p:cNvPr id="6" name="İçerik Yer Tutucusu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45920" y="148590"/>
            <a:ext cx="8275319" cy="4023360"/>
          </a:xfrm>
        </p:spPr>
      </p:pic>
    </p:spTree>
    <p:extLst>
      <p:ext uri="{BB962C8B-B14F-4D97-AF65-F5344CB8AC3E}">
        <p14:creationId xmlns:p14="http://schemas.microsoft.com/office/powerpoint/2010/main" val="2426316656"/>
      </p:ext>
    </p:extLst>
  </p:cSld>
  <p:clrMapOvr>
    <a:masterClrMapping/>
  </p:clrMapOvr>
  <p:transition spd="slow">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7033" y="539711"/>
            <a:ext cx="11786993" cy="550920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tr-TR" sz="2400" b="1" dirty="0" smtClean="0">
                <a:solidFill>
                  <a:srgbClr val="FF0000"/>
                </a:solidFill>
              </a:rPr>
              <a:t>İğne Ucu Çeşitleri</a:t>
            </a:r>
          </a:p>
          <a:p>
            <a:r>
              <a:rPr lang="tr-TR" sz="2200" dirty="0" smtClean="0"/>
              <a:t>Dikiş makinesi iğne uçları; dikilecek malzeme cinsine, inceliğine ve uygulanacak dikiş işlemine göre seçilir. Uç formu malzeme üzerinde dikişin duruşuna ve iğnenin iç bırakılmasına etki eder. Örneğin, sert yüzeylerde sivri uçlu, örgülerde yüzeyi delmemesi ve iplikleri parçalamaması için yuvarlak uçlu iğne kullanılır. </a:t>
            </a:r>
          </a:p>
          <a:p>
            <a:r>
              <a:rPr lang="tr-TR" sz="2000" b="1" dirty="0" smtClean="0">
                <a:solidFill>
                  <a:srgbClr val="FF0000"/>
                </a:solidFill>
              </a:rPr>
              <a:t>o Sivri uçlu iğne:</a:t>
            </a:r>
            <a:r>
              <a:rPr lang="tr-TR" sz="2000" dirty="0" smtClean="0"/>
              <a:t> Sivri uçlu iğne kalın dipçikli ve gözün altında ince sivri bir uç oluşuncaya kadar gittikçe daralan yapıya sahiptir. Bu iğneler genellikle sert, sık dokunmuş yüzeylerde kullanılır. </a:t>
            </a:r>
          </a:p>
          <a:p>
            <a:r>
              <a:rPr lang="tr-TR" sz="2000" b="1" dirty="0" smtClean="0">
                <a:solidFill>
                  <a:srgbClr val="FF0000"/>
                </a:solidFill>
              </a:rPr>
              <a:t>o Yuvarlak uçlu iğne: </a:t>
            </a:r>
            <a:r>
              <a:rPr lang="tr-TR" sz="2000" dirty="0" smtClean="0"/>
              <a:t>Kumaşın ipliklerine zarar vermeden, kumaşa dalabilen; gözün altında yuvarlak bir uç oluşana dek daralan iğnedir. İğne ucu iğne gövdesinin çapı ile orantılı hafif yuvarlak uç, orta yuvarlak uç, ağır yuvarlak uç, ekstra ağır yuvarlak uç olarak sınıflandırılır.</a:t>
            </a:r>
          </a:p>
          <a:p>
            <a:r>
              <a:rPr lang="tr-TR" sz="2000" dirty="0" smtClean="0"/>
              <a:t> </a:t>
            </a:r>
            <a:r>
              <a:rPr lang="tr-TR" sz="2000" b="1" dirty="0" smtClean="0">
                <a:solidFill>
                  <a:srgbClr val="FF0000"/>
                </a:solidFill>
              </a:rPr>
              <a:t>o Top (küre) uçlu iğneler: </a:t>
            </a:r>
            <a:r>
              <a:rPr lang="tr-TR" sz="2000" dirty="0" smtClean="0"/>
              <a:t>Sentetik örme kumaşların dikimi için özel olarak tasarlanmış iğnelerdir. İğne top şeklindeki ucu sayesinde kumaş ipliklerini kesmeden dalış yapabilir. Top uçlu iğneler küçük yuvarlak gözü ve yuvarlak bir ucu olan 5–10 arasında numaraya sahip olan iğnelerdir. </a:t>
            </a:r>
          </a:p>
          <a:p>
            <a:r>
              <a:rPr lang="tr-TR" sz="2000" b="1" dirty="0" smtClean="0">
                <a:solidFill>
                  <a:srgbClr val="FF0000"/>
                </a:solidFill>
              </a:rPr>
              <a:t>o Kama uçlu iğne: </a:t>
            </a:r>
            <a:r>
              <a:rPr lang="tr-TR" sz="2000" dirty="0" smtClean="0"/>
              <a:t>Kumaş dikiminde kullanılmaz. Süet, deri ve yapay deri dikiminde kullanılır. Bu yüzeylerden pürüzsüzce geçebilen iğnelerdir. Şekil 1. 11’de kama uçlu bir iğnenin yapısı ve diktiği dikiş görülmektedir.</a:t>
            </a:r>
            <a:endParaRPr lang="tr-TR" sz="2000" dirty="0"/>
          </a:p>
        </p:txBody>
      </p:sp>
    </p:spTree>
    <p:extLst>
      <p:ext uri="{BB962C8B-B14F-4D97-AF65-F5344CB8AC3E}">
        <p14:creationId xmlns:p14="http://schemas.microsoft.com/office/powerpoint/2010/main" val="557379838"/>
      </p:ext>
    </p:extLst>
  </p:cSld>
  <p:clrMapOvr>
    <a:masterClrMapping/>
  </p:clrMapOvr>
  <p:transition spd="slow">
    <p:wipe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1" y="923100"/>
            <a:ext cx="10515600" cy="4351338"/>
          </a:xfrm>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tr-TR" sz="5400" dirty="0" smtClean="0">
                <a:solidFill>
                  <a:srgbClr val="FF0000"/>
                </a:solidFill>
              </a:rPr>
              <a:t> </a:t>
            </a:r>
            <a:r>
              <a:rPr lang="tr-TR" sz="5400" b="1" dirty="0" smtClean="0">
                <a:solidFill>
                  <a:srgbClr val="FF0000"/>
                </a:solidFill>
              </a:rPr>
              <a:t>Kesici uçlu iğne</a:t>
            </a:r>
          </a:p>
          <a:p>
            <a:pPr marL="0" indent="0">
              <a:buNone/>
            </a:pPr>
            <a:r>
              <a:rPr lang="tr-TR" sz="4000" dirty="0" smtClean="0"/>
              <a:t>Kalın dipçikli, çeşitli şekillerde uç oluşturacak biçimde darlaşarak biten ve dikiş için kumaşı delip yol açmak amacıyla geliştirilmiş makine iğnesidir. Şekil 1.12’de iğne kesici uç formları ve verilen isimler görülmektedir.</a:t>
            </a:r>
            <a:endParaRPr lang="tr-TR" sz="4000" dirty="0"/>
          </a:p>
        </p:txBody>
      </p:sp>
    </p:spTree>
    <p:extLst>
      <p:ext uri="{BB962C8B-B14F-4D97-AF65-F5344CB8AC3E}">
        <p14:creationId xmlns:p14="http://schemas.microsoft.com/office/powerpoint/2010/main" val="3166023004"/>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5811864" cy="6857999"/>
          </a:xfrm>
          <a:prstGeom prst="rect">
            <a:avLst/>
          </a:prstGeom>
        </p:spPr>
      </p:pic>
      <p:sp>
        <p:nvSpPr>
          <p:cNvPr id="5" name="Dikdörtgen 4"/>
          <p:cNvSpPr/>
          <p:nvPr/>
        </p:nvSpPr>
        <p:spPr>
          <a:xfrm>
            <a:off x="6024772" y="305067"/>
            <a:ext cx="5656882" cy="624786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2000" b="1" dirty="0" smtClean="0"/>
              <a:t>A- Kama uç </a:t>
            </a:r>
          </a:p>
          <a:p>
            <a:r>
              <a:rPr lang="tr-TR" sz="2000" b="1" dirty="0" smtClean="0"/>
              <a:t>B- Dar kama uç </a:t>
            </a:r>
          </a:p>
          <a:p>
            <a:r>
              <a:rPr lang="tr-TR" sz="2000" b="1" dirty="0" smtClean="0"/>
              <a:t>C- Sola </a:t>
            </a:r>
            <a:r>
              <a:rPr lang="tr-TR" sz="2000" b="1" dirty="0" err="1" smtClean="0"/>
              <a:t>helezonik</a:t>
            </a:r>
            <a:r>
              <a:rPr lang="tr-TR" sz="2000" b="1" dirty="0" smtClean="0"/>
              <a:t> oluğa sahip dar kama uç D- Sağa </a:t>
            </a:r>
            <a:r>
              <a:rPr lang="tr-TR" sz="2000" b="1" dirty="0" err="1" smtClean="0"/>
              <a:t>helezonik</a:t>
            </a:r>
            <a:r>
              <a:rPr lang="tr-TR" sz="2000" b="1" dirty="0" smtClean="0"/>
              <a:t> oluğa sahip dar kama uç E- Ekstra geniş arkaya </a:t>
            </a:r>
            <a:r>
              <a:rPr lang="tr-TR" sz="2000" b="1" dirty="0" err="1" smtClean="0"/>
              <a:t>helezonik</a:t>
            </a:r>
            <a:r>
              <a:rPr lang="tr-TR" sz="2000" b="1" dirty="0" smtClean="0"/>
              <a:t> uç </a:t>
            </a:r>
          </a:p>
          <a:p>
            <a:r>
              <a:rPr lang="tr-TR" sz="2000" b="1" dirty="0" smtClean="0"/>
              <a:t>F- Arkaya </a:t>
            </a:r>
            <a:r>
              <a:rPr lang="tr-TR" sz="2000" b="1" dirty="0" err="1" smtClean="0"/>
              <a:t>helezonik</a:t>
            </a:r>
            <a:r>
              <a:rPr lang="tr-TR" sz="2000" b="1" dirty="0" smtClean="0"/>
              <a:t> uç </a:t>
            </a:r>
          </a:p>
          <a:p>
            <a:r>
              <a:rPr lang="tr-TR" sz="2000" b="1" dirty="0" smtClean="0"/>
              <a:t>G-Arkaya </a:t>
            </a:r>
            <a:r>
              <a:rPr lang="tr-TR" sz="2000" b="1" dirty="0" err="1" smtClean="0"/>
              <a:t>helezonik</a:t>
            </a:r>
            <a:r>
              <a:rPr lang="tr-TR" sz="2000" b="1" dirty="0" smtClean="0"/>
              <a:t> dar uç</a:t>
            </a:r>
          </a:p>
          <a:p>
            <a:r>
              <a:rPr lang="tr-TR" sz="2000" b="1" dirty="0" smtClean="0"/>
              <a:t>H- </a:t>
            </a:r>
            <a:r>
              <a:rPr lang="tr-TR" sz="2000" b="1" dirty="0" err="1" smtClean="0"/>
              <a:t>Helezonik</a:t>
            </a:r>
            <a:r>
              <a:rPr lang="tr-TR" sz="2000" b="1" dirty="0" smtClean="0"/>
              <a:t> uç I- Dar </a:t>
            </a:r>
            <a:r>
              <a:rPr lang="tr-TR" sz="2000" b="1" dirty="0" err="1" smtClean="0"/>
              <a:t>helezonik</a:t>
            </a:r>
            <a:r>
              <a:rPr lang="tr-TR" sz="2000" b="1" dirty="0" smtClean="0"/>
              <a:t> uç</a:t>
            </a:r>
          </a:p>
          <a:p>
            <a:r>
              <a:rPr lang="tr-TR" sz="2000" b="1" dirty="0" smtClean="0"/>
              <a:t> J- Çapraz uç</a:t>
            </a:r>
          </a:p>
          <a:p>
            <a:r>
              <a:rPr lang="tr-TR" sz="2000" b="1" dirty="0" smtClean="0"/>
              <a:t> K- Dar çapraz uç</a:t>
            </a:r>
          </a:p>
          <a:p>
            <a:r>
              <a:rPr lang="tr-TR" sz="2000" b="1" dirty="0" smtClean="0"/>
              <a:t> L- Ekstra geniş baklava uç </a:t>
            </a:r>
          </a:p>
          <a:p>
            <a:r>
              <a:rPr lang="tr-TR" sz="2000" b="1" dirty="0" smtClean="0"/>
              <a:t>M- Baklava uç</a:t>
            </a:r>
          </a:p>
          <a:p>
            <a:r>
              <a:rPr lang="tr-TR" sz="2000" b="1" dirty="0" smtClean="0"/>
              <a:t> N- Mızrak uç </a:t>
            </a:r>
          </a:p>
          <a:p>
            <a:r>
              <a:rPr lang="tr-TR" sz="2000" b="1" dirty="0" smtClean="0"/>
              <a:t>O- Arkaya </a:t>
            </a:r>
            <a:r>
              <a:rPr lang="tr-TR" sz="2000" b="1" dirty="0" err="1" smtClean="0"/>
              <a:t>helezonik</a:t>
            </a:r>
            <a:r>
              <a:rPr lang="tr-TR" sz="2000" b="1" dirty="0" smtClean="0"/>
              <a:t> mızrak uç</a:t>
            </a:r>
          </a:p>
          <a:p>
            <a:r>
              <a:rPr lang="tr-TR" sz="2000" b="1" dirty="0" smtClean="0"/>
              <a:t> P- Arkaya </a:t>
            </a:r>
            <a:r>
              <a:rPr lang="tr-TR" sz="2000" b="1" dirty="0" err="1" smtClean="0"/>
              <a:t>helezonik</a:t>
            </a:r>
            <a:r>
              <a:rPr lang="tr-TR" sz="2000" b="1" dirty="0" smtClean="0"/>
              <a:t> dar mızrak uç </a:t>
            </a:r>
          </a:p>
          <a:p>
            <a:r>
              <a:rPr lang="tr-TR" sz="2000" b="1" dirty="0" smtClean="0"/>
              <a:t>R- </a:t>
            </a:r>
            <a:r>
              <a:rPr lang="tr-TR" sz="2000" b="1" dirty="0" err="1" smtClean="0"/>
              <a:t>Helezonik</a:t>
            </a:r>
            <a:r>
              <a:rPr lang="tr-TR" sz="2000" b="1" dirty="0" smtClean="0"/>
              <a:t> mızrak uç </a:t>
            </a:r>
          </a:p>
          <a:p>
            <a:r>
              <a:rPr lang="tr-TR" sz="2000" b="1" dirty="0" smtClean="0"/>
              <a:t>S- Dar </a:t>
            </a:r>
            <a:r>
              <a:rPr lang="tr-TR" sz="2000" b="1" dirty="0" err="1" smtClean="0"/>
              <a:t>helezonik</a:t>
            </a:r>
            <a:r>
              <a:rPr lang="tr-TR" sz="2000" b="1" dirty="0" smtClean="0"/>
              <a:t> mızrak uç </a:t>
            </a:r>
          </a:p>
          <a:p>
            <a:r>
              <a:rPr lang="tr-TR" sz="2000" b="1" dirty="0" smtClean="0"/>
              <a:t>T- Üçgen şeklinde uç </a:t>
            </a:r>
          </a:p>
          <a:p>
            <a:r>
              <a:rPr lang="tr-TR" sz="2000" b="1" dirty="0" smtClean="0"/>
              <a:t>Y- Özel uç </a:t>
            </a:r>
          </a:p>
          <a:p>
            <a:r>
              <a:rPr lang="tr-TR" sz="2000" b="1" dirty="0" smtClean="0"/>
              <a:t>Z- </a:t>
            </a:r>
            <a:r>
              <a:rPr lang="tr-TR" sz="2000" b="1" dirty="0" err="1" smtClean="0"/>
              <a:t>Helezonik</a:t>
            </a:r>
            <a:r>
              <a:rPr lang="tr-TR" sz="2000" b="1" dirty="0" smtClean="0"/>
              <a:t> kare uç </a:t>
            </a:r>
            <a:endParaRPr lang="tr-TR" sz="2000" b="1" dirty="0"/>
          </a:p>
        </p:txBody>
      </p:sp>
    </p:spTree>
    <p:extLst>
      <p:ext uri="{BB962C8B-B14F-4D97-AF65-F5344CB8AC3E}">
        <p14:creationId xmlns:p14="http://schemas.microsoft.com/office/powerpoint/2010/main" val="587253055"/>
      </p:ext>
    </p:extLst>
  </p:cSld>
  <p:clrMapOvr>
    <a:masterClrMapping/>
  </p:clrMapOvr>
  <p:transition spd="slow">
    <p:cover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 y="0"/>
            <a:ext cx="12037513" cy="5262979"/>
          </a:xfrm>
          <a:prstGeom prst="rect">
            <a:avLst/>
          </a:prstGeom>
        </p:spPr>
        <p:txBody>
          <a:bodyPr wrap="square">
            <a:spAutoFit/>
          </a:bodyPr>
          <a:lstStyle/>
          <a:p>
            <a:r>
              <a:rPr lang="tr-TR" sz="2400" b="1" dirty="0" smtClean="0">
                <a:solidFill>
                  <a:srgbClr val="FF0000"/>
                </a:solidFill>
              </a:rPr>
              <a:t> Boyun </a:t>
            </a:r>
          </a:p>
          <a:p>
            <a:r>
              <a:rPr lang="tr-TR" sz="2400" dirty="0" smtClean="0"/>
              <a:t>İğne gözünün üstüne kadar uzanan oyuk kısımdır. Boyun, uygun dikiş oluşumu ve daha hızlı zamanlama yapılmasını sağlamak için çağanozun veya </a:t>
            </a:r>
            <a:r>
              <a:rPr lang="tr-TR" sz="2400" dirty="0" err="1" smtClean="0"/>
              <a:t>lüperin</a:t>
            </a:r>
            <a:r>
              <a:rPr lang="tr-TR" sz="2400" dirty="0" smtClean="0"/>
              <a:t> iğneye daha yakın ayarlanmasına izin verecek biçimde şekillendirilmiştir. İğne boynunun gövdenin içine girmesi nedeniyle, kavrayıcı iğneye azami ölçüde yanaşabilir. Böylece iplik halkasının yakalanamama durumu ortadan kalkar.</a:t>
            </a:r>
          </a:p>
          <a:p>
            <a:r>
              <a:rPr lang="tr-TR" sz="2400" b="1" dirty="0" smtClean="0">
                <a:solidFill>
                  <a:srgbClr val="FF0000"/>
                </a:solidFill>
              </a:rPr>
              <a:t>Göz</a:t>
            </a:r>
          </a:p>
          <a:p>
            <a:r>
              <a:rPr lang="tr-TR" sz="2400" dirty="0" smtClean="0"/>
              <a:t>Bir tarafında uzun yiv, öbür tarafında kısa yiv bulunan ve dikiş oluşurken ipliği yerinde tutan iğne deliğidir. </a:t>
            </a:r>
          </a:p>
          <a:p>
            <a:r>
              <a:rPr lang="tr-TR" sz="2400" b="1" dirty="0" smtClean="0">
                <a:solidFill>
                  <a:srgbClr val="FF0000"/>
                </a:solidFill>
              </a:rPr>
              <a:t>İplik kanalları </a:t>
            </a:r>
            <a:endParaRPr lang="tr-TR" sz="2400" dirty="0" smtClean="0"/>
          </a:p>
          <a:p>
            <a:r>
              <a:rPr lang="tr-TR" sz="2400" b="1" dirty="0" smtClean="0">
                <a:solidFill>
                  <a:srgbClr val="FF0000"/>
                </a:solidFill>
              </a:rPr>
              <a:t> Kısa kanal:  </a:t>
            </a:r>
            <a:r>
              <a:rPr lang="tr-TR" sz="2400" dirty="0" smtClean="0"/>
              <a:t>İğne kumaşın içinde geçerken iğnedeki ipliğe koruyucu görevi yapan iğne gözünün üstüne ve altına doğru uzanan çöküntüdür. o Uzun kanal: İpliğin ileri besleyicisinden iğnenin gözüne gittiği sırada ana koruyucu kanal görevi yapan iğne gövdesindeki yarık kısımdır</a:t>
            </a:r>
            <a:endParaRPr lang="tr-TR" sz="2400" dirty="0"/>
          </a:p>
        </p:txBody>
      </p:sp>
      <p:sp>
        <p:nvSpPr>
          <p:cNvPr id="5" name="Dikdörtgen 4"/>
          <p:cNvSpPr/>
          <p:nvPr/>
        </p:nvSpPr>
        <p:spPr>
          <a:xfrm>
            <a:off x="0" y="5601207"/>
            <a:ext cx="11590316" cy="830997"/>
          </a:xfrm>
          <a:prstGeom prst="rect">
            <a:avLst/>
          </a:prstGeom>
        </p:spPr>
        <p:txBody>
          <a:bodyPr wrap="square">
            <a:spAutoFit/>
          </a:bodyPr>
          <a:lstStyle/>
          <a:p>
            <a:r>
              <a:rPr lang="tr-TR" sz="2400" b="1" dirty="0" smtClean="0">
                <a:solidFill>
                  <a:srgbClr val="FF0000"/>
                </a:solidFill>
              </a:rPr>
              <a:t> Uzun kanal: </a:t>
            </a:r>
            <a:r>
              <a:rPr lang="tr-TR" sz="2400" dirty="0" smtClean="0"/>
              <a:t>İpliğin ileri besleyicisinden iğnenin gözüne gittiği sırada ana koruyucu kanal görevi yapan iğne gövdesindeki yarık kısımdır. </a:t>
            </a:r>
            <a:endParaRPr lang="tr-TR" sz="2400" dirty="0"/>
          </a:p>
        </p:txBody>
      </p:sp>
    </p:spTree>
    <p:extLst>
      <p:ext uri="{BB962C8B-B14F-4D97-AF65-F5344CB8AC3E}">
        <p14:creationId xmlns:p14="http://schemas.microsoft.com/office/powerpoint/2010/main" val="3584393019"/>
      </p:ext>
    </p:extLst>
  </p:cSld>
  <p:clrMapOvr>
    <a:masterClrMapping/>
  </p:clrMapOvr>
  <p:transition spd="slow">
    <p:comb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85529" y="685800"/>
            <a:ext cx="7659109" cy="53949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7930799"/>
      </p:ext>
    </p:extLst>
  </p:cSld>
  <p:clrMapOvr>
    <a:masterClrMapping/>
  </p:clrMapOvr>
  <p:transition spd="slow">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8723" y="628704"/>
            <a:ext cx="10346499" cy="3197947"/>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tr-TR" sz="4000" b="1" dirty="0" smtClean="0">
                <a:solidFill>
                  <a:srgbClr val="FF0000"/>
                </a:solidFill>
              </a:rPr>
              <a:t>                       </a:t>
            </a:r>
            <a:r>
              <a:rPr lang="tr-TR" sz="4000" b="1" dirty="0" smtClean="0">
                <a:solidFill>
                  <a:srgbClr val="FF0000"/>
                </a:solidFill>
                <a:latin typeface="Arial Rounded MT Bold" pitchFamily="34" charset="0"/>
              </a:rPr>
              <a:t> Çelik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 </a:t>
            </a:r>
          </a:p>
          <a:p>
            <a:r>
              <a:rPr lang="tr-TR" b="1" dirty="0" smtClean="0">
                <a:solidFill>
                  <a:srgbClr val="FF0000"/>
                </a:solidFill>
              </a:rPr>
              <a:t> </a:t>
            </a:r>
            <a:r>
              <a:rPr lang="tr-TR" dirty="0"/>
              <a:t>İ</a:t>
            </a:r>
            <a:r>
              <a:rPr lang="tr-TR" dirty="0" smtClean="0"/>
              <a:t>ğne yüzeyleri parlatılmıştır. Ancak uzun sure kullanıldığında ve yanlış depolama halinde paslanır. Çelik iğneler çabuk ısınır, bu nedenle sentetik ve sentetik karışımlı kumaşlarda kullanılması sakıncalıdır. Dikiş ipliğinin sentetik olması haline ise iplik erir ve koparak iğne gözüne, kumaş üzerine yapışır ve zararlara yol açar.</a:t>
            </a:r>
            <a:endParaRPr lang="tr-TR" dirty="0"/>
          </a:p>
        </p:txBody>
      </p:sp>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1118" y="4221272"/>
            <a:ext cx="7747018" cy="2260947"/>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816252144"/>
      </p:ext>
    </p:extLst>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46157" y="225468"/>
            <a:ext cx="9567194" cy="2517732"/>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tr-TR" sz="4000" b="1" dirty="0" smtClean="0">
                <a:solidFill>
                  <a:srgbClr val="FF0000"/>
                </a:solidFill>
                <a:latin typeface="Arial Rounded MT Bold" pitchFamily="34" charset="0"/>
              </a:rPr>
              <a:t>                   Nikel Kaplı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 </a:t>
            </a:r>
            <a:endParaRPr lang="tr-TR" sz="4000" dirty="0">
              <a:solidFill>
                <a:srgbClr val="FF0000"/>
              </a:solidFill>
              <a:latin typeface="Arial Rounded MT Bold" pitchFamily="34" charset="0"/>
            </a:endParaRPr>
          </a:p>
          <a:p>
            <a:r>
              <a:rPr lang="tr-TR" dirty="0" smtClean="0">
                <a:solidFill>
                  <a:srgbClr val="FF0000"/>
                </a:solidFill>
              </a:rPr>
              <a:t>  </a:t>
            </a:r>
            <a:r>
              <a:rPr lang="tr-TR" dirty="0" smtClean="0">
                <a:solidFill>
                  <a:schemeClr val="tx1">
                    <a:lumMod val="95000"/>
                    <a:lumOff val="5000"/>
                  </a:schemeClr>
                </a:solidFill>
              </a:rPr>
              <a:t>Yüzeyleri  nikelle kaplanmıştır. Paslanmayı önlemek amacıyla nikelle kaplanan bu iğneler ; nikelin özelliğinden dolayı ısıyı çabuk iletir. Bu nedenle yüksek devirli makinelerde kullanımı sakıncalıdır.</a:t>
            </a:r>
            <a:endParaRPr lang="tr-TR" dirty="0">
              <a:solidFill>
                <a:schemeClr val="tx1">
                  <a:lumMod val="95000"/>
                  <a:lumOff val="5000"/>
                </a:schemeClr>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1561" y="3306871"/>
            <a:ext cx="10356387" cy="3183241"/>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634979734"/>
      </p:ext>
    </p:extLst>
  </p:cSld>
  <p:clrMapOvr>
    <a:masterClrMapping/>
  </p:clrMapOvr>
  <p:transition spd="slow">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88758"/>
            <a:ext cx="11353800" cy="5888205"/>
          </a:xfrm>
        </p:spPr>
        <p:txBody>
          <a:bodyPr/>
          <a:lstStyle/>
          <a:p>
            <a:pPr marL="0" indent="0">
              <a:buNone/>
            </a:pPr>
            <a:r>
              <a:rPr lang="tr-TR" sz="4000" b="1" dirty="0" smtClean="0">
                <a:solidFill>
                  <a:srgbClr val="FF0000"/>
                </a:solidFill>
                <a:latin typeface="Arial Rounded MT Bold" pitchFamily="34" charset="0"/>
              </a:rPr>
              <a:t>                  </a:t>
            </a:r>
          </a:p>
          <a:p>
            <a:pPr marL="0" indent="0">
              <a:buNone/>
            </a:pPr>
            <a:endParaRPr lang="tr-TR" sz="4000" b="1" dirty="0">
              <a:solidFill>
                <a:srgbClr val="FF0000"/>
              </a:solidFill>
              <a:latin typeface="Arial Rounded MT Bold" pitchFamily="34" charset="0"/>
            </a:endParaRPr>
          </a:p>
          <a:p>
            <a:pPr marL="0" indent="0">
              <a:buNone/>
            </a:pPr>
            <a:endParaRPr lang="tr-TR" sz="4000" b="1" dirty="0" smtClean="0">
              <a:solidFill>
                <a:srgbClr val="FF0000"/>
              </a:solidFill>
              <a:latin typeface="Arial Rounded MT Bold" pitchFamily="34" charset="0"/>
            </a:endParaRPr>
          </a:p>
          <a:p>
            <a:pPr marL="0" indent="0">
              <a:buNone/>
            </a:pPr>
            <a:endParaRPr lang="tr-TR" sz="4000" b="1" dirty="0">
              <a:solidFill>
                <a:srgbClr val="FF0000"/>
              </a:solidFill>
              <a:latin typeface="Arial Rounded MT Bold" pitchFamily="34" charset="0"/>
            </a:endParaRPr>
          </a:p>
          <a:p>
            <a:pPr marL="0" indent="0">
              <a:buNone/>
            </a:pPr>
            <a:r>
              <a:rPr lang="tr-TR" sz="4000" b="1" dirty="0" smtClean="0">
                <a:solidFill>
                  <a:srgbClr val="FF0000"/>
                </a:solidFill>
                <a:latin typeface="Arial Rounded MT Bold" pitchFamily="34" charset="0"/>
              </a:rPr>
              <a:t> </a:t>
            </a:r>
          </a:p>
          <a:p>
            <a:pPr marL="0" indent="0">
              <a:buNone/>
            </a:pPr>
            <a:r>
              <a:rPr lang="tr-TR" sz="4000" b="1" dirty="0">
                <a:solidFill>
                  <a:srgbClr val="FF0000"/>
                </a:solidFill>
                <a:latin typeface="Arial Rounded MT Bold" pitchFamily="34" charset="0"/>
              </a:rPr>
              <a:t> </a:t>
            </a:r>
            <a:r>
              <a:rPr lang="tr-TR" sz="4000" b="1" dirty="0" smtClean="0">
                <a:solidFill>
                  <a:srgbClr val="FF0000"/>
                </a:solidFill>
                <a:latin typeface="Arial Rounded MT Bold" pitchFamily="34" charset="0"/>
              </a:rPr>
              <a:t>                    Parlak </a:t>
            </a:r>
            <a:r>
              <a:rPr lang="tr-TR" sz="4000" b="1" dirty="0">
                <a:solidFill>
                  <a:srgbClr val="FF0000"/>
                </a:solidFill>
                <a:latin typeface="Arial Rounded MT Bold" pitchFamily="34" charset="0"/>
              </a:rPr>
              <a:t>S</a:t>
            </a:r>
            <a:r>
              <a:rPr lang="tr-TR" sz="4000" b="1" dirty="0" smtClean="0">
                <a:solidFill>
                  <a:srgbClr val="FF0000"/>
                </a:solidFill>
                <a:latin typeface="Arial Rounded MT Bold" pitchFamily="34" charset="0"/>
              </a:rPr>
              <a:t>ert </a:t>
            </a:r>
            <a:r>
              <a:rPr lang="tr-TR" sz="4000" b="1" dirty="0">
                <a:solidFill>
                  <a:srgbClr val="FF0000"/>
                </a:solidFill>
                <a:latin typeface="Arial Rounded MT Bold" pitchFamily="34" charset="0"/>
              </a:rPr>
              <a:t>K</a:t>
            </a:r>
            <a:r>
              <a:rPr lang="tr-TR" sz="4000" b="1" dirty="0" smtClean="0">
                <a:solidFill>
                  <a:srgbClr val="FF0000"/>
                </a:solidFill>
                <a:latin typeface="Arial Rounded MT Bold" pitchFamily="34" charset="0"/>
              </a:rPr>
              <a:t>romlu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a:t>
            </a:r>
            <a:r>
              <a:rPr lang="tr-TR" sz="4000" dirty="0" smtClean="0">
                <a:solidFill>
                  <a:srgbClr val="FF0000"/>
                </a:solidFill>
                <a:latin typeface="Arial Rounded MT Bold" pitchFamily="34" charset="0"/>
              </a:rPr>
              <a:t> </a:t>
            </a:r>
          </a:p>
          <a:p>
            <a:pPr marL="0" indent="0">
              <a:buNone/>
            </a:pPr>
            <a:r>
              <a:rPr lang="tr-TR" dirty="0" smtClean="0">
                <a:solidFill>
                  <a:schemeClr val="tx1">
                    <a:lumMod val="95000"/>
                    <a:lumOff val="5000"/>
                  </a:schemeClr>
                </a:solidFill>
              </a:rPr>
              <a:t>                         Bu iğneler paslanmaz. Bunlara karşın pahalı ve uzun ömürlüdür.</a:t>
            </a:r>
          </a:p>
          <a:p>
            <a:pPr marL="0" indent="0">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60269" y="480060"/>
            <a:ext cx="6876649" cy="3679859"/>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036918553"/>
      </p:ext>
    </p:extLst>
  </p:cSld>
  <p:clrMapOvr>
    <a:masterClrMapping/>
  </p:clrMapOvr>
  <p:transition spd="slow">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6926" y="187890"/>
            <a:ext cx="9707671" cy="1440494"/>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buNone/>
            </a:pPr>
            <a:r>
              <a:rPr lang="tr-TR" sz="4300" b="1" dirty="0" smtClean="0">
                <a:solidFill>
                  <a:srgbClr val="FF0000"/>
                </a:solidFill>
              </a:rPr>
              <a:t>                      Teflon </a:t>
            </a:r>
            <a:r>
              <a:rPr lang="tr-TR" sz="4300" b="1" dirty="0">
                <a:solidFill>
                  <a:srgbClr val="FF0000"/>
                </a:solidFill>
              </a:rPr>
              <a:t>K</a:t>
            </a:r>
            <a:r>
              <a:rPr lang="tr-TR" sz="4300" b="1" dirty="0" smtClean="0">
                <a:solidFill>
                  <a:srgbClr val="FF0000"/>
                </a:solidFill>
              </a:rPr>
              <a:t>aplı </a:t>
            </a:r>
            <a:r>
              <a:rPr lang="tr-TR" sz="4300" b="1" dirty="0">
                <a:solidFill>
                  <a:srgbClr val="FF0000"/>
                </a:solidFill>
              </a:rPr>
              <a:t>İ</a:t>
            </a:r>
            <a:r>
              <a:rPr lang="tr-TR" sz="4300" b="1" dirty="0" smtClean="0">
                <a:solidFill>
                  <a:srgbClr val="FF0000"/>
                </a:solidFill>
              </a:rPr>
              <a:t>ğneler</a:t>
            </a:r>
          </a:p>
          <a:p>
            <a:r>
              <a:rPr lang="tr-TR" b="1" dirty="0" smtClean="0">
                <a:solidFill>
                  <a:srgbClr val="FF0000"/>
                </a:solidFill>
              </a:rPr>
              <a:t> </a:t>
            </a:r>
            <a:r>
              <a:rPr lang="tr-TR" dirty="0" smtClean="0"/>
              <a:t>ısıya karşı hassas kumaşlarda , erime riskini en aza indirmek için geliştirilmiş iğnelerdir.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8924" y="2466327"/>
            <a:ext cx="5065815" cy="3681350"/>
          </a:xfrm>
          <a:prstGeom prst="rect">
            <a:avLst/>
          </a:prstGeom>
          <a:ln w="228600" cap="sq" cmpd="thickThin">
            <a:solidFill>
              <a:srgbClr val="000000"/>
            </a:solidFill>
            <a:prstDash val="solid"/>
            <a:miter lim="800000"/>
          </a:ln>
          <a:effectLst>
            <a:innerShdw blurRad="76200">
              <a:srgbClr val="000000"/>
            </a:innerShdw>
          </a:effectLst>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8546" y="2292263"/>
            <a:ext cx="5016500" cy="4066974"/>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0051585"/>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14737" y="685800"/>
            <a:ext cx="7436884" cy="509778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692857083"/>
      </p:ext>
    </p:extLst>
  </p:cSld>
  <p:clrMapOvr>
    <a:masterClrMapping/>
  </p:clrMapOvr>
  <p:transition spd="slow">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63255" y="200417"/>
            <a:ext cx="11461315" cy="63709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tr-TR" sz="2400" b="1" i="0" dirty="0" smtClean="0">
                <a:solidFill>
                  <a:srgbClr val="FF0000"/>
                </a:solidFill>
                <a:effectLst/>
                <a:latin typeface="inherit"/>
              </a:rPr>
              <a:t>Dip</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İğnenin, iğne miline takıldığı en üst noktası</a:t>
            </a:r>
          </a:p>
          <a:p>
            <a:r>
              <a:rPr lang="tr-TR" sz="2400" b="1" i="0" dirty="0" smtClean="0">
                <a:solidFill>
                  <a:srgbClr val="FF0000"/>
                </a:solidFill>
                <a:effectLst/>
                <a:latin typeface="inherit"/>
              </a:rPr>
              <a:t>Sap</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bölüm, iğnenin iğne miline takıldığı ve iğne vidası ile sabitlendiği en kalın üst bölümüdür. İlave mukavemet sağlayarak iğneyi destekler</a:t>
            </a:r>
          </a:p>
          <a:p>
            <a:r>
              <a:rPr lang="tr-TR" sz="2400" b="1" i="0" dirty="0" smtClean="0">
                <a:solidFill>
                  <a:srgbClr val="FF0000"/>
                </a:solidFill>
                <a:effectLst/>
                <a:latin typeface="inherit"/>
              </a:rPr>
              <a:t>Gövde</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err="1" smtClean="0">
                <a:solidFill>
                  <a:srgbClr val="333333"/>
                </a:solidFill>
                <a:effectLst/>
                <a:latin typeface="arial" panose="020B0604020202020204" pitchFamily="34" charset="0"/>
              </a:rPr>
              <a:t>Gövde</a:t>
            </a:r>
            <a:r>
              <a:rPr lang="tr-TR" sz="2400" b="0" i="0" dirty="0" smtClean="0">
                <a:solidFill>
                  <a:srgbClr val="333333"/>
                </a:solidFill>
                <a:effectLst/>
                <a:latin typeface="arial" panose="020B0604020202020204" pitchFamily="34" charset="0"/>
              </a:rPr>
              <a:t> , iğnenin sap ve uç kısmının ortasında kalan bölümdür</a:t>
            </a:r>
          </a:p>
          <a:p>
            <a:r>
              <a:rPr lang="tr-TR" sz="2400" b="1" i="0" dirty="0" smtClean="0">
                <a:solidFill>
                  <a:srgbClr val="FF0000"/>
                </a:solidFill>
                <a:effectLst/>
                <a:latin typeface="inherit"/>
              </a:rPr>
              <a:t>Şaft</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Gövde ile iğne gözü arasında uzanan bölümdür. İğnenin kumaşı delip geçmesi esnasında oluşan sürtünme ısısının en fazla oluştuğu bölümdür</a:t>
            </a:r>
          </a:p>
          <a:p>
            <a:r>
              <a:rPr lang="tr-TR" sz="2400" b="1" i="0" dirty="0" smtClean="0">
                <a:solidFill>
                  <a:srgbClr val="FF0000"/>
                </a:solidFill>
                <a:effectLst/>
                <a:latin typeface="inherit"/>
              </a:rPr>
              <a:t>Uzun oluk</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İğne ucundan dip kısmına kadar uzanan ve dikiş ipliğinin iğnenin kumaşı delip geçmesi esnasında içine saklanarak </a:t>
            </a:r>
            <a:r>
              <a:rPr lang="tr-TR" sz="2400" b="0" i="0" dirty="0" err="1" smtClean="0">
                <a:solidFill>
                  <a:srgbClr val="333333"/>
                </a:solidFill>
                <a:effectLst/>
                <a:latin typeface="arial" panose="020B0604020202020204" pitchFamily="34" charset="0"/>
              </a:rPr>
              <a:t>sürtnüme</a:t>
            </a:r>
            <a:r>
              <a:rPr lang="tr-TR" sz="2400" b="0" i="0" dirty="0" smtClean="0">
                <a:solidFill>
                  <a:srgbClr val="333333"/>
                </a:solidFill>
                <a:effectLst/>
                <a:latin typeface="arial" panose="020B0604020202020204" pitchFamily="34" charset="0"/>
              </a:rPr>
              <a:t> olumsuzluklarından korunduğu bölümdür</a:t>
            </a:r>
          </a:p>
          <a:p>
            <a:r>
              <a:rPr lang="tr-TR" sz="2400" b="1" i="0" dirty="0" smtClean="0">
                <a:solidFill>
                  <a:srgbClr val="FF0000"/>
                </a:solidFill>
                <a:effectLst/>
                <a:latin typeface="inherit"/>
              </a:rPr>
              <a:t>Kısa oluk</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bölüm uzun oluğun ters tarafında ve iğne gözünün hemen altında yer alır. Ve mekik, çağanoz ya da </a:t>
            </a:r>
            <a:r>
              <a:rPr lang="tr-TR" sz="2400" b="0" i="0" dirty="0" err="1" smtClean="0">
                <a:solidFill>
                  <a:srgbClr val="333333"/>
                </a:solidFill>
                <a:effectLst/>
                <a:latin typeface="arial" panose="020B0604020202020204" pitchFamily="34" charset="0"/>
              </a:rPr>
              <a:t>lüperin</a:t>
            </a:r>
            <a:r>
              <a:rPr lang="tr-TR" sz="2400" b="0" i="0" dirty="0" smtClean="0">
                <a:solidFill>
                  <a:srgbClr val="333333"/>
                </a:solidFill>
                <a:effectLst/>
                <a:latin typeface="arial" panose="020B0604020202020204" pitchFamily="34" charset="0"/>
              </a:rPr>
              <a:t> dikiş ipliği halkasını düzgün oluşturmasını destekler</a:t>
            </a:r>
          </a:p>
        </p:txBody>
      </p:sp>
    </p:spTree>
    <p:extLst>
      <p:ext uri="{BB962C8B-B14F-4D97-AF65-F5344CB8AC3E}">
        <p14:creationId xmlns:p14="http://schemas.microsoft.com/office/powerpoint/2010/main" val="1112410004"/>
      </p:ext>
    </p:extLst>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260" y="0"/>
            <a:ext cx="11686784" cy="6751529"/>
          </a:xfrm>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tr-TR" b="1" i="0" dirty="0" smtClean="0">
                <a:solidFill>
                  <a:srgbClr val="FF0000"/>
                </a:solidFill>
                <a:effectLst/>
                <a:latin typeface="inherit"/>
              </a:rPr>
              <a:t>Göz</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Bu bölüm iğne ucunun alt kısmında yer alır. İğne ipliğinin kumaşın altına geçirilmesini sağlayan kısımdır</a:t>
            </a:r>
          </a:p>
          <a:p>
            <a:pPr marL="0" indent="0">
              <a:buNone/>
            </a:pPr>
            <a:r>
              <a:rPr lang="tr-TR" b="1" i="0" dirty="0" smtClean="0">
                <a:solidFill>
                  <a:srgbClr val="FF0000"/>
                </a:solidFill>
                <a:effectLst/>
                <a:latin typeface="inherit"/>
              </a:rPr>
              <a:t>Boyun</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İğne gözünün, kısa oluk tarafının hemen üstünde yer alır. Mekik, çağanoz veya </a:t>
            </a:r>
            <a:r>
              <a:rPr lang="tr-TR" b="0" i="0" dirty="0" err="1" smtClean="0">
                <a:solidFill>
                  <a:srgbClr val="333333"/>
                </a:solidFill>
                <a:effectLst/>
                <a:latin typeface="arial" panose="020B0604020202020204" pitchFamily="34" charset="0"/>
              </a:rPr>
              <a:t>lüperin</a:t>
            </a:r>
            <a:r>
              <a:rPr lang="tr-TR" b="0" i="0" dirty="0" smtClean="0">
                <a:solidFill>
                  <a:srgbClr val="333333"/>
                </a:solidFill>
                <a:effectLst/>
                <a:latin typeface="arial" panose="020B0604020202020204" pitchFamily="34" charset="0"/>
              </a:rPr>
              <a:t> iplik ilmeğini oluştururken iğneye temas ettiği noktadır</a:t>
            </a:r>
          </a:p>
          <a:p>
            <a:pPr marL="0" indent="0">
              <a:buNone/>
            </a:pPr>
            <a:r>
              <a:rPr lang="tr-TR" b="1" i="0" dirty="0" smtClean="0">
                <a:solidFill>
                  <a:srgbClr val="FF0000"/>
                </a:solidFill>
                <a:effectLst/>
                <a:latin typeface="inherit"/>
              </a:rPr>
              <a:t>Uç noktası</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İğnenin, dikilen materyalin özelliklerine bağlı olarak en uygun ve hasarsız şekilde delmesini ve istenilen dikiş görüntüsünün oluşmasını sağlar</a:t>
            </a:r>
          </a:p>
          <a:p>
            <a:pPr marL="0" indent="0">
              <a:buNone/>
            </a:pPr>
            <a:r>
              <a:rPr lang="tr-TR" b="1" i="0" dirty="0" smtClean="0">
                <a:solidFill>
                  <a:srgbClr val="FF0000"/>
                </a:solidFill>
                <a:effectLst/>
                <a:latin typeface="inherit"/>
              </a:rPr>
              <a:t>İğne ucu</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Bilye veya kesici uç formları gibi adlandırılan ve iğnenin dikilen materyali delme performansını etkileyen önemli bir parametredir</a:t>
            </a:r>
          </a:p>
          <a:p>
            <a:pPr marL="0" indent="0">
              <a:buNone/>
            </a:pPr>
            <a:r>
              <a:rPr lang="tr-TR" b="1" i="0" dirty="0" smtClean="0">
                <a:solidFill>
                  <a:srgbClr val="FF0000"/>
                </a:solidFill>
                <a:effectLst/>
                <a:latin typeface="inherit"/>
              </a:rPr>
              <a:t>Diğer Bölümler</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Çoğu iğneler yukarıda bahsedilen bu bölümlerden oluşur. Bazı çok özel dikiş operasyonları için farklı bölümleri olan iğneler geliştirilebilir ya da makine fonksiyonlarına göre özel tasarımlar yapılabilir</a:t>
            </a:r>
          </a:p>
          <a:p>
            <a:endParaRPr lang="tr-TR" dirty="0"/>
          </a:p>
        </p:txBody>
      </p:sp>
    </p:spTree>
    <p:extLst>
      <p:ext uri="{BB962C8B-B14F-4D97-AF65-F5344CB8AC3E}">
        <p14:creationId xmlns:p14="http://schemas.microsoft.com/office/powerpoint/2010/main" val="3962828549"/>
      </p:ext>
    </p:extLst>
  </p:cSld>
  <p:clrMapOvr>
    <a:masterClrMapping/>
  </p:clrMapOvr>
  <p:transition spd="slow">
    <p:split orient="vert"/>
  </p:transition>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249</TotalTime>
  <Words>1218</Words>
  <Application>Microsoft Office PowerPoint</Application>
  <PresentationFormat>Özel</PresentationFormat>
  <Paragraphs>130</Paragraphs>
  <Slides>24</Slides>
  <Notes>1</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Dilim</vt:lpstr>
      <vt:lpstr>PowerPoint Sunusu</vt:lpstr>
      <vt:lpstr>        Makine İğnesi Çeşitleri;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dc:creator>
  <cp:lastModifiedBy>hatice</cp:lastModifiedBy>
  <cp:revision>42</cp:revision>
  <dcterms:created xsi:type="dcterms:W3CDTF">2016-12-02T14:18:10Z</dcterms:created>
  <dcterms:modified xsi:type="dcterms:W3CDTF">2017-10-29T10:56:35Z</dcterms:modified>
</cp:coreProperties>
</file>