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90" r:id="rId8"/>
    <p:sldId id="291" r:id="rId9"/>
    <p:sldId id="262" r:id="rId10"/>
    <p:sldId id="292" r:id="rId11"/>
    <p:sldId id="263" r:id="rId12"/>
    <p:sldId id="264" r:id="rId13"/>
    <p:sldId id="293" r:id="rId14"/>
    <p:sldId id="265" r:id="rId15"/>
    <p:sldId id="266"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62099" autoAdjust="0"/>
  </p:normalViewPr>
  <p:slideViewPr>
    <p:cSldViewPr snapToGrid="0">
      <p:cViewPr varScale="1">
        <p:scale>
          <a:sx n="40" d="100"/>
          <a:sy n="40" d="100"/>
        </p:scale>
        <p:origin x="1038" y="5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DF5C8-68CA-4C8C-BB78-F7342E31EECE}" type="datetimeFigureOut">
              <a:rPr lang="en-US" smtClean="0"/>
              <a:t>3/15/2019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A7EF24-5C96-4B0D-AD4D-6C55EFCF949B}" type="slidenum">
              <a:rPr lang="en-US" smtClean="0"/>
              <a:t>‹#›</a:t>
            </a:fld>
            <a:endParaRPr lang="en-US"/>
          </a:p>
        </p:txBody>
      </p:sp>
    </p:spTree>
    <p:extLst>
      <p:ext uri="{BB962C8B-B14F-4D97-AF65-F5344CB8AC3E}">
        <p14:creationId xmlns:p14="http://schemas.microsoft.com/office/powerpoint/2010/main" val="2469943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171450" indent="-171450">
              <a:buFont typeface="Arial" panose="020B0604020202020204" pitchFamily="34" charset="0"/>
              <a:buChar char="•"/>
            </a:pPr>
            <a:r>
              <a:rPr lang="tr-TR" dirty="0" smtClean="0"/>
              <a:t>Çocukların bilgisayar bilimlerini nasıl öğrendikleri ve öğretim programlarına etkileri üzerine yapılan araştırmaların eksikliğine rağmen bazı araştırmalar lise öncesi çok az çocuğun bilgisayar bilimlerini öğrenme fırsatı olduğunu göstermektedir. İlkokul ve ortaokulda bilgisayar programlama öğretimi üzerine yapılan çalışmalarda, programlamanın diğer içerik alanları ile nasıl bütünleştirileceği ve ulusal standartların nasıl işe koşulacağı tartışılmaktadır.</a:t>
            </a:r>
          </a:p>
          <a:p>
            <a:pPr marL="171450" indent="-171450">
              <a:buFont typeface="Arial" panose="020B0604020202020204" pitchFamily="34" charset="0"/>
              <a:buChar char="•"/>
            </a:pPr>
            <a:r>
              <a:rPr lang="tr-TR" dirty="0" smtClean="0"/>
              <a:t>Blok tabanlı programlama ortamlarından metin tabanlı programlama dillerine geçişte yaşanan dezavantajları ortadan kaldırmak amacıyla erken yaş programlama</a:t>
            </a:r>
            <a:r>
              <a:rPr lang="tr-TR" baseline="0" dirty="0" smtClean="0"/>
              <a:t> eğitiminde </a:t>
            </a:r>
            <a:r>
              <a:rPr lang="tr-TR" dirty="0" smtClean="0"/>
              <a:t>metin tabanlı programlama dillerinin</a:t>
            </a:r>
            <a:r>
              <a:rPr lang="tr-TR" baseline="0" dirty="0" smtClean="0"/>
              <a:t> de tek başına ya da blok tabanlı programlama ortamlarını </a:t>
            </a:r>
            <a:r>
              <a:rPr lang="tr-TR" dirty="0" smtClean="0"/>
              <a:t>destekleyici şekilde kullanılmalıdır.</a:t>
            </a:r>
            <a:endParaRPr lang="tr-TR" dirty="0"/>
          </a:p>
        </p:txBody>
      </p:sp>
      <p:sp>
        <p:nvSpPr>
          <p:cNvPr id="4" name="Slayt Numarası Yer Tutucusu 3"/>
          <p:cNvSpPr>
            <a:spLocks noGrp="1"/>
          </p:cNvSpPr>
          <p:nvPr>
            <p:ph type="sldNum" sz="quarter" idx="10"/>
          </p:nvPr>
        </p:nvSpPr>
        <p:spPr/>
        <p:txBody>
          <a:bodyPr/>
          <a:lstStyle/>
          <a:p>
            <a:fld id="{FFA7EF24-5C96-4B0D-AD4D-6C55EFCF949B}" type="slidenum">
              <a:rPr lang="en-US" smtClean="0"/>
              <a:t>4</a:t>
            </a:fld>
            <a:endParaRPr lang="en-US"/>
          </a:p>
        </p:txBody>
      </p:sp>
    </p:spTree>
    <p:extLst>
      <p:ext uri="{BB962C8B-B14F-4D97-AF65-F5344CB8AC3E}">
        <p14:creationId xmlns:p14="http://schemas.microsoft.com/office/powerpoint/2010/main" val="4080308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171450" indent="-171450">
              <a:buFont typeface="Arial" panose="020B0604020202020204" pitchFamily="34" charset="0"/>
              <a:buChar char="•"/>
            </a:pPr>
            <a:r>
              <a:rPr lang="tr-TR" dirty="0" smtClean="0"/>
              <a:t>Henüz programlama eğitiminin ilk, orta ve lise öğretim programlarına nasıl dâhil edileceği hatta dâhil edilip edilmeyeceği konularında ortak bir görüş bulunmamaktadır.</a:t>
            </a:r>
          </a:p>
          <a:p>
            <a:pPr marL="171450" indent="-171450">
              <a:buFont typeface="Arial" panose="020B0604020202020204" pitchFamily="34" charset="0"/>
              <a:buChar char="•"/>
            </a:pPr>
            <a:r>
              <a:rPr lang="tr-TR" dirty="0" smtClean="0"/>
              <a:t>Bununla beraber dünya genelinde farklı ülkelerde programlama, kodlama, </a:t>
            </a:r>
            <a:r>
              <a:rPr lang="tr-TR" dirty="0" err="1" smtClean="0"/>
              <a:t>algoritmik</a:t>
            </a:r>
            <a:r>
              <a:rPr lang="tr-TR" dirty="0" smtClean="0"/>
              <a:t> düşünme ya da bilgi </a:t>
            </a:r>
            <a:r>
              <a:rPr lang="tr-TR" dirty="0" err="1" smtClean="0"/>
              <a:t>işlemsel</a:t>
            </a:r>
            <a:r>
              <a:rPr lang="tr-TR" dirty="0" smtClean="0"/>
              <a:t> düşünme gibi isimlerle temel programlama becerilerinin kazandırılması temel bilişim konuları ile ilişkilendirilerek öğretim programı içerisinde sunulmaktadır.</a:t>
            </a:r>
          </a:p>
          <a:p>
            <a:pPr marL="171450" indent="-171450">
              <a:buFont typeface="Arial" panose="020B0604020202020204" pitchFamily="34" charset="0"/>
              <a:buChar char="•"/>
            </a:pPr>
            <a:r>
              <a:rPr lang="tr-TR" dirty="0" smtClean="0"/>
              <a:t>Öğretim programlarında, çocukların ve gençlerin karşılaşacakları farklı türdeki problemleri nasıl çözeceklerini öğrenmeleri beklenmektedir. Bulunan çözümleri farklı araçlar ve yöntemler ile somut bir şekilde ifade edebilmeleri (algoritma oluşturma ve görselleştirme) ve bu somut ifadeleri kullanarak problem hakkında düşünmeleri istenmektedir.</a:t>
            </a:r>
          </a:p>
          <a:p>
            <a:pPr marL="171450" indent="-171450">
              <a:buFont typeface="Arial" panose="020B0604020202020204" pitchFamily="34" charset="0"/>
              <a:buChar char="•"/>
            </a:pPr>
            <a:endParaRPr lang="tr-TR" dirty="0" smtClean="0"/>
          </a:p>
          <a:p>
            <a:pPr marL="171450" indent="-171450">
              <a:buFont typeface="Arial" panose="020B0604020202020204" pitchFamily="34" charset="0"/>
              <a:buChar char="•"/>
            </a:pPr>
            <a:endParaRPr lang="tr-TR" dirty="0"/>
          </a:p>
        </p:txBody>
      </p:sp>
      <p:sp>
        <p:nvSpPr>
          <p:cNvPr id="4" name="Slayt Numarası Yer Tutucusu 3"/>
          <p:cNvSpPr>
            <a:spLocks noGrp="1"/>
          </p:cNvSpPr>
          <p:nvPr>
            <p:ph type="sldNum" sz="quarter" idx="10"/>
          </p:nvPr>
        </p:nvSpPr>
        <p:spPr/>
        <p:txBody>
          <a:bodyPr/>
          <a:lstStyle/>
          <a:p>
            <a:fld id="{FFA7EF24-5C96-4B0D-AD4D-6C55EFCF949B}" type="slidenum">
              <a:rPr lang="en-US" smtClean="0"/>
              <a:t>5</a:t>
            </a:fld>
            <a:endParaRPr lang="en-US"/>
          </a:p>
        </p:txBody>
      </p:sp>
    </p:spTree>
    <p:extLst>
      <p:ext uri="{BB962C8B-B14F-4D97-AF65-F5344CB8AC3E}">
        <p14:creationId xmlns:p14="http://schemas.microsoft.com/office/powerpoint/2010/main" val="2659627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171450" indent="-171450">
              <a:buFont typeface="Arial" panose="020B0604020202020204" pitchFamily="34" charset="0"/>
              <a:buChar char="•"/>
            </a:pPr>
            <a:r>
              <a:rPr lang="tr-TR" dirty="0" smtClean="0"/>
              <a:t>Hem bilgisayar bilimi hem de bilgi </a:t>
            </a:r>
            <a:r>
              <a:rPr lang="tr-TR" dirty="0" err="1" smtClean="0"/>
              <a:t>işlemsel</a:t>
            </a:r>
            <a:r>
              <a:rPr lang="tr-TR" dirty="0" smtClean="0"/>
              <a:t> düşünme ile ilgili alan yazında soyutlama becerisinin problem çözmenin ve bilgi </a:t>
            </a:r>
            <a:r>
              <a:rPr lang="tr-TR" dirty="0" err="1" smtClean="0"/>
              <a:t>işlemsel</a:t>
            </a:r>
            <a:r>
              <a:rPr lang="tr-TR" dirty="0" smtClean="0"/>
              <a:t> düşünmenin özü olduğu kabul edilmektedir.</a:t>
            </a:r>
          </a:p>
          <a:p>
            <a:pPr marL="171450" indent="-171450">
              <a:buFont typeface="Arial" panose="020B0604020202020204" pitchFamily="34" charset="0"/>
              <a:buChar char="•"/>
            </a:pPr>
            <a:r>
              <a:rPr lang="tr-TR" dirty="0" smtClean="0"/>
              <a:t>Bilgi </a:t>
            </a:r>
            <a:r>
              <a:rPr lang="tr-TR" dirty="0" err="1" smtClean="0"/>
              <a:t>işlemsel</a:t>
            </a:r>
            <a:r>
              <a:rPr lang="tr-TR" dirty="0" smtClean="0"/>
              <a:t> düşünme becerilerinin kazandırılmasına ve seviyelerinin ölçülmesine yönelik olarak gerçekleştirilen bazı çalışmalarda çoğu öğrencinin sadece onuncu yaşları civarında hatta bazılarının daha geç yaşlarda soyutlamalar ile çalışma becerisine ulaşmış olmalarının tespit edilmesi </a:t>
            </a:r>
            <a:r>
              <a:rPr lang="tr-TR" dirty="0" err="1" smtClean="0"/>
              <a:t>Piaget’nin</a:t>
            </a:r>
            <a:r>
              <a:rPr lang="tr-TR" dirty="0" smtClean="0"/>
              <a:t> bilişsel gelişim kuramını desteklemektedir</a:t>
            </a:r>
            <a:endParaRPr lang="tr-TR" dirty="0"/>
          </a:p>
        </p:txBody>
      </p:sp>
      <p:sp>
        <p:nvSpPr>
          <p:cNvPr id="4" name="Slayt Numarası Yer Tutucusu 3"/>
          <p:cNvSpPr>
            <a:spLocks noGrp="1"/>
          </p:cNvSpPr>
          <p:nvPr>
            <p:ph type="sldNum" sz="quarter" idx="10"/>
          </p:nvPr>
        </p:nvSpPr>
        <p:spPr/>
        <p:txBody>
          <a:bodyPr/>
          <a:lstStyle/>
          <a:p>
            <a:fld id="{FFA7EF24-5C96-4B0D-AD4D-6C55EFCF949B}" type="slidenum">
              <a:rPr lang="en-US" smtClean="0"/>
              <a:t>6</a:t>
            </a:fld>
            <a:endParaRPr lang="en-US"/>
          </a:p>
        </p:txBody>
      </p:sp>
    </p:spTree>
    <p:extLst>
      <p:ext uri="{BB962C8B-B14F-4D97-AF65-F5344CB8AC3E}">
        <p14:creationId xmlns:p14="http://schemas.microsoft.com/office/powerpoint/2010/main" val="2155979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FA7EF24-5C96-4B0D-AD4D-6C55EFCF949B}" type="slidenum">
              <a:rPr lang="en-US" smtClean="0"/>
              <a:t>9</a:t>
            </a:fld>
            <a:endParaRPr lang="en-US"/>
          </a:p>
        </p:txBody>
      </p:sp>
    </p:spTree>
    <p:extLst>
      <p:ext uri="{BB962C8B-B14F-4D97-AF65-F5344CB8AC3E}">
        <p14:creationId xmlns:p14="http://schemas.microsoft.com/office/powerpoint/2010/main" val="3858843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171450" indent="-171450">
              <a:buFont typeface="Arial" panose="020B0604020202020204" pitchFamily="34" charset="0"/>
              <a:buChar char="•"/>
            </a:pPr>
            <a:r>
              <a:rPr lang="tr-TR" dirty="0" smtClean="0"/>
              <a:t>Öğrenme motivasyonunu arttırıp temel programlama becerilerinin kazanılmasına yardımcı olmalarına rağmen blok tabanlı ortamlar ile programlama öğrenen bireylerin metin tabanlı genel amaçlı programlama dillerine geçiş yaparken bazı zorluklar ile karşılaşabileceklerinin tespit edildiği çeşitli araştırmalar bulunmaktadır.</a:t>
            </a:r>
          </a:p>
        </p:txBody>
      </p:sp>
      <p:sp>
        <p:nvSpPr>
          <p:cNvPr id="4" name="Slayt Numarası Yer Tutucusu 3"/>
          <p:cNvSpPr>
            <a:spLocks noGrp="1"/>
          </p:cNvSpPr>
          <p:nvPr>
            <p:ph type="sldNum" sz="quarter" idx="10"/>
          </p:nvPr>
        </p:nvSpPr>
        <p:spPr/>
        <p:txBody>
          <a:bodyPr/>
          <a:lstStyle/>
          <a:p>
            <a:fld id="{FFA7EF24-5C96-4B0D-AD4D-6C55EFCF949B}" type="slidenum">
              <a:rPr lang="en-US" smtClean="0"/>
              <a:t>10</a:t>
            </a:fld>
            <a:endParaRPr lang="en-US"/>
          </a:p>
        </p:txBody>
      </p:sp>
    </p:spTree>
    <p:extLst>
      <p:ext uri="{BB962C8B-B14F-4D97-AF65-F5344CB8AC3E}">
        <p14:creationId xmlns:p14="http://schemas.microsoft.com/office/powerpoint/2010/main" val="215644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171450" indent="-171450">
              <a:buFont typeface="Arial" panose="020B0604020202020204" pitchFamily="34" charset="0"/>
              <a:buChar char="•"/>
            </a:pPr>
            <a:r>
              <a:rPr lang="tr-TR" dirty="0" smtClean="0"/>
              <a:t>Blok tabanlı programlama ortamlarından metin tabanlı programlama dillerine geçişte yaşanan dezavantajları ortadan kaldırmak amacıyla hem blok hem de metin tabanlı programlama dillerinin birlikte kullanıldığı ortamlardan yararlanılabilmekte ya da blok tabanlı ve metin tabanlı programlama dilleri birbirlerini destekleyici şekilde kullanılabilmektedir.</a:t>
            </a:r>
            <a:endParaRPr lang="tr-TR" dirty="0"/>
          </a:p>
        </p:txBody>
      </p:sp>
      <p:sp>
        <p:nvSpPr>
          <p:cNvPr id="4" name="Slayt Numarası Yer Tutucusu 3"/>
          <p:cNvSpPr>
            <a:spLocks noGrp="1"/>
          </p:cNvSpPr>
          <p:nvPr>
            <p:ph type="sldNum" sz="quarter" idx="10"/>
          </p:nvPr>
        </p:nvSpPr>
        <p:spPr/>
        <p:txBody>
          <a:bodyPr/>
          <a:lstStyle/>
          <a:p>
            <a:fld id="{FFA7EF24-5C96-4B0D-AD4D-6C55EFCF949B}" type="slidenum">
              <a:rPr lang="en-US" smtClean="0"/>
              <a:t>11</a:t>
            </a:fld>
            <a:endParaRPr lang="en-US"/>
          </a:p>
        </p:txBody>
      </p:sp>
    </p:spTree>
    <p:extLst>
      <p:ext uri="{BB962C8B-B14F-4D97-AF65-F5344CB8AC3E}">
        <p14:creationId xmlns:p14="http://schemas.microsoft.com/office/powerpoint/2010/main" val="413759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171450" indent="-171450">
              <a:buFont typeface="Arial" panose="020B0604020202020204" pitchFamily="34" charset="0"/>
              <a:buChar char="•"/>
            </a:pPr>
            <a:r>
              <a:rPr lang="tr-TR" dirty="0" smtClean="0"/>
              <a:t>İlkokul, ortaokul ve lise seviyesinde programlama öğretimi için programlama ortamları ve dillerinin ihtiyaç duyduğu öğrenme gereksinimleri sunumda görüleceği gibi sıralanabilir (</a:t>
            </a:r>
            <a:r>
              <a:rPr lang="tr-TR" dirty="0" err="1" smtClean="0"/>
              <a:t>Ristić</a:t>
            </a:r>
            <a:r>
              <a:rPr lang="tr-TR" dirty="0" smtClean="0"/>
              <a:t>, </a:t>
            </a:r>
            <a:r>
              <a:rPr lang="tr-TR" dirty="0" err="1" smtClean="0"/>
              <a:t>Milošević</a:t>
            </a:r>
            <a:r>
              <a:rPr lang="tr-TR" dirty="0" smtClean="0"/>
              <a:t>, &amp; </a:t>
            </a:r>
            <a:r>
              <a:rPr lang="tr-TR" dirty="0" err="1" smtClean="0"/>
              <a:t>Urošević</a:t>
            </a:r>
            <a:r>
              <a:rPr lang="tr-TR" dirty="0" smtClean="0"/>
              <a:t>, 2016).</a:t>
            </a:r>
            <a:endParaRPr lang="tr-TR" dirty="0"/>
          </a:p>
        </p:txBody>
      </p:sp>
      <p:sp>
        <p:nvSpPr>
          <p:cNvPr id="4" name="Slayt Numarası Yer Tutucusu 3"/>
          <p:cNvSpPr>
            <a:spLocks noGrp="1"/>
          </p:cNvSpPr>
          <p:nvPr>
            <p:ph type="sldNum" sz="quarter" idx="10"/>
          </p:nvPr>
        </p:nvSpPr>
        <p:spPr/>
        <p:txBody>
          <a:bodyPr/>
          <a:lstStyle/>
          <a:p>
            <a:fld id="{FFA7EF24-5C96-4B0D-AD4D-6C55EFCF949B}" type="slidenum">
              <a:rPr lang="en-US" smtClean="0"/>
              <a:t>12</a:t>
            </a:fld>
            <a:endParaRPr lang="en-US"/>
          </a:p>
        </p:txBody>
      </p:sp>
    </p:spTree>
    <p:extLst>
      <p:ext uri="{BB962C8B-B14F-4D97-AF65-F5344CB8AC3E}">
        <p14:creationId xmlns:p14="http://schemas.microsoft.com/office/powerpoint/2010/main" val="1343611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171450" indent="-171450">
              <a:buFont typeface="Arial" panose="020B0604020202020204" pitchFamily="34" charset="0"/>
              <a:buChar char="•"/>
            </a:pPr>
            <a:r>
              <a:rPr lang="tr-TR" dirty="0" err="1" smtClean="0"/>
              <a:t>Gupta</a:t>
            </a:r>
            <a:r>
              <a:rPr lang="tr-TR" dirty="0" smtClean="0"/>
              <a:t> (2004) tarafından ilk programlama dili olarak kullanılacak olan “İdeal” dilin, hedef kitlenin yaşına bağlı olduğu sonucuna varılmış ve problem temelli öğrenmeye odaklanmanın önemli olduğunu ve öğrencilerin söz </a:t>
            </a:r>
            <a:r>
              <a:rPr lang="tr-TR" dirty="0" err="1" smtClean="0"/>
              <a:t>diziminin</a:t>
            </a:r>
            <a:r>
              <a:rPr lang="tr-TR" dirty="0" smtClean="0"/>
              <a:t> kendisinden daha çok tekniklere odaklanmalarını sağladığını belirtmiştir.</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tr-TR" sz="1200" kern="1200" dirty="0" smtClean="0">
                <a:solidFill>
                  <a:schemeClr val="tx1"/>
                </a:solidFill>
                <a:effectLst/>
                <a:latin typeface="+mn-lt"/>
                <a:ea typeface="+mn-ea"/>
                <a:cs typeface="+mn-cs"/>
              </a:rPr>
              <a:t>Hedef kitlenin yaşına, bilişsel seviyesine, kazandırılacak olan bilgi </a:t>
            </a:r>
            <a:r>
              <a:rPr lang="tr-TR" sz="1200" kern="1200" dirty="0" err="1" smtClean="0">
                <a:solidFill>
                  <a:schemeClr val="tx1"/>
                </a:solidFill>
                <a:effectLst/>
                <a:latin typeface="+mn-lt"/>
                <a:ea typeface="+mn-ea"/>
                <a:cs typeface="+mn-cs"/>
              </a:rPr>
              <a:t>işlemsel</a:t>
            </a:r>
            <a:r>
              <a:rPr lang="tr-TR" sz="1200" kern="1200" dirty="0" smtClean="0">
                <a:solidFill>
                  <a:schemeClr val="tx1"/>
                </a:solidFill>
                <a:effectLst/>
                <a:latin typeface="+mn-lt"/>
                <a:ea typeface="+mn-ea"/>
                <a:cs typeface="+mn-cs"/>
              </a:rPr>
              <a:t> düşünme ve programlama becerilerine göre seçilecek olan programlama ortamı ve dili farklılık göstermektedir. Bu yüzden de programlama dili olarak ilk önce hangi ortam ya da dil seçilmelidir sorusunun yanıtı da tek olmamaktadır.</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tr-TR" dirty="0" smtClean="0"/>
              <a:t>Sekiz</a:t>
            </a:r>
            <a:r>
              <a:rPr lang="tr-TR" baseline="0" dirty="0" smtClean="0"/>
              <a:t> numaralı slaytta verilmiş olan "</a:t>
            </a:r>
            <a:r>
              <a:rPr lang="tr-TR" dirty="0" smtClean="0"/>
              <a:t>Bilişsel dönemlere göre programlama öğretimi etkinlik önerileri" tablosunda yer alan bilişsel dönemler </a:t>
            </a:r>
            <a:r>
              <a:rPr lang="tr-TR" dirty="0" err="1" smtClean="0"/>
              <a:t>gözönünde</a:t>
            </a:r>
            <a:r>
              <a:rPr lang="tr-TR" dirty="0" smtClean="0"/>
              <a:t> bulundurulduğunda metin tabanlı programlama dilleri kullanımının somut işlemler dönemi ile birlikte başlaması gerektiği görülmektedir.</a:t>
            </a:r>
            <a:endParaRPr lang="tr-TR" sz="120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tr-TR" dirty="0"/>
          </a:p>
        </p:txBody>
      </p:sp>
      <p:sp>
        <p:nvSpPr>
          <p:cNvPr id="4" name="Slayt Numarası Yer Tutucusu 3"/>
          <p:cNvSpPr>
            <a:spLocks noGrp="1"/>
          </p:cNvSpPr>
          <p:nvPr>
            <p:ph type="sldNum" sz="quarter" idx="10"/>
          </p:nvPr>
        </p:nvSpPr>
        <p:spPr/>
        <p:txBody>
          <a:bodyPr/>
          <a:lstStyle/>
          <a:p>
            <a:fld id="{FFA7EF24-5C96-4B0D-AD4D-6C55EFCF949B}" type="slidenum">
              <a:rPr lang="en-US" smtClean="0"/>
              <a:t>13</a:t>
            </a:fld>
            <a:endParaRPr lang="en-US"/>
          </a:p>
        </p:txBody>
      </p:sp>
    </p:spTree>
    <p:extLst>
      <p:ext uri="{BB962C8B-B14F-4D97-AF65-F5344CB8AC3E}">
        <p14:creationId xmlns:p14="http://schemas.microsoft.com/office/powerpoint/2010/main" val="2456185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171450" indent="-171450">
              <a:buFont typeface="Arial" panose="020B0604020202020204" pitchFamily="34" charset="0"/>
              <a:buChar char="•"/>
            </a:pPr>
            <a:r>
              <a:rPr lang="tr-TR" dirty="0" smtClean="0"/>
              <a:t>Tüm öğrenenlere ulaşılabilmesi için bilgisayar bilimleri ilkokuldan itibaren öğretim programları ile bütünleştirilmelidir. Hali hazırda öğretim programlarının dolu olması nedeniyle mevcut öğretim programlarına bilgisayar bilimlerinin eklenmesi konusunda zorluklarla karşılaşılabilmektedir. Bununla birlikte </a:t>
            </a:r>
            <a:r>
              <a:rPr lang="tr-TR" dirty="0" err="1" smtClean="0"/>
              <a:t>Harlow</a:t>
            </a:r>
            <a:r>
              <a:rPr lang="tr-TR" dirty="0" smtClean="0"/>
              <a:t> ve arkadaşlarının da (</a:t>
            </a:r>
            <a:r>
              <a:rPr lang="tr-TR" dirty="0" err="1" smtClean="0"/>
              <a:t>Harlow</a:t>
            </a:r>
            <a:r>
              <a:rPr lang="tr-TR" dirty="0" smtClean="0"/>
              <a:t> et al., 2015) belirttiği gibi ilköğretim öğretim programı ile yaygın olarak bütünleştirebilmek amacıyla bilgisayar programlama etkinlikleri, öğretmenlerin A-12 sınıflarında sorumlu tutuldukları matematik, okuryazarlık ve fen alanlarındaki kazanımları da ele alacak şekilde yapılandırılmalıdır.</a:t>
            </a:r>
          </a:p>
          <a:p>
            <a:pPr marL="171450" indent="-171450">
              <a:buFont typeface="Arial" panose="020B0604020202020204" pitchFamily="34" charset="0"/>
              <a:buChar char="•"/>
            </a:pPr>
            <a:r>
              <a:rPr lang="tr-TR" dirty="0" smtClean="0"/>
              <a:t>Farklı isimler ile öğretim programlarında kendine yer bulan temel programlama becerilerinin, öğrenenlerin bir aracıyı kontrol etme veya gelecekte bu aracının davranışlarını planlama gibi belirli problem çözme görevlerini yerine getirdikleri faaliyetler üzerinden kazandırılmaya çalışıldığı da görülmektedir. Bu aracılar genellikle programlanabilir oyuncaklar, robotlar, </a:t>
            </a:r>
            <a:r>
              <a:rPr lang="tr-TR" dirty="0" err="1" smtClean="0"/>
              <a:t>mikrodünyalar</a:t>
            </a:r>
            <a:r>
              <a:rPr lang="tr-TR" dirty="0" smtClean="0"/>
              <a:t> üzerinde yer alan karakterler ve kuklalar gibi dijital eğitsel programlama ortamlarıdır.</a:t>
            </a:r>
          </a:p>
          <a:p>
            <a:pPr marL="171450" indent="-171450">
              <a:buFont typeface="Arial" panose="020B0604020202020204" pitchFamily="34" charset="0"/>
              <a:buChar char="•"/>
            </a:pPr>
            <a:r>
              <a:rPr lang="tr-TR" dirty="0" smtClean="0"/>
              <a:t>Öğrenenlerin gelişim aşamasını da göz önünde bulundururken, anlamlı ve ilgi çekici temel programlama etkinlikleri tasarlanabilmesine olanak veren, her yaşa uygun birçok metin tabanlı eğitsel program geliştirme ortamı vardır. Bu araçlar kullanılarak bilgi </a:t>
            </a:r>
            <a:r>
              <a:rPr lang="tr-TR" dirty="0" err="1" smtClean="0"/>
              <a:t>işlemsel</a:t>
            </a:r>
            <a:r>
              <a:rPr lang="tr-TR" dirty="0" smtClean="0"/>
              <a:t> düşünme ve problem çözme ve çözümleri programlayabilme becerilerini kazandırmak için kademeli olarak özel etkinlikler planlanması, yavaş yavaş gerçek bir soyutlama, problemleri çözümleme ve çözümleri genelleme olanağı sağlayacaktır.</a:t>
            </a:r>
          </a:p>
          <a:p>
            <a:endParaRPr lang="tr-TR" dirty="0"/>
          </a:p>
        </p:txBody>
      </p:sp>
      <p:sp>
        <p:nvSpPr>
          <p:cNvPr id="4" name="Slayt Numarası Yer Tutucusu 3"/>
          <p:cNvSpPr>
            <a:spLocks noGrp="1"/>
          </p:cNvSpPr>
          <p:nvPr>
            <p:ph type="sldNum" sz="quarter" idx="10"/>
          </p:nvPr>
        </p:nvSpPr>
        <p:spPr/>
        <p:txBody>
          <a:bodyPr/>
          <a:lstStyle/>
          <a:p>
            <a:fld id="{FFA7EF24-5C96-4B0D-AD4D-6C55EFCF949B}" type="slidenum">
              <a:rPr lang="en-US" smtClean="0"/>
              <a:t>15</a:t>
            </a:fld>
            <a:endParaRPr lang="en-US"/>
          </a:p>
        </p:txBody>
      </p:sp>
    </p:spTree>
    <p:extLst>
      <p:ext uri="{BB962C8B-B14F-4D97-AF65-F5344CB8AC3E}">
        <p14:creationId xmlns:p14="http://schemas.microsoft.com/office/powerpoint/2010/main" val="1457393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dirty="0" smtClean="0"/>
              <a:t>Kuramdan Uygulamaya Programlama Öğretimi</a:t>
            </a:r>
            <a:endParaRPr lang="en-US" dirty="0" smtClean="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29708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chemeClr val="accent1">
                    <a:lumMod val="75000"/>
                  </a:schemeClr>
                </a:solidFill>
              </a:defRPr>
            </a:lvl1pPr>
          </a:lstStyle>
          <a:p>
            <a:r>
              <a:rPr lang="en-US" smtClean="0"/>
              <a:t>© 2018</a:t>
            </a:r>
            <a:endParaRPr lang="en-US" dirty="0"/>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r>
              <a:rPr lang="tr-TR" dirty="0" smtClean="0"/>
              <a:t>Kuramdan Uygulamaya Programlama Öğretimi</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schemeClr>
                </a:solidFill>
              </a:defRPr>
            </a:lvl1pPr>
          </a:lstStyle>
          <a:p>
            <a:fld id="{21BDECD0-44A4-40B4-8A9E-AC2682E4C7A3}" type="slidenum">
              <a:rPr lang="en-US" smtClean="0"/>
              <a:pPr/>
              <a:t>‹#›</a:t>
            </a:fld>
            <a:endParaRPr lang="en-US"/>
          </a:p>
        </p:txBody>
      </p:sp>
      <p:cxnSp>
        <p:nvCxnSpPr>
          <p:cNvPr id="10" name="Straight Connector 9"/>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48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dirty="0" smtClean="0"/>
              <a:t>Kuramdan Uygulamaya Programlama Öğretimi</a:t>
            </a:r>
            <a:endParaRPr lang="en-US" dirty="0" smtClean="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3985366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 2018</a:t>
            </a:r>
            <a:endParaRPr lang="en-US" dirty="0"/>
          </a:p>
        </p:txBody>
      </p:sp>
      <p:sp>
        <p:nvSpPr>
          <p:cNvPr id="6" name="Footer Placeholder 5"/>
          <p:cNvSpPr>
            <a:spLocks noGrp="1"/>
          </p:cNvSpPr>
          <p:nvPr>
            <p:ph type="ftr" sz="quarter" idx="11"/>
          </p:nvPr>
        </p:nvSpPr>
        <p:spPr/>
        <p:txBody>
          <a:bodyPr/>
          <a:lstStyle/>
          <a:p>
            <a:r>
              <a:rPr lang="tr-TR" dirty="0" smtClean="0"/>
              <a:t>Kuramdan Uygulamaya Programlama Öğretimi</a:t>
            </a:r>
            <a:endParaRPr lang="en-US" dirty="0" smtClean="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327928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 2018</a:t>
            </a:r>
            <a:endParaRPr lang="en-US" dirty="0"/>
          </a:p>
        </p:txBody>
      </p:sp>
      <p:sp>
        <p:nvSpPr>
          <p:cNvPr id="8" name="Footer Placeholder 7"/>
          <p:cNvSpPr>
            <a:spLocks noGrp="1"/>
          </p:cNvSpPr>
          <p:nvPr>
            <p:ph type="ftr" sz="quarter" idx="11"/>
          </p:nvPr>
        </p:nvSpPr>
        <p:spPr/>
        <p:txBody>
          <a:bodyPr/>
          <a:lstStyle/>
          <a:p>
            <a:r>
              <a:rPr lang="tr-TR" dirty="0" smtClean="0"/>
              <a:t>Kuramdan Uygulamaya Programlama Öğretimi</a:t>
            </a:r>
            <a:endParaRPr lang="en-US" dirty="0" smtClean="0"/>
          </a:p>
        </p:txBody>
      </p:sp>
      <p:sp>
        <p:nvSpPr>
          <p:cNvPr id="9" name="Slide Number Placeholder 8"/>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968059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 2018</a:t>
            </a:r>
            <a:endParaRPr lang="en-US" dirty="0"/>
          </a:p>
        </p:txBody>
      </p:sp>
      <p:sp>
        <p:nvSpPr>
          <p:cNvPr id="4" name="Footer Placeholder 3"/>
          <p:cNvSpPr>
            <a:spLocks noGrp="1"/>
          </p:cNvSpPr>
          <p:nvPr>
            <p:ph type="ftr" sz="quarter" idx="11"/>
          </p:nvPr>
        </p:nvSpPr>
        <p:spPr/>
        <p:txBody>
          <a:bodyPr/>
          <a:lstStyle/>
          <a:p>
            <a:r>
              <a:rPr lang="tr-TR" dirty="0" smtClean="0"/>
              <a:t>Kuramdan Uygulamaya Programlama Öğretimi</a:t>
            </a:r>
            <a:endParaRPr lang="en-US" dirty="0" smtClean="0"/>
          </a:p>
        </p:txBody>
      </p:sp>
      <p:sp>
        <p:nvSpPr>
          <p:cNvPr id="5" name="Slide Number Placeholder 4"/>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801848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 2018</a:t>
            </a:r>
            <a:endParaRPr lang="en-US" dirty="0"/>
          </a:p>
        </p:txBody>
      </p:sp>
      <p:sp>
        <p:nvSpPr>
          <p:cNvPr id="3" name="Footer Placeholder 2"/>
          <p:cNvSpPr>
            <a:spLocks noGrp="1"/>
          </p:cNvSpPr>
          <p:nvPr>
            <p:ph type="ftr" sz="quarter" idx="11"/>
          </p:nvPr>
        </p:nvSpPr>
        <p:spPr/>
        <p:txBody>
          <a:bodyPr/>
          <a:lstStyle/>
          <a:p>
            <a:r>
              <a:rPr lang="tr-TR" dirty="0" smtClean="0"/>
              <a:t>Kuramdan Uygulamaya Programlama Öğretimi</a:t>
            </a:r>
            <a:endParaRPr lang="en-US" dirty="0" smtClean="0"/>
          </a:p>
        </p:txBody>
      </p:sp>
      <p:sp>
        <p:nvSpPr>
          <p:cNvPr id="4" name="Slide Number Placeholder 3"/>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285947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 2018</a:t>
            </a:r>
            <a:endParaRPr lang="en-US" dirty="0" smtClean="0"/>
          </a:p>
        </p:txBody>
      </p:sp>
      <p:sp>
        <p:nvSpPr>
          <p:cNvPr id="6" name="Footer Placeholder 5"/>
          <p:cNvSpPr>
            <a:spLocks noGrp="1"/>
          </p:cNvSpPr>
          <p:nvPr>
            <p:ph type="ftr" sz="quarter" idx="11"/>
          </p:nvPr>
        </p:nvSpPr>
        <p:spPr/>
        <p:txBody>
          <a:bodyPr/>
          <a:lstStyle/>
          <a:p>
            <a:r>
              <a:rPr lang="tr-TR" dirty="0" smtClean="0"/>
              <a:t>Kuramdan Uygulamaya Programlama Öğretimi</a:t>
            </a:r>
            <a:endParaRPr lang="en-US" dirty="0" smtClean="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20726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1">
                    <a:lumMod val="75000"/>
                  </a:schemeClr>
                </a:solidFill>
              </a:defRPr>
            </a:lvl1pPr>
          </a:lstStyle>
          <a:p>
            <a:r>
              <a:rPr lang="en-US" smtClean="0"/>
              <a:t>© 2018</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1">
                    <a:lumMod val="75000"/>
                  </a:schemeClr>
                </a:solidFill>
              </a:defRPr>
            </a:lvl1pPr>
          </a:lstStyle>
          <a:p>
            <a:r>
              <a:rPr lang="tr-TR" smtClean="0"/>
              <a:t>Kuramdan Uygulamaya Programlama Öğretimi</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75000"/>
                  </a:schemeClr>
                </a:solidFill>
              </a:defRPr>
            </a:lvl1pPr>
          </a:lstStyle>
          <a:p>
            <a:fld id="{21BDECD0-44A4-40B4-8A9E-AC2682E4C7A3}" type="slidenum">
              <a:rPr lang="en-US" smtClean="0"/>
              <a:pPr/>
              <a:t>‹#›</a:t>
            </a:fld>
            <a:endParaRPr lang="en-US" dirty="0"/>
          </a:p>
        </p:txBody>
      </p:sp>
      <p:cxnSp>
        <p:nvCxnSpPr>
          <p:cNvPr id="7" name="Straight Connector 6"/>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0"/>
          <a:stretch>
            <a:fillRect/>
          </a:stretch>
        </p:blipFill>
        <p:spPr>
          <a:xfrm>
            <a:off x="10513574" y="9790"/>
            <a:ext cx="1680451" cy="1068456"/>
          </a:xfrm>
          <a:prstGeom prst="rect">
            <a:avLst/>
          </a:prstGeom>
        </p:spPr>
      </p:pic>
      <p:cxnSp>
        <p:nvCxnSpPr>
          <p:cNvPr id="10" name="Straight Connector 9"/>
          <p:cNvCxnSpPr/>
          <p:nvPr userDrawn="1"/>
        </p:nvCxnSpPr>
        <p:spPr>
          <a:xfrm>
            <a:off x="836772" y="1723444"/>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838200" y="6209988"/>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149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p:txStyles>
    <p:titleStyle>
      <a:lvl1pPr algn="l" defTabSz="914400" rtl="0" eaLnBrk="1" latinLnBrk="0" hangingPunct="1">
        <a:lnSpc>
          <a:spcPct val="90000"/>
        </a:lnSpc>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bit.ly/2HDWPvz" TargetMode="External"/><Relationship Id="rId2" Type="http://schemas.openxmlformats.org/officeDocument/2006/relationships/hyperlink" Target="http://bit.ly/2TNv4H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Bölüm 10</a:t>
            </a:r>
            <a:endParaRPr lang="en-US" dirty="0"/>
          </a:p>
        </p:txBody>
      </p:sp>
      <p:sp>
        <p:nvSpPr>
          <p:cNvPr id="3" name="Subtitle 2"/>
          <p:cNvSpPr>
            <a:spLocks noGrp="1"/>
          </p:cNvSpPr>
          <p:nvPr>
            <p:ph type="subTitle" idx="1"/>
          </p:nvPr>
        </p:nvSpPr>
        <p:spPr>
          <a:xfrm>
            <a:off x="1524000" y="3602038"/>
            <a:ext cx="9144000" cy="866445"/>
          </a:xfrm>
        </p:spPr>
        <p:txBody>
          <a:bodyPr/>
          <a:lstStyle/>
          <a:p>
            <a:r>
              <a:rPr lang="tr-TR" dirty="0" smtClean="0">
                <a:solidFill>
                  <a:schemeClr val="bg2">
                    <a:lumMod val="50000"/>
                  </a:schemeClr>
                </a:solidFill>
              </a:rPr>
              <a:t>Metin Tabanlı Programlama</a:t>
            </a:r>
            <a:endParaRPr lang="en-US" dirty="0">
              <a:solidFill>
                <a:schemeClr val="bg2">
                  <a:lumMod val="50000"/>
                </a:schemeClr>
              </a:solidFill>
            </a:endParaRPr>
          </a:p>
        </p:txBody>
      </p:sp>
      <p:sp>
        <p:nvSpPr>
          <p:cNvPr id="4" name="Subtitle 2"/>
          <p:cNvSpPr txBox="1">
            <a:spLocks/>
          </p:cNvSpPr>
          <p:nvPr/>
        </p:nvSpPr>
        <p:spPr>
          <a:xfrm>
            <a:off x="1524000" y="4919004"/>
            <a:ext cx="9144000" cy="866445"/>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dirty="0">
                <a:solidFill>
                  <a:schemeClr val="accent2">
                    <a:lumMod val="75000"/>
                  </a:schemeClr>
                </a:solidFill>
              </a:rPr>
              <a:t>Dr. </a:t>
            </a:r>
            <a:r>
              <a:rPr lang="tr-TR" dirty="0" err="1">
                <a:solidFill>
                  <a:schemeClr val="accent2">
                    <a:lumMod val="75000"/>
                  </a:schemeClr>
                </a:solidFill>
              </a:rPr>
              <a:t>Öğr</a:t>
            </a:r>
            <a:r>
              <a:rPr lang="tr-TR" dirty="0">
                <a:solidFill>
                  <a:schemeClr val="accent2">
                    <a:lumMod val="75000"/>
                  </a:schemeClr>
                </a:solidFill>
              </a:rPr>
              <a:t>. Üyesi Celal Murat KANDEMİR</a:t>
            </a:r>
          </a:p>
          <a:p>
            <a:r>
              <a:rPr lang="tr-TR" dirty="0">
                <a:solidFill>
                  <a:schemeClr val="accent2">
                    <a:lumMod val="75000"/>
                  </a:schemeClr>
                </a:solidFill>
              </a:rPr>
              <a:t>Eskişehir Osmangazi Üniversitesi Eğitim Fakültesi</a:t>
            </a:r>
            <a:endParaRPr lang="en-US" dirty="0">
              <a:solidFill>
                <a:schemeClr val="accent2">
                  <a:lumMod val="75000"/>
                </a:schemeClr>
              </a:solidFill>
            </a:endParaRPr>
          </a:p>
        </p:txBody>
      </p:sp>
    </p:spTree>
    <p:extLst>
      <p:ext uri="{BB962C8B-B14F-4D97-AF65-F5344CB8AC3E}">
        <p14:creationId xmlns:p14="http://schemas.microsoft.com/office/powerpoint/2010/main" val="2908792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Metin </a:t>
            </a:r>
            <a:r>
              <a:rPr lang="tr-TR" dirty="0"/>
              <a:t>tabanlı programlama dillerine geçildiğinde söz dizim kurallarına daha az dikkat edilmesi,</a:t>
            </a:r>
          </a:p>
          <a:p>
            <a:r>
              <a:rPr lang="tr-TR" dirty="0" smtClean="0"/>
              <a:t>Metin </a:t>
            </a:r>
            <a:r>
              <a:rPr lang="tr-TR" dirty="0"/>
              <a:t>tabanlı programlama dillerinin derlenmesi esnasında oluşan hataların tespit edilmesinde ve düzeltilmesinde zorluk yaşanması,</a:t>
            </a:r>
          </a:p>
          <a:p>
            <a:r>
              <a:rPr lang="tr-TR" dirty="0" smtClean="0"/>
              <a:t>Blok </a:t>
            </a:r>
            <a:r>
              <a:rPr lang="tr-TR" dirty="0"/>
              <a:t>tabanlı programlama dilleri ile metin tabanlı programlama dilleri arasında kuvvetli bir bağ kurulamaması,</a:t>
            </a:r>
          </a:p>
          <a:p>
            <a:r>
              <a:rPr lang="tr-TR" dirty="0" smtClean="0"/>
              <a:t>Blok </a:t>
            </a:r>
            <a:r>
              <a:rPr lang="tr-TR" dirty="0"/>
              <a:t>tabanlı programlama dilleri ile büyük ve gelişmiş bir uygulama yazılamaması,</a:t>
            </a:r>
          </a:p>
          <a:p>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10</a:t>
            </a:fld>
            <a:endParaRPr lang="en-US"/>
          </a:p>
        </p:txBody>
      </p:sp>
      <p:sp>
        <p:nvSpPr>
          <p:cNvPr id="9" name="Unvan 1"/>
          <p:cNvSpPr>
            <a:spLocks noGrp="1"/>
          </p:cNvSpPr>
          <p:nvPr>
            <p:ph type="title"/>
          </p:nvPr>
        </p:nvSpPr>
        <p:spPr>
          <a:xfrm>
            <a:off x="463826" y="365125"/>
            <a:ext cx="11423374" cy="1325563"/>
          </a:xfrm>
        </p:spPr>
        <p:txBody>
          <a:bodyPr>
            <a:normAutofit fontScale="90000"/>
          </a:bodyPr>
          <a:lstStyle/>
          <a:p>
            <a:r>
              <a:rPr lang="tr-TR" dirty="0" smtClean="0"/>
              <a:t>Blok Tabanlı Programlamadan Metin Tabanlı Programlamaya Geçişte Karşılaşılabilecek Sorunlar 1/2</a:t>
            </a:r>
            <a:endParaRPr lang="tr-TR" dirty="0"/>
          </a:p>
        </p:txBody>
      </p:sp>
    </p:spTree>
    <p:extLst>
      <p:ext uri="{BB962C8B-B14F-4D97-AF65-F5344CB8AC3E}">
        <p14:creationId xmlns:p14="http://schemas.microsoft.com/office/powerpoint/2010/main" val="14275881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3826" y="365125"/>
            <a:ext cx="11423374" cy="1325563"/>
          </a:xfrm>
        </p:spPr>
        <p:txBody>
          <a:bodyPr>
            <a:normAutofit fontScale="90000"/>
          </a:bodyPr>
          <a:lstStyle/>
          <a:p>
            <a:r>
              <a:rPr lang="tr-TR" dirty="0" smtClean="0"/>
              <a:t>Blok Tabanlı Programlamadan Metin Tabanlı Programlamaya Geçişte Karşılaşılabilecek Sorunlar 2/2</a:t>
            </a:r>
            <a:endParaRPr lang="tr-TR" dirty="0"/>
          </a:p>
        </p:txBody>
      </p:sp>
      <p:sp>
        <p:nvSpPr>
          <p:cNvPr id="3" name="İçerik Yer Tutucusu 2"/>
          <p:cNvSpPr>
            <a:spLocks noGrp="1"/>
          </p:cNvSpPr>
          <p:nvPr>
            <p:ph idx="1"/>
          </p:nvPr>
        </p:nvSpPr>
        <p:spPr/>
        <p:txBody>
          <a:bodyPr>
            <a:normAutofit/>
          </a:bodyPr>
          <a:lstStyle/>
          <a:p>
            <a:r>
              <a:rPr lang="tr-TR" dirty="0" smtClean="0"/>
              <a:t>Blok </a:t>
            </a:r>
            <a:r>
              <a:rPr lang="tr-TR" dirty="0"/>
              <a:t>tabanlı programlama dilleri ile yazılan uygulamaların sadece kendi platformları ya da web sayfalarında çalışabilmesi,</a:t>
            </a:r>
          </a:p>
          <a:p>
            <a:r>
              <a:rPr lang="tr-TR" dirty="0" smtClean="0"/>
              <a:t>Bilgisayar </a:t>
            </a:r>
            <a:r>
              <a:rPr lang="tr-TR" dirty="0"/>
              <a:t>bilimcilerin karşısında olduğu farklı davranış biçimlerinin kazanılabilmesi,</a:t>
            </a:r>
          </a:p>
          <a:p>
            <a:r>
              <a:rPr lang="tr-TR" dirty="0" smtClean="0"/>
              <a:t>Blok </a:t>
            </a:r>
            <a:r>
              <a:rPr lang="tr-TR" dirty="0"/>
              <a:t>tabanlı programlama dillerinin gerçek programlama dilleri olarak görülmemesi.</a:t>
            </a:r>
          </a:p>
          <a:p>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11</a:t>
            </a:fld>
            <a:endParaRPr lang="en-US"/>
          </a:p>
        </p:txBody>
      </p:sp>
    </p:spTree>
    <p:extLst>
      <p:ext uri="{BB962C8B-B14F-4D97-AF65-F5344CB8AC3E}">
        <p14:creationId xmlns:p14="http://schemas.microsoft.com/office/powerpoint/2010/main" val="8721261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Metin Tabanlı Eğitsel Programlama Dillerinin Seçimi 1/2</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Programlama </a:t>
            </a:r>
            <a:r>
              <a:rPr lang="tr-TR" dirty="0"/>
              <a:t>öğretimi için programlama ortamları ve dillerinin ihtiyaç duyduğu öğrenme </a:t>
            </a:r>
            <a:r>
              <a:rPr lang="tr-TR" dirty="0" smtClean="0"/>
              <a:t>gereksinimleri,</a:t>
            </a:r>
          </a:p>
          <a:p>
            <a:pPr lvl="1"/>
            <a:r>
              <a:rPr lang="tr-TR" dirty="0" smtClean="0"/>
              <a:t>Kullanılan </a:t>
            </a:r>
            <a:r>
              <a:rPr lang="tr-TR" dirty="0"/>
              <a:t>programlama dili ve geliştirme ortamı, temel programlama kavramlarını ve yapılarını içermelidir.</a:t>
            </a:r>
          </a:p>
          <a:p>
            <a:pPr lvl="1"/>
            <a:r>
              <a:rPr lang="tr-TR" dirty="0" smtClean="0"/>
              <a:t>Programlama </a:t>
            </a:r>
            <a:r>
              <a:rPr lang="tr-TR" dirty="0"/>
              <a:t>dili yeni programlama kavramlarını temsil etmeli ve programlama için gerekli olan becerileri oluşturmalıdır.</a:t>
            </a:r>
          </a:p>
          <a:p>
            <a:pPr lvl="1"/>
            <a:r>
              <a:rPr lang="tr-TR" dirty="0" smtClean="0"/>
              <a:t>Eğitimsel </a:t>
            </a:r>
            <a:r>
              <a:rPr lang="tr-TR" dirty="0"/>
              <a:t>programlama dillerinin yapısı, modern programlama gereksinimlerini karşılamalıdır. Bunun anlamı bir programlama dilinin temel prensiplerini öğrenilirse, başka bir programlama dilinin çok hızlı öğrenileceğidir.</a:t>
            </a:r>
          </a:p>
          <a:p>
            <a:pPr lvl="1"/>
            <a:r>
              <a:rPr lang="tr-TR" dirty="0" smtClean="0"/>
              <a:t>Bir </a:t>
            </a:r>
            <a:r>
              <a:rPr lang="tr-TR" dirty="0"/>
              <a:t>programlama dilinin söz dizimi, yazılı programı kolayca okuyabilmek ve anlayabilmek için olabildiğince basit olmalıdır.</a:t>
            </a:r>
          </a:p>
          <a:p>
            <a:pPr lvl="1"/>
            <a:r>
              <a:rPr lang="tr-TR" dirty="0" smtClean="0"/>
              <a:t>Bellek </a:t>
            </a:r>
            <a:r>
              <a:rPr lang="tr-TR" dirty="0"/>
              <a:t>yönetimiyle ilgili problemler, özellikle dinamik veri yapılarını öğrenmek için önemli olduklarından dikkate alınabilir.</a:t>
            </a:r>
          </a:p>
          <a:p>
            <a:pPr lvl="1"/>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12</a:t>
            </a:fld>
            <a:endParaRPr lang="en-US"/>
          </a:p>
        </p:txBody>
      </p:sp>
    </p:spTree>
    <p:extLst>
      <p:ext uri="{BB962C8B-B14F-4D97-AF65-F5344CB8AC3E}">
        <p14:creationId xmlns:p14="http://schemas.microsoft.com/office/powerpoint/2010/main" val="34264113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Metin Tabanlı Eğitsel Programlama Dillerinin Seçimi 2/2</a:t>
            </a:r>
            <a:endParaRPr lang="tr-TR" dirty="0"/>
          </a:p>
        </p:txBody>
      </p:sp>
      <p:sp>
        <p:nvSpPr>
          <p:cNvPr id="3" name="İçerik Yer Tutucusu 2"/>
          <p:cNvSpPr>
            <a:spLocks noGrp="1"/>
          </p:cNvSpPr>
          <p:nvPr>
            <p:ph idx="1"/>
          </p:nvPr>
        </p:nvSpPr>
        <p:spPr/>
        <p:txBody>
          <a:bodyPr>
            <a:normAutofit/>
          </a:bodyPr>
          <a:lstStyle/>
          <a:p>
            <a:r>
              <a:rPr lang="tr-TR" dirty="0" smtClean="0"/>
              <a:t>“</a:t>
            </a:r>
            <a:r>
              <a:rPr lang="tr-TR" dirty="0"/>
              <a:t>İdeal” </a:t>
            </a:r>
            <a:r>
              <a:rPr lang="tr-TR" dirty="0" smtClean="0"/>
              <a:t>programlama dili seçiminde sıralanan </a:t>
            </a:r>
            <a:r>
              <a:rPr lang="tr-TR" dirty="0"/>
              <a:t>bazı önemli bileşenler</a:t>
            </a:r>
            <a:r>
              <a:rPr lang="tr-TR" dirty="0" smtClean="0"/>
              <a:t>,</a:t>
            </a:r>
          </a:p>
          <a:p>
            <a:pPr lvl="1"/>
            <a:r>
              <a:rPr lang="tr-TR" dirty="0" smtClean="0"/>
              <a:t>Dil</a:t>
            </a:r>
            <a:r>
              <a:rPr lang="tr-TR" dirty="0"/>
              <a:t>, açık ve sezgisel bir söz </a:t>
            </a:r>
            <a:r>
              <a:rPr lang="tr-TR" dirty="0" err="1"/>
              <a:t>dizimine</a:t>
            </a:r>
            <a:r>
              <a:rPr lang="tr-TR" dirty="0"/>
              <a:t> sahip olmalıdır.</a:t>
            </a:r>
          </a:p>
          <a:p>
            <a:pPr lvl="1"/>
            <a:r>
              <a:rPr lang="tr-TR" dirty="0" smtClean="0"/>
              <a:t>Dil</a:t>
            </a:r>
            <a:r>
              <a:rPr lang="tr-TR" dirty="0"/>
              <a:t>, tüm ortak söz </a:t>
            </a:r>
            <a:r>
              <a:rPr lang="tr-TR" dirty="0" err="1"/>
              <a:t>dizimsel</a:t>
            </a:r>
            <a:r>
              <a:rPr lang="tr-TR" dirty="0"/>
              <a:t> ve anlamsal yapıları kapsamalıdır.</a:t>
            </a:r>
          </a:p>
          <a:p>
            <a:pPr lvl="1"/>
            <a:r>
              <a:rPr lang="tr-TR" dirty="0" smtClean="0"/>
              <a:t>Dil</a:t>
            </a:r>
            <a:r>
              <a:rPr lang="tr-TR" dirty="0"/>
              <a:t>, hatalar gibi inceleme sonuçlarının ele alınmasında tutarlı olmalı ve anlamlı hata mesajları vermelidir.</a:t>
            </a:r>
          </a:p>
          <a:p>
            <a:pPr lvl="1"/>
            <a:r>
              <a:rPr lang="tr-TR" dirty="0" smtClean="0"/>
              <a:t>Dil</a:t>
            </a:r>
            <a:r>
              <a:rPr lang="tr-TR" dirty="0"/>
              <a:t>, aşırı basit ve öz ya da fazla ayrıntıya sahip olmamalıdır.</a:t>
            </a:r>
          </a:p>
          <a:p>
            <a:pPr lvl="1"/>
            <a:r>
              <a:rPr lang="tr-TR" dirty="0" smtClean="0"/>
              <a:t>Dil </a:t>
            </a:r>
            <a:r>
              <a:rPr lang="tr-TR" dirty="0"/>
              <a:t>özelleştirilebilir olmalı ve zamanla değişen ihtiyaçlara izin verecek esnekliği taşımalıdır.</a:t>
            </a:r>
          </a:p>
          <a:p>
            <a:pPr lvl="1"/>
            <a:endParaRPr lang="tr-TR" dirty="0" smtClean="0"/>
          </a:p>
          <a:p>
            <a:pPr lvl="1"/>
            <a:endParaRPr lang="tr-TR" dirty="0" smtClean="0"/>
          </a:p>
          <a:p>
            <a:pPr lvl="1"/>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13</a:t>
            </a:fld>
            <a:endParaRPr lang="en-US"/>
          </a:p>
        </p:txBody>
      </p:sp>
    </p:spTree>
    <p:extLst>
      <p:ext uri="{BB962C8B-B14F-4D97-AF65-F5344CB8AC3E}">
        <p14:creationId xmlns:p14="http://schemas.microsoft.com/office/powerpoint/2010/main" val="20229433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Metin Tabanlı Eğitsel Programlama Dilleri</a:t>
            </a:r>
            <a:endParaRPr lang="tr-TR" dirty="0"/>
          </a:p>
        </p:txBody>
      </p:sp>
      <p:sp>
        <p:nvSpPr>
          <p:cNvPr id="3" name="İçerik Yer Tutucusu 2"/>
          <p:cNvSpPr>
            <a:spLocks noGrp="1"/>
          </p:cNvSpPr>
          <p:nvPr>
            <p:ph idx="1"/>
          </p:nvPr>
        </p:nvSpPr>
        <p:spPr/>
        <p:txBody>
          <a:bodyPr/>
          <a:lstStyle/>
          <a:p>
            <a:r>
              <a:rPr lang="tr-TR" dirty="0" err="1"/>
              <a:t>Codemonkey</a:t>
            </a:r>
            <a:r>
              <a:rPr lang="tr-TR" dirty="0"/>
              <a:t> ve </a:t>
            </a:r>
            <a:r>
              <a:rPr lang="tr-TR" dirty="0" err="1"/>
              <a:t>CodeCombat</a:t>
            </a:r>
            <a:r>
              <a:rPr lang="tr-TR" dirty="0"/>
              <a:t> Çevrimiçi Programlama </a:t>
            </a:r>
            <a:r>
              <a:rPr lang="tr-TR" dirty="0" smtClean="0"/>
              <a:t>Ortamları</a:t>
            </a:r>
          </a:p>
          <a:p>
            <a:r>
              <a:rPr lang="tr-TR" dirty="0" err="1"/>
              <a:t>PencilCode</a:t>
            </a:r>
            <a:r>
              <a:rPr lang="tr-TR" dirty="0"/>
              <a:t> Çevrimiçi </a:t>
            </a:r>
            <a:r>
              <a:rPr lang="tr-TR" dirty="0" err="1"/>
              <a:t>Hibrit</a:t>
            </a:r>
            <a:r>
              <a:rPr lang="tr-TR" dirty="0"/>
              <a:t> Geliştirme </a:t>
            </a:r>
            <a:r>
              <a:rPr lang="tr-TR" dirty="0" smtClean="0"/>
              <a:t>Ortamı</a:t>
            </a:r>
          </a:p>
          <a:p>
            <a:r>
              <a:rPr lang="tr-TR" dirty="0"/>
              <a:t>Logo Programlama Dili ve Kaplumbağa </a:t>
            </a:r>
            <a:r>
              <a:rPr lang="tr-TR" dirty="0" smtClean="0"/>
              <a:t>Grafikleri</a:t>
            </a:r>
          </a:p>
          <a:p>
            <a:r>
              <a:rPr lang="en-US" dirty="0"/>
              <a:t>Microsoft Small Basic </a:t>
            </a:r>
            <a:r>
              <a:rPr lang="en-US" dirty="0" err="1"/>
              <a:t>Programlama</a:t>
            </a:r>
            <a:r>
              <a:rPr lang="en-US" dirty="0"/>
              <a:t> </a:t>
            </a:r>
            <a:r>
              <a:rPr lang="en-US" dirty="0" err="1" smtClean="0"/>
              <a:t>Ortamı</a:t>
            </a:r>
            <a:endParaRPr lang="tr-TR" dirty="0" smtClean="0"/>
          </a:p>
          <a:p>
            <a:r>
              <a:rPr lang="tr-TR" dirty="0" err="1"/>
              <a:t>Python</a:t>
            </a:r>
            <a:r>
              <a:rPr lang="tr-TR" dirty="0"/>
              <a:t> Programlama </a:t>
            </a:r>
            <a:r>
              <a:rPr lang="tr-TR" dirty="0" smtClean="0"/>
              <a:t>Dili</a:t>
            </a:r>
          </a:p>
          <a:p>
            <a:r>
              <a:rPr lang="tr-TR" dirty="0" err="1"/>
              <a:t>Greenfoot</a:t>
            </a:r>
            <a:r>
              <a:rPr lang="tr-TR" dirty="0"/>
              <a:t> Programlama Ortamı</a:t>
            </a:r>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14</a:t>
            </a:fld>
            <a:endParaRPr lang="en-US"/>
          </a:p>
        </p:txBody>
      </p:sp>
    </p:spTree>
    <p:extLst>
      <p:ext uri="{BB962C8B-B14F-4D97-AF65-F5344CB8AC3E}">
        <p14:creationId xmlns:p14="http://schemas.microsoft.com/office/powerpoint/2010/main" val="3784192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Bilgisayar </a:t>
            </a:r>
            <a:r>
              <a:rPr lang="tr-TR" dirty="0"/>
              <a:t>bilimleri ilkokuldan itibaren öğretim programları ile </a:t>
            </a:r>
            <a:r>
              <a:rPr lang="tr-TR" dirty="0" smtClean="0"/>
              <a:t>bütünleştirilmelidir.</a:t>
            </a:r>
          </a:p>
          <a:p>
            <a:r>
              <a:rPr lang="tr-TR" dirty="0" smtClean="0"/>
              <a:t>Bilgisayar </a:t>
            </a:r>
            <a:r>
              <a:rPr lang="tr-TR" dirty="0"/>
              <a:t>programlama etkinlikleri, öğretmenlerin A-12 sınıflarında sorumlu tutuldukları matematik, okuryazarlık ve fen alanlarındaki kazanımları da ele alacak şekilde yapılandırılmalıdır.</a:t>
            </a:r>
          </a:p>
          <a:p>
            <a:r>
              <a:rPr lang="tr-TR" dirty="0" smtClean="0"/>
              <a:t>Temel </a:t>
            </a:r>
            <a:r>
              <a:rPr lang="tr-TR" dirty="0"/>
              <a:t>programlama becerilerinin, öğrenenlerin bir aracıyı kontrol etme veya gelecekte bu aracının davranışlarını planlama gibi belirli problem çözme görevlerini yerine getirdikleri faaliyetler üzerinden kazandırılmaya </a:t>
            </a:r>
            <a:r>
              <a:rPr lang="tr-TR" dirty="0" smtClean="0"/>
              <a:t>çalışılmaktadır.</a:t>
            </a:r>
          </a:p>
          <a:p>
            <a:r>
              <a:rPr lang="tr-TR" dirty="0" smtClean="0"/>
              <a:t>Bilgi </a:t>
            </a:r>
            <a:r>
              <a:rPr lang="tr-TR" dirty="0" err="1"/>
              <a:t>işlemsel</a:t>
            </a:r>
            <a:r>
              <a:rPr lang="tr-TR" dirty="0"/>
              <a:t> düşünme ve problem çözme ve çözümleri programlayabilme becerilerini kazandırmak için kademeli olarak özel etkinlikler planlanması, yavaş yavaş gerçek bir soyutlama, problemleri çözümleme ve çözümleri genelleme olanağı sağlayacaktır.</a:t>
            </a:r>
          </a:p>
          <a:p>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15</a:t>
            </a:fld>
            <a:endParaRPr lang="en-US"/>
          </a:p>
        </p:txBody>
      </p:sp>
    </p:spTree>
    <p:extLst>
      <p:ext uri="{BB962C8B-B14F-4D97-AF65-F5344CB8AC3E}">
        <p14:creationId xmlns:p14="http://schemas.microsoft.com/office/powerpoint/2010/main" val="24030271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Etkinlikler ve Diğer Kaynaklar İçin Bağlantılar</a:t>
            </a:r>
            <a:endParaRPr lang="tr-TR" dirty="0"/>
          </a:p>
        </p:txBody>
      </p:sp>
      <p:sp>
        <p:nvSpPr>
          <p:cNvPr id="3" name="İçerik Yer Tutucusu 2"/>
          <p:cNvSpPr>
            <a:spLocks noGrp="1"/>
          </p:cNvSpPr>
          <p:nvPr>
            <p:ph idx="1"/>
          </p:nvPr>
        </p:nvSpPr>
        <p:spPr/>
        <p:txBody>
          <a:bodyPr/>
          <a:lstStyle/>
          <a:p>
            <a:r>
              <a:rPr lang="tr-TR" dirty="0" smtClean="0"/>
              <a:t>Etkinlik kaynak kodları için </a:t>
            </a:r>
            <a:r>
              <a:rPr lang="tr-TR" dirty="0" err="1" smtClean="0"/>
              <a:t>github</a:t>
            </a:r>
            <a:r>
              <a:rPr lang="tr-TR" dirty="0" smtClean="0"/>
              <a:t>  adresi</a:t>
            </a:r>
            <a:r>
              <a:rPr lang="tr-TR" dirty="0" smtClean="0"/>
              <a:t>:</a:t>
            </a:r>
          </a:p>
          <a:p>
            <a:pPr lvl="1"/>
            <a:r>
              <a:rPr lang="tr-TR" dirty="0">
                <a:hlinkClick r:id="rId2"/>
              </a:rPr>
              <a:t>http://bit.ly/2TNv4Hf</a:t>
            </a:r>
            <a:endParaRPr lang="tr-TR" dirty="0"/>
          </a:p>
          <a:p>
            <a:r>
              <a:rPr lang="tr-TR" dirty="0" smtClean="0"/>
              <a:t>Etkinlik eğitsel videoları adresi</a:t>
            </a:r>
            <a:r>
              <a:rPr lang="tr-TR" dirty="0" smtClean="0"/>
              <a:t>:</a:t>
            </a:r>
          </a:p>
          <a:p>
            <a:pPr lvl="1"/>
            <a:r>
              <a:rPr lang="tr-TR" dirty="0">
                <a:hlinkClick r:id="rId3"/>
              </a:rPr>
              <a:t>http://bit.ly/2HDWPvz</a:t>
            </a:r>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16</a:t>
            </a:fld>
            <a:endParaRPr lang="en-US"/>
          </a:p>
        </p:txBody>
      </p:sp>
    </p:spTree>
    <p:extLst>
      <p:ext uri="{BB962C8B-B14F-4D97-AF65-F5344CB8AC3E}">
        <p14:creationId xmlns:p14="http://schemas.microsoft.com/office/powerpoint/2010/main" val="13005320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Amaçlar</a:t>
            </a:r>
            <a:endParaRPr lang="en-US" dirty="0"/>
          </a:p>
        </p:txBody>
      </p:sp>
      <p:sp>
        <p:nvSpPr>
          <p:cNvPr id="3" name="Content Placeholder 2"/>
          <p:cNvSpPr>
            <a:spLocks noGrp="1"/>
          </p:cNvSpPr>
          <p:nvPr>
            <p:ph idx="1"/>
          </p:nvPr>
        </p:nvSpPr>
        <p:spPr/>
        <p:txBody>
          <a:bodyPr/>
          <a:lstStyle/>
          <a:p>
            <a:r>
              <a:rPr lang="en-US" dirty="0" err="1" smtClean="0"/>
              <a:t>Öğretim</a:t>
            </a:r>
            <a:r>
              <a:rPr lang="en-US" dirty="0" smtClean="0"/>
              <a:t> </a:t>
            </a:r>
            <a:r>
              <a:rPr lang="en-US" dirty="0" err="1"/>
              <a:t>programında</a:t>
            </a:r>
            <a:r>
              <a:rPr lang="en-US" dirty="0"/>
              <a:t> </a:t>
            </a:r>
            <a:r>
              <a:rPr lang="en-US" dirty="0" err="1"/>
              <a:t>programlama</a:t>
            </a:r>
            <a:r>
              <a:rPr lang="en-US" dirty="0"/>
              <a:t> </a:t>
            </a:r>
            <a:r>
              <a:rPr lang="en-US" dirty="0" err="1"/>
              <a:t>öğretimine</a:t>
            </a:r>
            <a:r>
              <a:rPr lang="en-US" dirty="0"/>
              <a:t> </a:t>
            </a:r>
            <a:r>
              <a:rPr lang="en-US" dirty="0" err="1"/>
              <a:t>yer</a:t>
            </a:r>
            <a:r>
              <a:rPr lang="en-US" dirty="0"/>
              <a:t> </a:t>
            </a:r>
            <a:r>
              <a:rPr lang="en-US" dirty="0" err="1"/>
              <a:t>verilirken</a:t>
            </a:r>
            <a:r>
              <a:rPr lang="en-US" dirty="0"/>
              <a:t> </a:t>
            </a:r>
            <a:r>
              <a:rPr lang="en-US" dirty="0" err="1"/>
              <a:t>dikkat</a:t>
            </a:r>
            <a:r>
              <a:rPr lang="en-US" dirty="0"/>
              <a:t> </a:t>
            </a:r>
            <a:r>
              <a:rPr lang="en-US" dirty="0" err="1"/>
              <a:t>edilmesi</a:t>
            </a:r>
            <a:r>
              <a:rPr lang="en-US" dirty="0"/>
              <a:t> </a:t>
            </a:r>
            <a:r>
              <a:rPr lang="en-US" dirty="0" err="1"/>
              <a:t>gereken</a:t>
            </a:r>
            <a:r>
              <a:rPr lang="en-US" dirty="0"/>
              <a:t> </a:t>
            </a:r>
            <a:r>
              <a:rPr lang="en-US" dirty="0" err="1"/>
              <a:t>konuları</a:t>
            </a:r>
            <a:r>
              <a:rPr lang="en-US" dirty="0"/>
              <a:t> </a:t>
            </a:r>
            <a:r>
              <a:rPr lang="en-US" dirty="0" err="1" smtClean="0"/>
              <a:t>açıklayabil</a:t>
            </a:r>
            <a:r>
              <a:rPr lang="tr-TR" dirty="0" smtClean="0"/>
              <a:t>m</a:t>
            </a:r>
            <a:r>
              <a:rPr lang="en-US" dirty="0" err="1" smtClean="0"/>
              <a:t>ek</a:t>
            </a:r>
            <a:r>
              <a:rPr lang="tr-TR" dirty="0"/>
              <a:t>,</a:t>
            </a:r>
            <a:endParaRPr lang="tr-TR" dirty="0" smtClean="0"/>
          </a:p>
          <a:p>
            <a:r>
              <a:rPr lang="en-US" dirty="0" err="1" smtClean="0"/>
              <a:t>Programlama</a:t>
            </a:r>
            <a:r>
              <a:rPr lang="en-US" dirty="0" smtClean="0"/>
              <a:t> </a:t>
            </a:r>
            <a:r>
              <a:rPr lang="en-US" dirty="0" err="1"/>
              <a:t>öğretiminde</a:t>
            </a:r>
            <a:r>
              <a:rPr lang="en-US" dirty="0"/>
              <a:t> </a:t>
            </a:r>
            <a:r>
              <a:rPr lang="en-US" dirty="0" err="1"/>
              <a:t>kullanılacak</a:t>
            </a:r>
            <a:r>
              <a:rPr lang="en-US" dirty="0"/>
              <a:t> </a:t>
            </a:r>
            <a:r>
              <a:rPr lang="en-US" dirty="0" err="1"/>
              <a:t>metin</a:t>
            </a:r>
            <a:r>
              <a:rPr lang="en-US" dirty="0"/>
              <a:t> </a:t>
            </a:r>
            <a:r>
              <a:rPr lang="en-US" dirty="0" err="1"/>
              <a:t>tabanlı</a:t>
            </a:r>
            <a:r>
              <a:rPr lang="en-US" dirty="0"/>
              <a:t> </a:t>
            </a:r>
            <a:r>
              <a:rPr lang="en-US" dirty="0" err="1"/>
              <a:t>programlama</a:t>
            </a:r>
            <a:r>
              <a:rPr lang="en-US" dirty="0"/>
              <a:t> </a:t>
            </a:r>
            <a:r>
              <a:rPr lang="en-US" dirty="0" err="1"/>
              <a:t>ortamlarının</a:t>
            </a:r>
            <a:r>
              <a:rPr lang="en-US" dirty="0"/>
              <a:t> </a:t>
            </a:r>
            <a:r>
              <a:rPr lang="en-US" dirty="0" err="1"/>
              <a:t>seçiminde</a:t>
            </a:r>
            <a:r>
              <a:rPr lang="en-US" dirty="0"/>
              <a:t> </a:t>
            </a:r>
            <a:r>
              <a:rPr lang="en-US" dirty="0" err="1"/>
              <a:t>ve</a:t>
            </a:r>
            <a:r>
              <a:rPr lang="en-US" dirty="0"/>
              <a:t> </a:t>
            </a:r>
            <a:r>
              <a:rPr lang="en-US" dirty="0" err="1"/>
              <a:t>içeriklerin</a:t>
            </a:r>
            <a:r>
              <a:rPr lang="en-US" dirty="0"/>
              <a:t> </a:t>
            </a:r>
            <a:r>
              <a:rPr lang="en-US" dirty="0" err="1"/>
              <a:t>üretilmesinde</a:t>
            </a:r>
            <a:r>
              <a:rPr lang="en-US" dirty="0"/>
              <a:t> </a:t>
            </a:r>
            <a:r>
              <a:rPr lang="en-US" dirty="0" err="1"/>
              <a:t>kullanılacak</a:t>
            </a:r>
            <a:r>
              <a:rPr lang="en-US" dirty="0"/>
              <a:t> </a:t>
            </a:r>
            <a:r>
              <a:rPr lang="en-US" dirty="0" err="1"/>
              <a:t>yaklaşımları</a:t>
            </a:r>
            <a:r>
              <a:rPr lang="en-US" dirty="0"/>
              <a:t> </a:t>
            </a:r>
            <a:r>
              <a:rPr lang="en-US" dirty="0" err="1" smtClean="0"/>
              <a:t>sıralayabil</a:t>
            </a:r>
            <a:r>
              <a:rPr lang="tr-TR" dirty="0" smtClean="0"/>
              <a:t>m</a:t>
            </a:r>
            <a:r>
              <a:rPr lang="en-US" dirty="0" err="1" smtClean="0"/>
              <a:t>ek</a:t>
            </a:r>
            <a:r>
              <a:rPr lang="tr-TR" dirty="0" smtClean="0"/>
              <a:t>,</a:t>
            </a:r>
          </a:p>
          <a:p>
            <a:r>
              <a:rPr lang="en-US" dirty="0" err="1" smtClean="0"/>
              <a:t>Eğitsel</a:t>
            </a:r>
            <a:r>
              <a:rPr lang="en-US" dirty="0" smtClean="0"/>
              <a:t> </a:t>
            </a:r>
            <a:r>
              <a:rPr lang="en-US" dirty="0" err="1"/>
              <a:t>metin</a:t>
            </a:r>
            <a:r>
              <a:rPr lang="en-US" dirty="0"/>
              <a:t> </a:t>
            </a:r>
            <a:r>
              <a:rPr lang="en-US" dirty="0" err="1"/>
              <a:t>tabanlı</a:t>
            </a:r>
            <a:r>
              <a:rPr lang="en-US" dirty="0"/>
              <a:t> </a:t>
            </a:r>
            <a:r>
              <a:rPr lang="en-US" dirty="0" err="1"/>
              <a:t>programlama</a:t>
            </a:r>
            <a:r>
              <a:rPr lang="en-US" dirty="0"/>
              <a:t> </a:t>
            </a:r>
            <a:r>
              <a:rPr lang="en-US" dirty="0" err="1"/>
              <a:t>ortamlarının</a:t>
            </a:r>
            <a:r>
              <a:rPr lang="en-US" dirty="0"/>
              <a:t> </a:t>
            </a:r>
            <a:r>
              <a:rPr lang="en-US" dirty="0" err="1"/>
              <a:t>sahip</a:t>
            </a:r>
            <a:r>
              <a:rPr lang="en-US" dirty="0"/>
              <a:t> </a:t>
            </a:r>
            <a:r>
              <a:rPr lang="en-US" dirty="0" err="1"/>
              <a:t>olması</a:t>
            </a:r>
            <a:r>
              <a:rPr lang="en-US" dirty="0"/>
              <a:t> </a:t>
            </a:r>
            <a:r>
              <a:rPr lang="en-US" dirty="0" err="1"/>
              <a:t>gereken</a:t>
            </a:r>
            <a:r>
              <a:rPr lang="en-US" dirty="0"/>
              <a:t> </a:t>
            </a:r>
            <a:r>
              <a:rPr lang="en-US" dirty="0" err="1"/>
              <a:t>ortak</a:t>
            </a:r>
            <a:r>
              <a:rPr lang="en-US" dirty="0"/>
              <a:t> </a:t>
            </a:r>
            <a:r>
              <a:rPr lang="en-US" dirty="0" err="1"/>
              <a:t>özellikleri</a:t>
            </a:r>
            <a:r>
              <a:rPr lang="en-US" dirty="0"/>
              <a:t> </a:t>
            </a:r>
            <a:r>
              <a:rPr lang="en-US" dirty="0" err="1" smtClean="0"/>
              <a:t>listeleyebil</a:t>
            </a:r>
            <a:r>
              <a:rPr lang="tr-TR" dirty="0" smtClean="0"/>
              <a:t>m</a:t>
            </a:r>
            <a:r>
              <a:rPr lang="en-US" dirty="0" err="1" smtClean="0"/>
              <a:t>ek</a:t>
            </a:r>
            <a:r>
              <a:rPr lang="tr-TR" dirty="0" smtClean="0"/>
              <a:t>,</a:t>
            </a:r>
          </a:p>
          <a:p>
            <a:r>
              <a:rPr lang="en-US" dirty="0" err="1" smtClean="0"/>
              <a:t>Eğitsel</a:t>
            </a:r>
            <a:r>
              <a:rPr lang="en-US" dirty="0" smtClean="0"/>
              <a:t> </a:t>
            </a:r>
            <a:r>
              <a:rPr lang="en-US" dirty="0" err="1"/>
              <a:t>metin</a:t>
            </a:r>
            <a:r>
              <a:rPr lang="en-US" dirty="0"/>
              <a:t> </a:t>
            </a:r>
            <a:r>
              <a:rPr lang="en-US" dirty="0" err="1"/>
              <a:t>tabanlı</a:t>
            </a:r>
            <a:r>
              <a:rPr lang="en-US" dirty="0"/>
              <a:t> </a:t>
            </a:r>
            <a:r>
              <a:rPr lang="en-US" dirty="0" err="1"/>
              <a:t>programlama</a:t>
            </a:r>
            <a:r>
              <a:rPr lang="en-US" dirty="0"/>
              <a:t> </a:t>
            </a:r>
            <a:r>
              <a:rPr lang="en-US" dirty="0" err="1"/>
              <a:t>ortamları</a:t>
            </a:r>
            <a:r>
              <a:rPr lang="en-US" dirty="0"/>
              <a:t> </a:t>
            </a:r>
            <a:r>
              <a:rPr lang="en-US" dirty="0" err="1"/>
              <a:t>yardımıyla</a:t>
            </a:r>
            <a:r>
              <a:rPr lang="en-US" dirty="0"/>
              <a:t> </a:t>
            </a:r>
            <a:r>
              <a:rPr lang="en-US" dirty="0" err="1"/>
              <a:t>kazanımlara</a:t>
            </a:r>
            <a:r>
              <a:rPr lang="en-US" dirty="0"/>
              <a:t> </a:t>
            </a:r>
            <a:r>
              <a:rPr lang="en-US" dirty="0" err="1"/>
              <a:t>uygun</a:t>
            </a:r>
            <a:r>
              <a:rPr lang="en-US" dirty="0"/>
              <a:t> </a:t>
            </a:r>
            <a:r>
              <a:rPr lang="en-US" dirty="0" err="1"/>
              <a:t>etkinlikleri</a:t>
            </a:r>
            <a:r>
              <a:rPr lang="en-US" dirty="0"/>
              <a:t> </a:t>
            </a:r>
            <a:r>
              <a:rPr lang="en-US" dirty="0" err="1" smtClean="0"/>
              <a:t>tasarlayabil</a:t>
            </a:r>
            <a:r>
              <a:rPr lang="tr-TR" dirty="0" err="1" smtClean="0"/>
              <a:t>mek</a:t>
            </a:r>
            <a:r>
              <a:rPr lang="tr-TR" dirty="0" smtClean="0"/>
              <a:t>,</a:t>
            </a:r>
            <a:endParaRPr lang="en-US" dirty="0"/>
          </a:p>
        </p:txBody>
      </p:sp>
      <p:sp>
        <p:nvSpPr>
          <p:cNvPr id="4" name="Footer Placeholder 3"/>
          <p:cNvSpPr>
            <a:spLocks noGrp="1"/>
          </p:cNvSpPr>
          <p:nvPr>
            <p:ph type="ftr" sz="quarter" idx="11"/>
          </p:nvPr>
        </p:nvSpPr>
        <p:spPr/>
        <p:txBody>
          <a:bodyPr/>
          <a:lstStyle/>
          <a:p>
            <a:r>
              <a:rPr lang="tr-TR" smtClean="0"/>
              <a:t>Kuramdan Uygulamaya Programlama Öğretimi</a:t>
            </a:r>
            <a:endParaRPr lang="en-US" dirty="0"/>
          </a:p>
        </p:txBody>
      </p:sp>
      <p:sp>
        <p:nvSpPr>
          <p:cNvPr id="5" name="Slide Number Placeholder 4"/>
          <p:cNvSpPr>
            <a:spLocks noGrp="1"/>
          </p:cNvSpPr>
          <p:nvPr>
            <p:ph type="sldNum" sz="quarter" idx="12"/>
          </p:nvPr>
        </p:nvSpPr>
        <p:spPr/>
        <p:txBody>
          <a:bodyPr/>
          <a:lstStyle/>
          <a:p>
            <a:fld id="{21BDECD0-44A4-40B4-8A9E-AC2682E4C7A3}" type="slidenum">
              <a:rPr lang="en-US" smtClean="0"/>
              <a:pPr/>
              <a:t>2</a:t>
            </a:fld>
            <a:endParaRPr lang="en-US"/>
          </a:p>
        </p:txBody>
      </p:sp>
      <p:sp>
        <p:nvSpPr>
          <p:cNvPr id="6" name="Date Placeholder 5"/>
          <p:cNvSpPr>
            <a:spLocks noGrp="1"/>
          </p:cNvSpPr>
          <p:nvPr>
            <p:ph type="dt" sz="half" idx="10"/>
          </p:nvPr>
        </p:nvSpPr>
        <p:spPr/>
        <p:txBody>
          <a:bodyPr/>
          <a:lstStyle/>
          <a:p>
            <a:r>
              <a:rPr lang="en-US" smtClean="0"/>
              <a:t>© 2018</a:t>
            </a:r>
            <a:endParaRPr lang="en-US" dirty="0"/>
          </a:p>
        </p:txBody>
      </p:sp>
    </p:spTree>
    <p:extLst>
      <p:ext uri="{BB962C8B-B14F-4D97-AF65-F5344CB8AC3E}">
        <p14:creationId xmlns:p14="http://schemas.microsoft.com/office/powerpoint/2010/main" val="41944894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Konu Başlıkları</a:t>
            </a:r>
            <a:endParaRPr lang="en-US" dirty="0"/>
          </a:p>
        </p:txBody>
      </p:sp>
      <p:sp>
        <p:nvSpPr>
          <p:cNvPr id="3" name="Content Placeholder 2"/>
          <p:cNvSpPr>
            <a:spLocks noGrp="1"/>
          </p:cNvSpPr>
          <p:nvPr>
            <p:ph idx="1"/>
          </p:nvPr>
        </p:nvSpPr>
        <p:spPr/>
        <p:txBody>
          <a:bodyPr/>
          <a:lstStyle/>
          <a:p>
            <a:r>
              <a:rPr lang="tr-TR" dirty="0" smtClean="0"/>
              <a:t>Giriş</a:t>
            </a:r>
          </a:p>
          <a:p>
            <a:r>
              <a:rPr lang="tr-TR" dirty="0" smtClean="0"/>
              <a:t>Bilgi </a:t>
            </a:r>
            <a:r>
              <a:rPr lang="tr-TR" dirty="0" err="1" smtClean="0"/>
              <a:t>İşlemsel</a:t>
            </a:r>
            <a:r>
              <a:rPr lang="tr-TR" dirty="0" smtClean="0"/>
              <a:t> Düşünme</a:t>
            </a:r>
          </a:p>
          <a:p>
            <a:r>
              <a:rPr lang="en-US" dirty="0" smtClean="0"/>
              <a:t>Bilişsel </a:t>
            </a:r>
            <a:r>
              <a:rPr lang="en-US" dirty="0" err="1" smtClean="0"/>
              <a:t>Gelişim</a:t>
            </a:r>
            <a:r>
              <a:rPr lang="en-US" dirty="0" smtClean="0"/>
              <a:t> </a:t>
            </a:r>
            <a:r>
              <a:rPr lang="en-US" dirty="0" err="1" smtClean="0"/>
              <a:t>Dönemleri</a:t>
            </a:r>
            <a:r>
              <a:rPr lang="en-US" dirty="0" smtClean="0"/>
              <a:t> </a:t>
            </a:r>
            <a:r>
              <a:rPr lang="en-US" dirty="0" err="1" smtClean="0"/>
              <a:t>Ve</a:t>
            </a:r>
            <a:r>
              <a:rPr lang="en-US" dirty="0" smtClean="0"/>
              <a:t> </a:t>
            </a:r>
            <a:r>
              <a:rPr lang="en-US" dirty="0" err="1" smtClean="0"/>
              <a:t>Programlama</a:t>
            </a:r>
            <a:r>
              <a:rPr lang="en-US" dirty="0" smtClean="0"/>
              <a:t> </a:t>
            </a:r>
            <a:r>
              <a:rPr lang="en-US" dirty="0" err="1" smtClean="0"/>
              <a:t>Eğitimi</a:t>
            </a:r>
            <a:endParaRPr lang="en-US" dirty="0" smtClean="0"/>
          </a:p>
          <a:p>
            <a:r>
              <a:rPr lang="en-US" dirty="0" smtClean="0"/>
              <a:t>Blok </a:t>
            </a:r>
            <a:r>
              <a:rPr lang="en-US" dirty="0" err="1" smtClean="0"/>
              <a:t>Tabanli</a:t>
            </a:r>
            <a:r>
              <a:rPr lang="en-US" dirty="0" smtClean="0"/>
              <a:t> </a:t>
            </a:r>
            <a:r>
              <a:rPr lang="en-US" dirty="0" err="1" smtClean="0"/>
              <a:t>Programlamadan</a:t>
            </a:r>
            <a:r>
              <a:rPr lang="en-US" dirty="0" smtClean="0"/>
              <a:t> </a:t>
            </a:r>
            <a:r>
              <a:rPr lang="en-US" dirty="0" err="1" smtClean="0"/>
              <a:t>Metin</a:t>
            </a:r>
            <a:r>
              <a:rPr lang="en-US" dirty="0" smtClean="0"/>
              <a:t> </a:t>
            </a:r>
            <a:r>
              <a:rPr lang="en-US" dirty="0" err="1" smtClean="0"/>
              <a:t>Tabanli</a:t>
            </a:r>
            <a:r>
              <a:rPr lang="en-US" dirty="0" smtClean="0"/>
              <a:t> </a:t>
            </a:r>
            <a:r>
              <a:rPr lang="en-US" dirty="0" err="1" smtClean="0"/>
              <a:t>Programlamaya</a:t>
            </a:r>
            <a:r>
              <a:rPr lang="en-US" dirty="0" smtClean="0"/>
              <a:t> </a:t>
            </a:r>
            <a:r>
              <a:rPr lang="en-US" dirty="0" err="1" smtClean="0"/>
              <a:t>Geçiş</a:t>
            </a:r>
            <a:endParaRPr lang="en-US" dirty="0" smtClean="0"/>
          </a:p>
          <a:p>
            <a:r>
              <a:rPr lang="en-US" dirty="0" err="1" smtClean="0"/>
              <a:t>Metin</a:t>
            </a:r>
            <a:r>
              <a:rPr lang="en-US" dirty="0" smtClean="0"/>
              <a:t> </a:t>
            </a:r>
            <a:r>
              <a:rPr lang="en-US" dirty="0" err="1" smtClean="0"/>
              <a:t>Tabanli</a:t>
            </a:r>
            <a:r>
              <a:rPr lang="en-US" dirty="0" smtClean="0"/>
              <a:t> </a:t>
            </a:r>
            <a:r>
              <a:rPr lang="en-US" dirty="0" err="1" smtClean="0"/>
              <a:t>Eğitsel</a:t>
            </a:r>
            <a:r>
              <a:rPr lang="en-US" dirty="0" smtClean="0"/>
              <a:t> </a:t>
            </a:r>
            <a:r>
              <a:rPr lang="en-US" dirty="0" err="1" smtClean="0"/>
              <a:t>Programlama</a:t>
            </a:r>
            <a:r>
              <a:rPr lang="en-US" dirty="0" smtClean="0"/>
              <a:t> </a:t>
            </a:r>
            <a:r>
              <a:rPr lang="en-US" dirty="0" err="1" smtClean="0"/>
              <a:t>Dillerinin</a:t>
            </a:r>
            <a:r>
              <a:rPr lang="en-US" dirty="0" smtClean="0"/>
              <a:t> </a:t>
            </a:r>
            <a:r>
              <a:rPr lang="en-US" dirty="0" err="1" smtClean="0"/>
              <a:t>Seçimi</a:t>
            </a:r>
            <a:endParaRPr lang="en-US" dirty="0" smtClean="0"/>
          </a:p>
          <a:p>
            <a:r>
              <a:rPr lang="en-US" dirty="0" err="1" smtClean="0"/>
              <a:t>Metin</a:t>
            </a:r>
            <a:r>
              <a:rPr lang="en-US" dirty="0" smtClean="0"/>
              <a:t> </a:t>
            </a:r>
            <a:r>
              <a:rPr lang="en-US" dirty="0" err="1" smtClean="0"/>
              <a:t>Tabanli</a:t>
            </a:r>
            <a:r>
              <a:rPr lang="en-US" dirty="0" smtClean="0"/>
              <a:t> </a:t>
            </a:r>
            <a:r>
              <a:rPr lang="en-US" dirty="0" err="1" smtClean="0"/>
              <a:t>Eğitsel</a:t>
            </a:r>
            <a:r>
              <a:rPr lang="en-US" dirty="0" smtClean="0"/>
              <a:t> </a:t>
            </a:r>
            <a:r>
              <a:rPr lang="en-US" dirty="0" err="1" smtClean="0"/>
              <a:t>Programlama</a:t>
            </a:r>
            <a:r>
              <a:rPr lang="en-US" dirty="0" smtClean="0"/>
              <a:t> </a:t>
            </a:r>
            <a:r>
              <a:rPr lang="en-US" dirty="0" err="1" smtClean="0"/>
              <a:t>Dilleri</a:t>
            </a:r>
            <a:endParaRPr lang="tr-TR" dirty="0" smtClean="0"/>
          </a:p>
          <a:p>
            <a:r>
              <a:rPr lang="tr-TR" dirty="0" smtClean="0"/>
              <a:t>Etkinlikler</a:t>
            </a:r>
            <a:endParaRPr lang="en-US" dirty="0" smtClean="0"/>
          </a:p>
          <a:p>
            <a:endParaRPr lang="en-US"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a:t>
            </a:fld>
            <a:endParaRPr lang="en-US"/>
          </a:p>
        </p:txBody>
      </p:sp>
    </p:spTree>
    <p:extLst>
      <p:ext uri="{BB962C8B-B14F-4D97-AF65-F5344CB8AC3E}">
        <p14:creationId xmlns:p14="http://schemas.microsoft.com/office/powerpoint/2010/main" val="19675875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Giriş</a:t>
            </a:r>
            <a:endParaRPr lang="en-US" dirty="0"/>
          </a:p>
        </p:txBody>
      </p:sp>
      <p:sp>
        <p:nvSpPr>
          <p:cNvPr id="3" name="Content Placeholder 2"/>
          <p:cNvSpPr>
            <a:spLocks noGrp="1"/>
          </p:cNvSpPr>
          <p:nvPr>
            <p:ph idx="1"/>
          </p:nvPr>
        </p:nvSpPr>
        <p:spPr/>
        <p:txBody>
          <a:bodyPr/>
          <a:lstStyle/>
          <a:p>
            <a:r>
              <a:rPr lang="tr-TR" dirty="0" smtClean="0"/>
              <a:t>Erken yaşta programlama öğretiminin önemi</a:t>
            </a:r>
          </a:p>
          <a:p>
            <a:pPr lvl="1"/>
            <a:r>
              <a:rPr lang="tr-TR" dirty="0" smtClean="0"/>
              <a:t>Günlük </a:t>
            </a:r>
            <a:r>
              <a:rPr lang="tr-TR" dirty="0"/>
              <a:t>yaşamlarında tüm öğrenenler için </a:t>
            </a:r>
            <a:r>
              <a:rPr lang="tr-TR" dirty="0" smtClean="0"/>
              <a:t>yararlı olmak,</a:t>
            </a:r>
            <a:endParaRPr lang="tr-TR" dirty="0"/>
          </a:p>
          <a:p>
            <a:pPr lvl="1"/>
            <a:r>
              <a:rPr lang="tr-TR" dirty="0" smtClean="0"/>
              <a:t>Yeni teknoloji yaratmak,</a:t>
            </a:r>
          </a:p>
          <a:p>
            <a:pPr lvl="1"/>
            <a:r>
              <a:rPr lang="tr-TR" dirty="0" smtClean="0"/>
              <a:t>Mevcut teknoloji üzerinde geliştirme ve düzeltme yapmak,</a:t>
            </a:r>
          </a:p>
          <a:p>
            <a:pPr lvl="1"/>
            <a:r>
              <a:rPr lang="tr-TR" dirty="0" smtClean="0"/>
              <a:t>Yenilikçi ve girişimci nesiller yetiştirebilmek,</a:t>
            </a:r>
          </a:p>
          <a:p>
            <a:pPr lvl="1"/>
            <a:r>
              <a:rPr lang="tr-TR" dirty="0" smtClean="0"/>
              <a:t>Genç </a:t>
            </a:r>
            <a:r>
              <a:rPr lang="tr-TR" dirty="0"/>
              <a:t>öğrenenlerin düşünme, bilgi işleme ve iletişim kurmada avantaj elde etmelerine yardımcı </a:t>
            </a:r>
            <a:r>
              <a:rPr lang="tr-TR" dirty="0" smtClean="0"/>
              <a:t>olmak,</a:t>
            </a:r>
          </a:p>
          <a:p>
            <a:endParaRPr lang="en-US"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a:t>
            </a:fld>
            <a:endParaRPr lang="en-US"/>
          </a:p>
        </p:txBody>
      </p:sp>
    </p:spTree>
    <p:extLst>
      <p:ext uri="{BB962C8B-B14F-4D97-AF65-F5344CB8AC3E}">
        <p14:creationId xmlns:p14="http://schemas.microsoft.com/office/powerpoint/2010/main" val="22889987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Bilişsel Gelişim Dönemleri </a:t>
            </a:r>
            <a:r>
              <a:rPr lang="tr-TR" dirty="0" smtClean="0"/>
              <a:t>Ve</a:t>
            </a:r>
            <a:br>
              <a:rPr lang="tr-TR" dirty="0" smtClean="0"/>
            </a:br>
            <a:r>
              <a:rPr lang="tr-TR" dirty="0" smtClean="0"/>
              <a:t>Programlama Eğitimi 1/2</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Genel olarak temel </a:t>
            </a:r>
            <a:r>
              <a:rPr lang="tr-TR" dirty="0"/>
              <a:t>programlama becerilerinin kazandırılması temel bilişim konuları ile ilişkilendirilerek öğretim programı içerisinde </a:t>
            </a:r>
            <a:r>
              <a:rPr lang="tr-TR" dirty="0" smtClean="0"/>
              <a:t>sunulmaktadır.</a:t>
            </a:r>
          </a:p>
          <a:p>
            <a:r>
              <a:rPr lang="tr-TR" dirty="0"/>
              <a:t>Özenle seçilmiş problemler ve iyi düşünülmüş pedagojik yaklaşımlar bilgi </a:t>
            </a:r>
            <a:r>
              <a:rPr lang="tr-TR" dirty="0" err="1"/>
              <a:t>işlemsel</a:t>
            </a:r>
            <a:r>
              <a:rPr lang="tr-TR" dirty="0"/>
              <a:t> düşünmenin gelişmesine doğrudan öncülük </a:t>
            </a:r>
            <a:r>
              <a:rPr lang="tr-TR" dirty="0" smtClean="0"/>
              <a:t>edebilmektedir.</a:t>
            </a:r>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5</a:t>
            </a:fld>
            <a:endParaRPr lang="en-US"/>
          </a:p>
        </p:txBody>
      </p:sp>
    </p:spTree>
    <p:extLst>
      <p:ext uri="{BB962C8B-B14F-4D97-AF65-F5344CB8AC3E}">
        <p14:creationId xmlns:p14="http://schemas.microsoft.com/office/powerpoint/2010/main" val="1389061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Bilişsel Gelişim Dönemleri Ve</a:t>
            </a:r>
            <a:br>
              <a:rPr lang="tr-TR" dirty="0"/>
            </a:br>
            <a:r>
              <a:rPr lang="tr-TR" dirty="0"/>
              <a:t>Programlama </a:t>
            </a:r>
            <a:r>
              <a:rPr lang="tr-TR" dirty="0" smtClean="0"/>
              <a:t>Eğitimi 2/2</a:t>
            </a:r>
            <a:endParaRPr lang="tr-TR" dirty="0"/>
          </a:p>
        </p:txBody>
      </p:sp>
      <p:sp>
        <p:nvSpPr>
          <p:cNvPr id="3" name="İçerik Yer Tutucusu 2"/>
          <p:cNvSpPr>
            <a:spLocks noGrp="1"/>
          </p:cNvSpPr>
          <p:nvPr>
            <p:ph idx="1"/>
          </p:nvPr>
        </p:nvSpPr>
        <p:spPr/>
        <p:txBody>
          <a:bodyPr/>
          <a:lstStyle/>
          <a:p>
            <a:r>
              <a:rPr lang="tr-TR" dirty="0" err="1"/>
              <a:t>Piaget’nin</a:t>
            </a:r>
            <a:r>
              <a:rPr lang="tr-TR" dirty="0"/>
              <a:t> bilişsel gelişim kuramına göre </a:t>
            </a:r>
            <a:r>
              <a:rPr lang="tr-TR" b="1" dirty="0"/>
              <a:t>somut işlemler </a:t>
            </a:r>
            <a:r>
              <a:rPr lang="tr-TR" dirty="0"/>
              <a:t>dönemi olarak isimlendirilen 7-11 yaş aralığındaki dönemde bir çocuk </a:t>
            </a:r>
            <a:r>
              <a:rPr lang="tr-TR" dirty="0" smtClean="0"/>
              <a:t>toplama</a:t>
            </a:r>
            <a:r>
              <a:rPr lang="tr-TR" dirty="0"/>
              <a:t>, çıkarma, çarpma ve bölme matematiksel işlemlerini öğrenebilir ve somut nesneleri sınıflandırabilir</a:t>
            </a:r>
            <a:r>
              <a:rPr lang="tr-TR" dirty="0" smtClean="0"/>
              <a:t>.</a:t>
            </a:r>
          </a:p>
          <a:p>
            <a:r>
              <a:rPr lang="tr-TR" b="1" dirty="0"/>
              <a:t>Soyut işlemler </a:t>
            </a:r>
            <a:r>
              <a:rPr lang="tr-TR" dirty="0"/>
              <a:t>dönemi olarak isimlendirilen 11 yaş üzeri dönem ise mantıksal düşünme ve akıl yürütmenin ortaya çıkmasıyla karakterize edilmiştir. </a:t>
            </a:r>
            <a:endParaRPr lang="tr-TR" dirty="0" smtClean="0"/>
          </a:p>
          <a:p>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6</a:t>
            </a:fld>
            <a:endParaRPr lang="en-US"/>
          </a:p>
        </p:txBody>
      </p:sp>
    </p:spTree>
    <p:extLst>
      <p:ext uri="{BB962C8B-B14F-4D97-AF65-F5344CB8AC3E}">
        <p14:creationId xmlns:p14="http://schemas.microsoft.com/office/powerpoint/2010/main" val="36145296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Piaget</a:t>
            </a:r>
            <a:r>
              <a:rPr lang="tr-TR" dirty="0"/>
              <a:t> bilişsel gelişim dönemleri</a:t>
            </a:r>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7</a:t>
            </a:fld>
            <a:endParaRPr lang="en-US"/>
          </a:p>
        </p:txBody>
      </p:sp>
      <p:graphicFrame>
        <p:nvGraphicFramePr>
          <p:cNvPr id="7" name="Tablo 6"/>
          <p:cNvGraphicFramePr>
            <a:graphicFrameLocks noGrp="1"/>
          </p:cNvGraphicFramePr>
          <p:nvPr>
            <p:extLst>
              <p:ext uri="{D42A27DB-BD31-4B8C-83A1-F6EECF244321}">
                <p14:modId xmlns:p14="http://schemas.microsoft.com/office/powerpoint/2010/main" val="3536445154"/>
              </p:ext>
            </p:extLst>
          </p:nvPr>
        </p:nvGraphicFramePr>
        <p:xfrm>
          <a:off x="838200" y="1828798"/>
          <a:ext cx="10515600" cy="4534683"/>
        </p:xfrm>
        <a:graphic>
          <a:graphicData uri="http://schemas.openxmlformats.org/drawingml/2006/table">
            <a:tbl>
              <a:tblPr firstRow="1" firstCol="1" bandRow="1">
                <a:tableStyleId>{5C22544A-7EE6-4342-B048-85BDC9FD1C3A}</a:tableStyleId>
              </a:tblPr>
              <a:tblGrid>
                <a:gridCol w="2048097">
                  <a:extLst>
                    <a:ext uri="{9D8B030D-6E8A-4147-A177-3AD203B41FA5}">
                      <a16:colId xmlns:a16="http://schemas.microsoft.com/office/drawing/2014/main" val="726423425"/>
                    </a:ext>
                  </a:extLst>
                </a:gridCol>
                <a:gridCol w="1380903">
                  <a:extLst>
                    <a:ext uri="{9D8B030D-6E8A-4147-A177-3AD203B41FA5}">
                      <a16:colId xmlns:a16="http://schemas.microsoft.com/office/drawing/2014/main" val="3812061688"/>
                    </a:ext>
                  </a:extLst>
                </a:gridCol>
                <a:gridCol w="7086600">
                  <a:extLst>
                    <a:ext uri="{9D8B030D-6E8A-4147-A177-3AD203B41FA5}">
                      <a16:colId xmlns:a16="http://schemas.microsoft.com/office/drawing/2014/main" val="1310607114"/>
                    </a:ext>
                  </a:extLst>
                </a:gridCol>
              </a:tblGrid>
              <a:tr h="256944">
                <a:tc>
                  <a:txBody>
                    <a:bodyPr/>
                    <a:lstStyle/>
                    <a:p>
                      <a:pPr>
                        <a:lnSpc>
                          <a:spcPct val="106000"/>
                        </a:lnSpc>
                        <a:spcAft>
                          <a:spcPts val="800"/>
                        </a:spcAft>
                      </a:pPr>
                      <a:r>
                        <a:rPr lang="tr-TR" sz="1800">
                          <a:effectLst/>
                        </a:rPr>
                        <a:t>Bilişsel Dönem</a:t>
                      </a:r>
                      <a:endParaRPr lang="tr-TR" sz="1800">
                        <a:effectLst/>
                        <a:latin typeface="Calibri" panose="020F0502020204030204" pitchFamily="34" charset="0"/>
                        <a:ea typeface="SimSun" panose="02010600030101010101" pitchFamily="2" charset="-122"/>
                      </a:endParaRPr>
                    </a:p>
                  </a:txBody>
                  <a:tcPr marL="68580" marR="68580" marT="0" marB="0"/>
                </a:tc>
                <a:tc>
                  <a:txBody>
                    <a:bodyPr/>
                    <a:lstStyle/>
                    <a:p>
                      <a:pPr>
                        <a:lnSpc>
                          <a:spcPct val="106000"/>
                        </a:lnSpc>
                        <a:spcAft>
                          <a:spcPts val="800"/>
                        </a:spcAft>
                      </a:pPr>
                      <a:r>
                        <a:rPr lang="tr-TR" sz="1800">
                          <a:effectLst/>
                        </a:rPr>
                        <a:t>Yaklaşık Yaş Aralığı</a:t>
                      </a:r>
                      <a:endParaRPr lang="tr-TR" sz="1800">
                        <a:effectLst/>
                        <a:latin typeface="Calibri" panose="020F0502020204030204" pitchFamily="34" charset="0"/>
                        <a:ea typeface="SimSun" panose="02010600030101010101" pitchFamily="2" charset="-122"/>
                      </a:endParaRPr>
                    </a:p>
                  </a:txBody>
                  <a:tcPr marL="68580" marR="68580" marT="0" marB="0"/>
                </a:tc>
                <a:tc>
                  <a:txBody>
                    <a:bodyPr/>
                    <a:lstStyle/>
                    <a:p>
                      <a:pPr>
                        <a:lnSpc>
                          <a:spcPct val="106000"/>
                        </a:lnSpc>
                        <a:spcAft>
                          <a:spcPts val="800"/>
                        </a:spcAft>
                      </a:pPr>
                      <a:r>
                        <a:rPr lang="tr-TR" sz="1800">
                          <a:effectLst/>
                        </a:rPr>
                        <a:t>Temel Özellikler</a:t>
                      </a:r>
                      <a:endParaRPr lang="tr-TR" sz="1800">
                        <a:effectLst/>
                        <a:latin typeface="Calibri" panose="020F0502020204030204" pitchFamily="34" charset="0"/>
                        <a:ea typeface="SimSun" panose="02010600030101010101" pitchFamily="2" charset="-122"/>
                      </a:endParaRPr>
                    </a:p>
                  </a:txBody>
                  <a:tcPr marL="68580" marR="68580" marT="0" marB="0"/>
                </a:tc>
                <a:extLst>
                  <a:ext uri="{0D108BD9-81ED-4DB2-BD59-A6C34878D82A}">
                    <a16:rowId xmlns:a16="http://schemas.microsoft.com/office/drawing/2014/main" val="2799336761"/>
                  </a:ext>
                </a:extLst>
              </a:tr>
              <a:tr h="776728">
                <a:tc>
                  <a:txBody>
                    <a:bodyPr/>
                    <a:lstStyle/>
                    <a:p>
                      <a:pPr marL="457200" algn="just">
                        <a:lnSpc>
                          <a:spcPct val="150000"/>
                        </a:lnSpc>
                        <a:spcAft>
                          <a:spcPts val="800"/>
                        </a:spcAft>
                      </a:pPr>
                      <a:r>
                        <a:rPr lang="tr-TR" sz="1800">
                          <a:effectLst/>
                        </a:rPr>
                        <a:t>Duyusal Motor</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a:effectLst/>
                        </a:rPr>
                        <a:t>0 - 2</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a:effectLst/>
                        </a:rPr>
                        <a:t>Duyuları ve hareketleri ile dış dünyayı deneyimler. Nesneleri el ile kontrol ederek çevre ile etkileşime girer.</a:t>
                      </a:r>
                      <a:endParaRPr lang="tr-TR" sz="1800">
                        <a:effectLst/>
                        <a:latin typeface="Garamond" panose="02020404030301010803" pitchFamily="18" charset="0"/>
                        <a:ea typeface="SimSun" panose="02010600030101010101" pitchFamily="2" charset="-122"/>
                      </a:endParaRPr>
                    </a:p>
                  </a:txBody>
                  <a:tcPr marL="68580" marR="68580" marT="0" marB="0"/>
                </a:tc>
                <a:extLst>
                  <a:ext uri="{0D108BD9-81ED-4DB2-BD59-A6C34878D82A}">
                    <a16:rowId xmlns:a16="http://schemas.microsoft.com/office/drawing/2014/main" val="2259514102"/>
                  </a:ext>
                </a:extLst>
              </a:tr>
              <a:tr h="1436236">
                <a:tc>
                  <a:txBody>
                    <a:bodyPr/>
                    <a:lstStyle/>
                    <a:p>
                      <a:pPr marL="457200" algn="just">
                        <a:lnSpc>
                          <a:spcPct val="150000"/>
                        </a:lnSpc>
                        <a:spcAft>
                          <a:spcPts val="800"/>
                        </a:spcAft>
                      </a:pPr>
                      <a:r>
                        <a:rPr lang="tr-TR" sz="1800">
                          <a:effectLst/>
                        </a:rPr>
                        <a:t>İşlem Öncesi</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a:effectLst/>
                        </a:rPr>
                        <a:t>2 – 6/7</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a:effectLst/>
                        </a:rPr>
                        <a:t>Algılama düşünme üzerinde egemendir. Fakat nesneleri kelime ve görüntüler ile ifade edebilir. Sembolik işlevleri yerine getirmede daha fazla yetenekli hale gelir. Mantıksal akıl yürütmekten ziyade sezgisel düşünme becersine sahiptir.</a:t>
                      </a:r>
                      <a:endParaRPr lang="tr-TR" sz="1800">
                        <a:effectLst/>
                        <a:latin typeface="Garamond" panose="02020404030301010803" pitchFamily="18" charset="0"/>
                        <a:ea typeface="SimSun" panose="02010600030101010101" pitchFamily="2" charset="-122"/>
                      </a:endParaRPr>
                    </a:p>
                  </a:txBody>
                  <a:tcPr marL="68580" marR="68580" marT="0" marB="0"/>
                </a:tc>
                <a:extLst>
                  <a:ext uri="{0D108BD9-81ED-4DB2-BD59-A6C34878D82A}">
                    <a16:rowId xmlns:a16="http://schemas.microsoft.com/office/drawing/2014/main" val="459296607"/>
                  </a:ext>
                </a:extLst>
              </a:tr>
              <a:tr h="792501">
                <a:tc>
                  <a:txBody>
                    <a:bodyPr/>
                    <a:lstStyle/>
                    <a:p>
                      <a:pPr marL="457200" algn="just">
                        <a:lnSpc>
                          <a:spcPct val="150000"/>
                        </a:lnSpc>
                        <a:spcAft>
                          <a:spcPts val="800"/>
                        </a:spcAft>
                      </a:pPr>
                      <a:r>
                        <a:rPr lang="tr-TR" sz="1800">
                          <a:effectLst/>
                        </a:rPr>
                        <a:t>Somut İşlemler</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a:effectLst/>
                        </a:rPr>
                        <a:t>7 – 11/12</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a:effectLst/>
                        </a:rPr>
                        <a:t>Mantıksal akıl yürütme sadece gerçek veya görülebilir nesnelere uygulanabilir.</a:t>
                      </a:r>
                      <a:endParaRPr lang="tr-TR" sz="1800">
                        <a:effectLst/>
                        <a:latin typeface="Garamond" panose="02020404030301010803" pitchFamily="18" charset="0"/>
                        <a:ea typeface="SimSun" panose="02010600030101010101" pitchFamily="2" charset="-122"/>
                      </a:endParaRPr>
                    </a:p>
                  </a:txBody>
                  <a:tcPr marL="68580" marR="68580" marT="0" marB="0"/>
                </a:tc>
                <a:extLst>
                  <a:ext uri="{0D108BD9-81ED-4DB2-BD59-A6C34878D82A}">
                    <a16:rowId xmlns:a16="http://schemas.microsoft.com/office/drawing/2014/main" val="74604590"/>
                  </a:ext>
                </a:extLst>
              </a:tr>
              <a:tr h="634552">
                <a:tc>
                  <a:txBody>
                    <a:bodyPr/>
                    <a:lstStyle/>
                    <a:p>
                      <a:pPr marL="457200" algn="just">
                        <a:lnSpc>
                          <a:spcPct val="150000"/>
                        </a:lnSpc>
                        <a:spcAft>
                          <a:spcPts val="800"/>
                        </a:spcAft>
                      </a:pPr>
                      <a:r>
                        <a:rPr lang="tr-TR" sz="1800">
                          <a:effectLst/>
                        </a:rPr>
                        <a:t>Soyut İşlemler</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a:effectLst/>
                        </a:rPr>
                        <a:t>12 ve üzeri</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dirty="0">
                          <a:effectLst/>
                        </a:rPr>
                        <a:t>Birey, potansiyel olaylar veya soyut fikirler hakkında mantıklı düşünebilir.</a:t>
                      </a:r>
                      <a:endParaRPr lang="tr-TR" sz="1800" dirty="0">
                        <a:effectLst/>
                        <a:latin typeface="Garamond" panose="02020404030301010803" pitchFamily="18" charset="0"/>
                        <a:ea typeface="SimSun" panose="02010600030101010101" pitchFamily="2" charset="-122"/>
                      </a:endParaRPr>
                    </a:p>
                  </a:txBody>
                  <a:tcPr marL="68580" marR="68580" marT="0" marB="0"/>
                </a:tc>
                <a:extLst>
                  <a:ext uri="{0D108BD9-81ED-4DB2-BD59-A6C34878D82A}">
                    <a16:rowId xmlns:a16="http://schemas.microsoft.com/office/drawing/2014/main" val="1797907204"/>
                  </a:ext>
                </a:extLst>
              </a:tr>
            </a:tbl>
          </a:graphicData>
        </a:graphic>
      </p:graphicFrame>
    </p:spTree>
    <p:extLst>
      <p:ext uri="{BB962C8B-B14F-4D97-AF65-F5344CB8AC3E}">
        <p14:creationId xmlns:p14="http://schemas.microsoft.com/office/powerpoint/2010/main" val="6521932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Bilişsel dönemlere göre programlama öğretimi etkinlik önerileri</a:t>
            </a:r>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8</a:t>
            </a:fld>
            <a:endParaRPr lang="en-US"/>
          </a:p>
        </p:txBody>
      </p:sp>
      <p:graphicFrame>
        <p:nvGraphicFramePr>
          <p:cNvPr id="7" name="Tablo 6"/>
          <p:cNvGraphicFramePr>
            <a:graphicFrameLocks noGrp="1"/>
          </p:cNvGraphicFramePr>
          <p:nvPr>
            <p:extLst>
              <p:ext uri="{D42A27DB-BD31-4B8C-83A1-F6EECF244321}">
                <p14:modId xmlns:p14="http://schemas.microsoft.com/office/powerpoint/2010/main" val="1205405507"/>
              </p:ext>
            </p:extLst>
          </p:nvPr>
        </p:nvGraphicFramePr>
        <p:xfrm>
          <a:off x="838200" y="1802296"/>
          <a:ext cx="10515600" cy="4668890"/>
        </p:xfrm>
        <a:graphic>
          <a:graphicData uri="http://schemas.openxmlformats.org/drawingml/2006/table">
            <a:tbl>
              <a:tblPr firstRow="1" firstCol="1" bandRow="1">
                <a:tableStyleId>{5C22544A-7EE6-4342-B048-85BDC9FD1C3A}</a:tableStyleId>
              </a:tblPr>
              <a:tblGrid>
                <a:gridCol w="1547191">
                  <a:extLst>
                    <a:ext uri="{9D8B030D-6E8A-4147-A177-3AD203B41FA5}">
                      <a16:colId xmlns:a16="http://schemas.microsoft.com/office/drawing/2014/main" val="3395620585"/>
                    </a:ext>
                  </a:extLst>
                </a:gridCol>
                <a:gridCol w="1470992">
                  <a:extLst>
                    <a:ext uri="{9D8B030D-6E8A-4147-A177-3AD203B41FA5}">
                      <a16:colId xmlns:a16="http://schemas.microsoft.com/office/drawing/2014/main" val="578052608"/>
                    </a:ext>
                  </a:extLst>
                </a:gridCol>
                <a:gridCol w="7497417">
                  <a:extLst>
                    <a:ext uri="{9D8B030D-6E8A-4147-A177-3AD203B41FA5}">
                      <a16:colId xmlns:a16="http://schemas.microsoft.com/office/drawing/2014/main" val="1853881906"/>
                    </a:ext>
                  </a:extLst>
                </a:gridCol>
              </a:tblGrid>
              <a:tr h="221811">
                <a:tc>
                  <a:txBody>
                    <a:bodyPr/>
                    <a:lstStyle/>
                    <a:p>
                      <a:pPr>
                        <a:lnSpc>
                          <a:spcPct val="106000"/>
                        </a:lnSpc>
                        <a:spcAft>
                          <a:spcPts val="800"/>
                        </a:spcAft>
                      </a:pPr>
                      <a:r>
                        <a:rPr lang="tr-TR" sz="1800">
                          <a:effectLst/>
                        </a:rPr>
                        <a:t>Bilişsel Dönem</a:t>
                      </a:r>
                      <a:endParaRPr lang="tr-TR" sz="1800">
                        <a:effectLst/>
                        <a:latin typeface="Calibri" panose="020F0502020204030204" pitchFamily="34" charset="0"/>
                        <a:ea typeface="SimSun" panose="02010600030101010101" pitchFamily="2" charset="-122"/>
                      </a:endParaRPr>
                    </a:p>
                  </a:txBody>
                  <a:tcPr marL="68580" marR="68580" marT="0" marB="0"/>
                </a:tc>
                <a:tc>
                  <a:txBody>
                    <a:bodyPr/>
                    <a:lstStyle/>
                    <a:p>
                      <a:pPr>
                        <a:lnSpc>
                          <a:spcPct val="106000"/>
                        </a:lnSpc>
                        <a:spcAft>
                          <a:spcPts val="800"/>
                        </a:spcAft>
                      </a:pPr>
                      <a:r>
                        <a:rPr lang="tr-TR" sz="1800">
                          <a:effectLst/>
                        </a:rPr>
                        <a:t>Yaklaşık Yaş Aralığı</a:t>
                      </a:r>
                      <a:endParaRPr lang="tr-TR" sz="1800">
                        <a:effectLst/>
                        <a:latin typeface="Calibri" panose="020F0502020204030204" pitchFamily="34" charset="0"/>
                        <a:ea typeface="SimSun" panose="02010600030101010101" pitchFamily="2" charset="-122"/>
                      </a:endParaRPr>
                    </a:p>
                  </a:txBody>
                  <a:tcPr marL="68580" marR="68580" marT="0" marB="0"/>
                </a:tc>
                <a:tc>
                  <a:txBody>
                    <a:bodyPr/>
                    <a:lstStyle/>
                    <a:p>
                      <a:pPr>
                        <a:lnSpc>
                          <a:spcPct val="106000"/>
                        </a:lnSpc>
                        <a:spcAft>
                          <a:spcPts val="800"/>
                        </a:spcAft>
                      </a:pPr>
                      <a:r>
                        <a:rPr lang="tr-TR" sz="1800">
                          <a:effectLst/>
                        </a:rPr>
                        <a:t>Programlama Öğretimi Etkinlik Önerileri</a:t>
                      </a:r>
                      <a:endParaRPr lang="tr-TR" sz="1800">
                        <a:effectLst/>
                        <a:latin typeface="Calibri" panose="020F0502020204030204" pitchFamily="34" charset="0"/>
                        <a:ea typeface="SimSun" panose="02010600030101010101" pitchFamily="2" charset="-122"/>
                      </a:endParaRPr>
                    </a:p>
                  </a:txBody>
                  <a:tcPr marL="68580" marR="68580" marT="0" marB="0"/>
                </a:tc>
                <a:extLst>
                  <a:ext uri="{0D108BD9-81ED-4DB2-BD59-A6C34878D82A}">
                    <a16:rowId xmlns:a16="http://schemas.microsoft.com/office/drawing/2014/main" val="774862777"/>
                  </a:ext>
                </a:extLst>
              </a:tr>
              <a:tr h="887084">
                <a:tc>
                  <a:txBody>
                    <a:bodyPr/>
                    <a:lstStyle/>
                    <a:p>
                      <a:pPr marL="457200" algn="just">
                        <a:lnSpc>
                          <a:spcPct val="150000"/>
                        </a:lnSpc>
                        <a:spcAft>
                          <a:spcPts val="800"/>
                        </a:spcAft>
                      </a:pPr>
                      <a:r>
                        <a:rPr lang="tr-TR" sz="1800">
                          <a:effectLst/>
                        </a:rPr>
                        <a:t>İşlem Öncesi</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a:effectLst/>
                        </a:rPr>
                        <a:t>2 – 6/7</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a:effectLst/>
                        </a:rPr>
                        <a:t>Mikro dünyalar üzerindeki aracı (agent) nesnelerin (kukla, kaplumbağa, eğitsel robot vb.) doğrudan kontrol edilmesi.</a:t>
                      </a:r>
                      <a:endParaRPr lang="tr-TR" sz="1800">
                        <a:effectLst/>
                        <a:latin typeface="Garamond" panose="02020404030301010803" pitchFamily="18" charset="0"/>
                        <a:ea typeface="SimSun" panose="02010600030101010101" pitchFamily="2" charset="-122"/>
                      </a:endParaRPr>
                    </a:p>
                  </a:txBody>
                  <a:tcPr marL="68580" marR="68580" marT="0" marB="0"/>
                </a:tc>
                <a:extLst>
                  <a:ext uri="{0D108BD9-81ED-4DB2-BD59-A6C34878D82A}">
                    <a16:rowId xmlns:a16="http://schemas.microsoft.com/office/drawing/2014/main" val="2477934278"/>
                  </a:ext>
                </a:extLst>
              </a:tr>
              <a:tr h="1584702">
                <a:tc>
                  <a:txBody>
                    <a:bodyPr/>
                    <a:lstStyle/>
                    <a:p>
                      <a:pPr marL="457200" algn="just">
                        <a:lnSpc>
                          <a:spcPct val="150000"/>
                        </a:lnSpc>
                        <a:spcAft>
                          <a:spcPts val="800"/>
                        </a:spcAft>
                      </a:pPr>
                      <a:r>
                        <a:rPr lang="tr-TR" sz="1800">
                          <a:effectLst/>
                        </a:rPr>
                        <a:t>Somut İşlemler</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dirty="0" smtClean="0">
                          <a:effectLst/>
                        </a:rPr>
                        <a:t>7– </a:t>
                      </a:r>
                      <a:r>
                        <a:rPr lang="tr-TR" sz="1800" dirty="0">
                          <a:effectLst/>
                        </a:rPr>
                        <a:t>11/12</a:t>
                      </a:r>
                      <a:endParaRPr lang="tr-TR" sz="1800" dirty="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a:effectLst/>
                        </a:rPr>
                        <a:t>Mikro dünyalar üzerindeki aracı (agent) nesnelerin (kukla, kaplumbağa, eğitsel robot vb.) dolaylı kontrol edilmesi ile birlikte bazı temel programlama kavramları (sıralama, döngüler ve koşul kontrolü) kullanabileceği statik ve dinamik senaryolar.</a:t>
                      </a:r>
                      <a:endParaRPr lang="tr-TR" sz="1800">
                        <a:effectLst/>
                        <a:latin typeface="Garamond" panose="02020404030301010803" pitchFamily="18" charset="0"/>
                        <a:ea typeface="SimSun" panose="02010600030101010101" pitchFamily="2" charset="-122"/>
                      </a:endParaRPr>
                    </a:p>
                  </a:txBody>
                  <a:tcPr marL="68580" marR="68580" marT="0" marB="0"/>
                </a:tc>
                <a:extLst>
                  <a:ext uri="{0D108BD9-81ED-4DB2-BD59-A6C34878D82A}">
                    <a16:rowId xmlns:a16="http://schemas.microsoft.com/office/drawing/2014/main" val="2060605303"/>
                  </a:ext>
                </a:extLst>
              </a:tr>
              <a:tr h="1573603">
                <a:tc>
                  <a:txBody>
                    <a:bodyPr/>
                    <a:lstStyle/>
                    <a:p>
                      <a:pPr marL="457200" algn="just">
                        <a:lnSpc>
                          <a:spcPct val="150000"/>
                        </a:lnSpc>
                        <a:spcAft>
                          <a:spcPts val="800"/>
                        </a:spcAft>
                      </a:pPr>
                      <a:r>
                        <a:rPr lang="tr-TR" sz="1800">
                          <a:effectLst/>
                        </a:rPr>
                        <a:t>Soyut İşlemler</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a:effectLst/>
                        </a:rPr>
                        <a:t>12 ve üzeri</a:t>
                      </a:r>
                      <a:endParaRPr lang="tr-TR" sz="1800">
                        <a:effectLst/>
                        <a:latin typeface="Garamond" panose="02020404030301010803" pitchFamily="18" charset="0"/>
                        <a:ea typeface="SimSun" panose="02010600030101010101" pitchFamily="2" charset="-122"/>
                      </a:endParaRPr>
                    </a:p>
                  </a:txBody>
                  <a:tcPr marL="68580" marR="68580" marT="0" marB="0"/>
                </a:tc>
                <a:tc>
                  <a:txBody>
                    <a:bodyPr/>
                    <a:lstStyle/>
                    <a:p>
                      <a:pPr marL="457200" algn="just">
                        <a:lnSpc>
                          <a:spcPct val="150000"/>
                        </a:lnSpc>
                        <a:spcAft>
                          <a:spcPts val="800"/>
                        </a:spcAft>
                      </a:pPr>
                      <a:r>
                        <a:rPr lang="tr-TR" sz="1800" dirty="0">
                          <a:effectLst/>
                        </a:rPr>
                        <a:t>Fonksiyonlar ve parametreler gibi gelişmiş temel programlama kavramlarının yanında etkileşimli mikro dünyalar yardımıyla temel nesneye dayalı programlama kavramlarını öğrenip kullanabileceği kendi senaryolarını üretebilme.</a:t>
                      </a:r>
                      <a:endParaRPr lang="tr-TR" sz="1800" dirty="0">
                        <a:effectLst/>
                        <a:latin typeface="Garamond" panose="02020404030301010803" pitchFamily="18" charset="0"/>
                        <a:ea typeface="SimSun" panose="02010600030101010101" pitchFamily="2" charset="-122"/>
                      </a:endParaRPr>
                    </a:p>
                  </a:txBody>
                  <a:tcPr marL="68580" marR="68580" marT="0" marB="0"/>
                </a:tc>
                <a:extLst>
                  <a:ext uri="{0D108BD9-81ED-4DB2-BD59-A6C34878D82A}">
                    <a16:rowId xmlns:a16="http://schemas.microsoft.com/office/drawing/2014/main" val="2329678190"/>
                  </a:ext>
                </a:extLst>
              </a:tr>
            </a:tbl>
          </a:graphicData>
        </a:graphic>
      </p:graphicFrame>
    </p:spTree>
    <p:extLst>
      <p:ext uri="{BB962C8B-B14F-4D97-AF65-F5344CB8AC3E}">
        <p14:creationId xmlns:p14="http://schemas.microsoft.com/office/powerpoint/2010/main" val="12994612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2035" y="365125"/>
            <a:ext cx="11794435" cy="1325563"/>
          </a:xfrm>
        </p:spPr>
        <p:txBody>
          <a:bodyPr>
            <a:normAutofit fontScale="90000"/>
          </a:bodyPr>
          <a:lstStyle/>
          <a:p>
            <a:r>
              <a:rPr lang="tr-TR" dirty="0" smtClean="0"/>
              <a:t>Günlük hayatta </a:t>
            </a:r>
            <a:r>
              <a:rPr lang="tr-TR" dirty="0"/>
              <a:t>karşılaşılan problemlerin çözümü ve programlama ile ilgili bilgi </a:t>
            </a:r>
            <a:r>
              <a:rPr lang="tr-TR" dirty="0" err="1"/>
              <a:t>işlemsel</a:t>
            </a:r>
            <a:r>
              <a:rPr lang="tr-TR" dirty="0"/>
              <a:t> düşünme becerileri</a:t>
            </a: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3315361868"/>
              </p:ext>
            </p:extLst>
          </p:nvPr>
        </p:nvGraphicFramePr>
        <p:xfrm>
          <a:off x="357808" y="1577220"/>
          <a:ext cx="11648662" cy="4934508"/>
        </p:xfrm>
        <a:graphic>
          <a:graphicData uri="http://schemas.openxmlformats.org/drawingml/2006/table">
            <a:tbl>
              <a:tblPr firstRow="1" firstCol="1" bandRow="1">
                <a:tableStyleId>{5C22544A-7EE6-4342-B048-85BDC9FD1C3A}</a:tableStyleId>
              </a:tblPr>
              <a:tblGrid>
                <a:gridCol w="3789908">
                  <a:extLst>
                    <a:ext uri="{9D8B030D-6E8A-4147-A177-3AD203B41FA5}">
                      <a16:colId xmlns:a16="http://schemas.microsoft.com/office/drawing/2014/main" val="587592481"/>
                    </a:ext>
                  </a:extLst>
                </a:gridCol>
                <a:gridCol w="3929377">
                  <a:extLst>
                    <a:ext uri="{9D8B030D-6E8A-4147-A177-3AD203B41FA5}">
                      <a16:colId xmlns:a16="http://schemas.microsoft.com/office/drawing/2014/main" val="2486164382"/>
                    </a:ext>
                  </a:extLst>
                </a:gridCol>
                <a:gridCol w="3929377">
                  <a:extLst>
                    <a:ext uri="{9D8B030D-6E8A-4147-A177-3AD203B41FA5}">
                      <a16:colId xmlns:a16="http://schemas.microsoft.com/office/drawing/2014/main" val="2235936273"/>
                    </a:ext>
                  </a:extLst>
                </a:gridCol>
              </a:tblGrid>
              <a:tr h="339295">
                <a:tc>
                  <a:txBody>
                    <a:bodyPr/>
                    <a:lstStyle/>
                    <a:p>
                      <a:pPr>
                        <a:lnSpc>
                          <a:spcPct val="106000"/>
                        </a:lnSpc>
                        <a:spcAft>
                          <a:spcPts val="800"/>
                        </a:spcAft>
                      </a:pPr>
                      <a:r>
                        <a:rPr lang="tr-TR" sz="1600">
                          <a:effectLst/>
                        </a:rPr>
                        <a:t>Bilgi İşlemsel Düşünme Becerisi</a:t>
                      </a:r>
                      <a:endParaRPr lang="tr-TR" sz="160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a:effectLst/>
                        </a:rPr>
                        <a:t>Günlük Hayat Örnekleri</a:t>
                      </a:r>
                      <a:endParaRPr lang="tr-TR" sz="160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a:effectLst/>
                        </a:rPr>
                        <a:t>Program Örneği</a:t>
                      </a:r>
                      <a:endParaRPr lang="tr-TR" sz="1600">
                        <a:effectLst/>
                        <a:latin typeface="Calibri" panose="020F0502020204030204" pitchFamily="34" charset="0"/>
                        <a:ea typeface="SimSun" panose="02010600030101010101" pitchFamily="2" charset="-122"/>
                      </a:endParaRPr>
                    </a:p>
                  </a:txBody>
                  <a:tcPr marL="62206" marR="62206" marT="0" marB="0"/>
                </a:tc>
                <a:extLst>
                  <a:ext uri="{0D108BD9-81ED-4DB2-BD59-A6C34878D82A}">
                    <a16:rowId xmlns:a16="http://schemas.microsoft.com/office/drawing/2014/main" val="1096892811"/>
                  </a:ext>
                </a:extLst>
              </a:tr>
              <a:tr h="678591">
                <a:tc>
                  <a:txBody>
                    <a:bodyPr/>
                    <a:lstStyle/>
                    <a:p>
                      <a:pPr>
                        <a:lnSpc>
                          <a:spcPct val="106000"/>
                        </a:lnSpc>
                        <a:spcAft>
                          <a:spcPts val="800"/>
                        </a:spcAft>
                      </a:pPr>
                      <a:r>
                        <a:rPr lang="tr-TR" sz="1600">
                          <a:effectLst/>
                        </a:rPr>
                        <a:t>Sıralama: Bir görevi tamamlamak için doğru sıralanmış komut listesi oluşturma.</a:t>
                      </a:r>
                      <a:endParaRPr lang="tr-TR" sz="160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a:effectLst/>
                        </a:rPr>
                        <a:t>Birine bir yerden başka bir yere nasıl gidileceğini açıklamak.</a:t>
                      </a:r>
                      <a:endParaRPr lang="tr-TR" sz="160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a:effectLst/>
                        </a:rPr>
                        <a:t>Komutlar doğru sırada konur ve böylece bilgisayar özel bir görevi tamamlayabilir.</a:t>
                      </a:r>
                      <a:endParaRPr lang="tr-TR" sz="1600">
                        <a:effectLst/>
                        <a:latin typeface="Calibri" panose="020F0502020204030204" pitchFamily="34" charset="0"/>
                        <a:ea typeface="SimSun" panose="02010600030101010101" pitchFamily="2" charset="-122"/>
                      </a:endParaRPr>
                    </a:p>
                  </a:txBody>
                  <a:tcPr marL="62206" marR="62206" marT="0" marB="0"/>
                </a:tc>
                <a:extLst>
                  <a:ext uri="{0D108BD9-81ED-4DB2-BD59-A6C34878D82A}">
                    <a16:rowId xmlns:a16="http://schemas.microsoft.com/office/drawing/2014/main" val="1611319480"/>
                  </a:ext>
                </a:extLst>
              </a:tr>
              <a:tr h="1016169">
                <a:tc>
                  <a:txBody>
                    <a:bodyPr/>
                    <a:lstStyle/>
                    <a:p>
                      <a:pPr>
                        <a:lnSpc>
                          <a:spcPct val="106000"/>
                        </a:lnSpc>
                        <a:spcAft>
                          <a:spcPts val="800"/>
                        </a:spcAft>
                      </a:pPr>
                      <a:r>
                        <a:rPr lang="tr-TR" sz="1600">
                          <a:effectLst/>
                        </a:rPr>
                        <a:t>Eylemlerin bölünmesi: Bir olayın daha küçük parçalara ayrılması.</a:t>
                      </a:r>
                      <a:endParaRPr lang="tr-TR" sz="160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dirty="0">
                          <a:effectLst/>
                        </a:rPr>
                        <a:t>Olayların daha küçük adımları içerdiğini anlama. Örneğin “giyinme” eylemi çorap giyme, </a:t>
                      </a:r>
                      <a:r>
                        <a:rPr lang="tr-TR" sz="1600" dirty="0" err="1">
                          <a:effectLst/>
                        </a:rPr>
                        <a:t>pantolan</a:t>
                      </a:r>
                      <a:r>
                        <a:rPr lang="tr-TR" sz="1600" dirty="0">
                          <a:effectLst/>
                        </a:rPr>
                        <a:t> giyme, gömlek giyme vb. adımları içerir.</a:t>
                      </a:r>
                      <a:endParaRPr lang="tr-TR" sz="1600" dirty="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a:effectLst/>
                        </a:rPr>
                        <a:t>Bir karakterin bilgisayar ekranı boyunca hareket etmesi dönme ve ileri gitme hareketlerinin bir birleşimidir.</a:t>
                      </a:r>
                      <a:endParaRPr lang="tr-TR" sz="1600">
                        <a:effectLst/>
                        <a:latin typeface="Calibri" panose="020F0502020204030204" pitchFamily="34" charset="0"/>
                        <a:ea typeface="SimSun" panose="02010600030101010101" pitchFamily="2" charset="-122"/>
                      </a:endParaRPr>
                    </a:p>
                  </a:txBody>
                  <a:tcPr marL="62206" marR="62206" marT="0" marB="0"/>
                </a:tc>
                <a:extLst>
                  <a:ext uri="{0D108BD9-81ED-4DB2-BD59-A6C34878D82A}">
                    <a16:rowId xmlns:a16="http://schemas.microsoft.com/office/drawing/2014/main" val="1872697300"/>
                  </a:ext>
                </a:extLst>
              </a:tr>
              <a:tr h="1016169">
                <a:tc>
                  <a:txBody>
                    <a:bodyPr/>
                    <a:lstStyle/>
                    <a:p>
                      <a:pPr>
                        <a:lnSpc>
                          <a:spcPct val="106000"/>
                        </a:lnSpc>
                        <a:spcAft>
                          <a:spcPts val="800"/>
                        </a:spcAft>
                      </a:pPr>
                      <a:r>
                        <a:rPr lang="tr-TR" sz="1600">
                          <a:effectLst/>
                        </a:rPr>
                        <a:t>Döngü: Bir komut kümesini birden fazla sayıda tekrarlama.</a:t>
                      </a:r>
                      <a:endParaRPr lang="tr-TR" sz="160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a:effectLst/>
                        </a:rPr>
                        <a:t>Alkışlama eyleminde eller tekrar tekrar biraraya getirilir ve birbirinden ayrılır.</a:t>
                      </a:r>
                      <a:endParaRPr lang="tr-TR" sz="160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a:effectLst/>
                        </a:rPr>
                        <a:t>Bir kod parçasının belirli bir sayıda tekrarlanması. Örneğin bir kare çizmek için 4 kez ileri hareket eder ve 90 derece sağa (ya da sola) dönülür.</a:t>
                      </a:r>
                      <a:endParaRPr lang="tr-TR" sz="1600">
                        <a:effectLst/>
                        <a:latin typeface="Calibri" panose="020F0502020204030204" pitchFamily="34" charset="0"/>
                        <a:ea typeface="SimSun" panose="02010600030101010101" pitchFamily="2" charset="-122"/>
                      </a:endParaRPr>
                    </a:p>
                  </a:txBody>
                  <a:tcPr marL="62206" marR="62206" marT="0" marB="0"/>
                </a:tc>
                <a:extLst>
                  <a:ext uri="{0D108BD9-81ED-4DB2-BD59-A6C34878D82A}">
                    <a16:rowId xmlns:a16="http://schemas.microsoft.com/office/drawing/2014/main" val="1726634450"/>
                  </a:ext>
                </a:extLst>
              </a:tr>
              <a:tr h="1017884">
                <a:tc>
                  <a:txBody>
                    <a:bodyPr/>
                    <a:lstStyle/>
                    <a:p>
                      <a:pPr>
                        <a:lnSpc>
                          <a:spcPct val="106000"/>
                        </a:lnSpc>
                        <a:spcAft>
                          <a:spcPts val="800"/>
                        </a:spcAft>
                      </a:pPr>
                      <a:r>
                        <a:rPr lang="tr-TR" sz="1600">
                          <a:effectLst/>
                        </a:rPr>
                        <a:t>Olay-güdümlü programlama: Bir durumun başka bir duruma neden olduğunun tanımlanması.</a:t>
                      </a:r>
                      <a:endParaRPr lang="tr-TR" sz="160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a:effectLst/>
                        </a:rPr>
                        <a:t>Gerçekleştirilen her gündelik hareket bir olay tarafından tetiklenir. Eğer yağmur yağıyor ise şemsiye açılır.</a:t>
                      </a:r>
                      <a:endParaRPr lang="tr-TR" sz="160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a:effectLst/>
                        </a:rPr>
                        <a:t>Başka bir olaya cevap olarak oluşan bir kod yazılması. Örneğin, boşluk çubuğuna ya da ok tuşlarına basıldığında karakterlerin ekranda hareket ederler.</a:t>
                      </a:r>
                      <a:endParaRPr lang="tr-TR" sz="1600">
                        <a:effectLst/>
                        <a:latin typeface="Calibri" panose="020F0502020204030204" pitchFamily="34" charset="0"/>
                        <a:ea typeface="SimSun" panose="02010600030101010101" pitchFamily="2" charset="-122"/>
                      </a:endParaRPr>
                    </a:p>
                  </a:txBody>
                  <a:tcPr marL="62206" marR="62206" marT="0" marB="0"/>
                </a:tc>
                <a:extLst>
                  <a:ext uri="{0D108BD9-81ED-4DB2-BD59-A6C34878D82A}">
                    <a16:rowId xmlns:a16="http://schemas.microsoft.com/office/drawing/2014/main" val="3938135510"/>
                  </a:ext>
                </a:extLst>
              </a:tr>
              <a:tr h="848237">
                <a:tc>
                  <a:txBody>
                    <a:bodyPr/>
                    <a:lstStyle/>
                    <a:p>
                      <a:pPr>
                        <a:lnSpc>
                          <a:spcPct val="106000"/>
                        </a:lnSpc>
                        <a:spcAft>
                          <a:spcPts val="800"/>
                        </a:spcAft>
                      </a:pPr>
                      <a:r>
                        <a:rPr lang="tr-TR" sz="1600">
                          <a:effectLst/>
                        </a:rPr>
                        <a:t>Mesaj İletme: Kod ya da karakterler arasında gerçekleşen eylemlerin koordine edilmesi.</a:t>
                      </a:r>
                      <a:endParaRPr lang="tr-TR" sz="160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a:effectLst/>
                        </a:rPr>
                        <a:t>Günlük hayattaki etkileşimlerde yer alan mesajlar görülebilir ya da duyulabilir. Kırımızı ışık otomobillerin durması gerektiğini gösterir.</a:t>
                      </a:r>
                      <a:endParaRPr lang="tr-TR" sz="1600">
                        <a:effectLst/>
                        <a:latin typeface="Calibri" panose="020F0502020204030204" pitchFamily="34" charset="0"/>
                        <a:ea typeface="SimSun" panose="02010600030101010101" pitchFamily="2" charset="-122"/>
                      </a:endParaRPr>
                    </a:p>
                  </a:txBody>
                  <a:tcPr marL="62206" marR="62206" marT="0" marB="0"/>
                </a:tc>
                <a:tc>
                  <a:txBody>
                    <a:bodyPr/>
                    <a:lstStyle/>
                    <a:p>
                      <a:pPr>
                        <a:lnSpc>
                          <a:spcPct val="106000"/>
                        </a:lnSpc>
                        <a:spcAft>
                          <a:spcPts val="800"/>
                        </a:spcAft>
                      </a:pPr>
                      <a:r>
                        <a:rPr lang="tr-TR" sz="1600" dirty="0">
                          <a:effectLst/>
                        </a:rPr>
                        <a:t>Bir nesnenin bir olay sonrasında mesaj göndermesi; bir başka nesnenin ise bu mesajı aldığında harekete geçmesi için programlanır.</a:t>
                      </a:r>
                      <a:endParaRPr lang="tr-TR" sz="1600" dirty="0">
                        <a:effectLst/>
                        <a:latin typeface="Calibri" panose="020F0502020204030204" pitchFamily="34" charset="0"/>
                        <a:ea typeface="SimSun" panose="02010600030101010101" pitchFamily="2" charset="-122"/>
                      </a:endParaRPr>
                    </a:p>
                  </a:txBody>
                  <a:tcPr marL="62206" marR="62206" marT="0" marB="0"/>
                </a:tc>
                <a:extLst>
                  <a:ext uri="{0D108BD9-81ED-4DB2-BD59-A6C34878D82A}">
                    <a16:rowId xmlns:a16="http://schemas.microsoft.com/office/drawing/2014/main" val="798389565"/>
                  </a:ext>
                </a:extLst>
              </a:tr>
            </a:tbl>
          </a:graphicData>
        </a:graphic>
      </p:graphicFrame>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9</a:t>
            </a:fld>
            <a:endParaRPr lang="en-US"/>
          </a:p>
        </p:txBody>
      </p:sp>
    </p:spTree>
    <p:extLst>
      <p:ext uri="{BB962C8B-B14F-4D97-AF65-F5344CB8AC3E}">
        <p14:creationId xmlns:p14="http://schemas.microsoft.com/office/powerpoint/2010/main" val="21577911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TotalTime>
  <Words>1960</Words>
  <Application>Microsoft Office PowerPoint</Application>
  <PresentationFormat>Geniş ekran</PresentationFormat>
  <Paragraphs>189</Paragraphs>
  <Slides>16</Slides>
  <Notes>9</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SimSun</vt:lpstr>
      <vt:lpstr>Arial</vt:lpstr>
      <vt:lpstr>Calibri</vt:lpstr>
      <vt:lpstr>Calibri Light</vt:lpstr>
      <vt:lpstr>Garamond</vt:lpstr>
      <vt:lpstr>Office Theme</vt:lpstr>
      <vt:lpstr>Bölüm 10</vt:lpstr>
      <vt:lpstr>Amaçlar</vt:lpstr>
      <vt:lpstr>Konu Başlıkları</vt:lpstr>
      <vt:lpstr>Giriş</vt:lpstr>
      <vt:lpstr>Bilişsel Gelişim Dönemleri Ve Programlama Eğitimi 1/2 </vt:lpstr>
      <vt:lpstr>Bilişsel Gelişim Dönemleri Ve Programlama Eğitimi 2/2</vt:lpstr>
      <vt:lpstr>Piaget bilişsel gelişim dönemleri</vt:lpstr>
      <vt:lpstr>Bilişsel dönemlere göre programlama öğretimi etkinlik önerileri</vt:lpstr>
      <vt:lpstr>Günlük hayatta karşılaşılan problemlerin çözümü ve programlama ile ilgili bilgi işlemsel düşünme becerileri</vt:lpstr>
      <vt:lpstr>Blok Tabanlı Programlamadan Metin Tabanlı Programlamaya Geçişte Karşılaşılabilecek Sorunlar 1/2</vt:lpstr>
      <vt:lpstr>Blok Tabanlı Programlamadan Metin Tabanlı Programlamaya Geçişte Karşılaşılabilecek Sorunlar 2/2</vt:lpstr>
      <vt:lpstr>Metin Tabanlı Eğitsel Programlama Dillerinin Seçimi 1/2</vt:lpstr>
      <vt:lpstr>Metin Tabanlı Eğitsel Programlama Dillerinin Seçimi 2/2</vt:lpstr>
      <vt:lpstr>Metin Tabanlı Eğitsel Programlama Dilleri</vt:lpstr>
      <vt:lpstr>Sonuç</vt:lpstr>
      <vt:lpstr>Etkinlikler ve Diğer Kaynaklar İçin Bağlantılar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dc:title>
  <dc:creator>Yasemin Gulbahar</dc:creator>
  <cp:lastModifiedBy>xTreme</cp:lastModifiedBy>
  <cp:revision>37</cp:revision>
  <dcterms:created xsi:type="dcterms:W3CDTF">2019-01-04T17:54:52Z</dcterms:created>
  <dcterms:modified xsi:type="dcterms:W3CDTF">2019-03-15T07:26:36Z</dcterms:modified>
</cp:coreProperties>
</file>