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3" r:id="rId9"/>
    <p:sldId id="262"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68F1E25-B802-4B64-AF60-9CD9877BDBC7}" type="datetimeFigureOut">
              <a:rPr lang="en-US" smtClean="0"/>
              <a:pPr/>
              <a:t>3/5/2020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F7D2AC54-B6BE-4C7C-9676-3A2901C0E5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F1E25-B802-4B64-AF60-9CD9877BDBC7}" type="datetimeFigureOut">
              <a:rPr lang="en-US" smtClean="0"/>
              <a:pPr/>
              <a:t>3/5/2020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D2AC54-B6BE-4C7C-9676-3A2901C0E5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19th </a:t>
            </a:r>
            <a:r>
              <a:rPr lang="tr-TR" dirty="0" err="1" smtClean="0"/>
              <a:t>Century</a:t>
            </a:r>
            <a:r>
              <a:rPr lang="tr-TR" dirty="0" smtClean="0"/>
              <a:t> </a:t>
            </a:r>
            <a:r>
              <a:rPr lang="tr-TR" dirty="0" err="1" smtClean="0"/>
              <a:t>Fiction</a:t>
            </a:r>
            <a:r>
              <a:rPr lang="tr-TR" dirty="0" smtClean="0"/>
              <a:t> II</a:t>
            </a:r>
            <a:endParaRPr lang="en-US" dirty="0"/>
          </a:p>
        </p:txBody>
      </p:sp>
      <p:sp>
        <p:nvSpPr>
          <p:cNvPr id="3" name="2 Alt Başlık"/>
          <p:cNvSpPr>
            <a:spLocks noGrp="1"/>
          </p:cNvSpPr>
          <p:nvPr>
            <p:ph type="subTitle" idx="1"/>
          </p:nvPr>
        </p:nvSpPr>
        <p:spPr/>
        <p:txBody>
          <a:bodyPr/>
          <a:lstStyle/>
          <a:p>
            <a:r>
              <a:rPr lang="en-US" dirty="0" smtClean="0"/>
              <a:t>Bartleby, the Scrivener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dirty="0" smtClean="0"/>
              <a:t>Bartleby, the Scrivener</a:t>
            </a:r>
            <a:br>
              <a:rPr lang="en-US" dirty="0" smtClean="0"/>
            </a:br>
            <a:endParaRPr lang="en-US" dirty="0"/>
          </a:p>
        </p:txBody>
      </p:sp>
      <p:sp>
        <p:nvSpPr>
          <p:cNvPr id="3" name="2 İçerik Yer Tutucusu"/>
          <p:cNvSpPr>
            <a:spLocks noGrp="1"/>
          </p:cNvSpPr>
          <p:nvPr>
            <p:ph idx="1"/>
          </p:nvPr>
        </p:nvSpPr>
        <p:spPr/>
        <p:txBody>
          <a:bodyPr>
            <a:normAutofit fontScale="55000" lnSpcReduction="20000"/>
          </a:bodyPr>
          <a:lstStyle/>
          <a:p>
            <a:r>
              <a:rPr lang="tr-TR" dirty="0" err="1" smtClean="0"/>
              <a:t>The</a:t>
            </a:r>
            <a:r>
              <a:rPr lang="tr-TR" dirty="0" smtClean="0"/>
              <a:t> </a:t>
            </a:r>
            <a:r>
              <a:rPr lang="tr-TR" dirty="0" err="1" smtClean="0"/>
              <a:t>subtitle</a:t>
            </a:r>
            <a:r>
              <a:rPr lang="tr-TR" dirty="0" smtClean="0"/>
              <a:t> of </a:t>
            </a:r>
            <a:r>
              <a:rPr lang="tr-TR" dirty="0" err="1" smtClean="0"/>
              <a:t>the</a:t>
            </a:r>
            <a:r>
              <a:rPr lang="tr-TR" dirty="0" smtClean="0"/>
              <a:t> </a:t>
            </a:r>
            <a:r>
              <a:rPr lang="tr-TR" dirty="0" err="1" smtClean="0"/>
              <a:t>short</a:t>
            </a:r>
            <a:r>
              <a:rPr lang="tr-TR" dirty="0" smtClean="0"/>
              <a:t> </a:t>
            </a:r>
            <a:r>
              <a:rPr lang="tr-TR" dirty="0" err="1" smtClean="0"/>
              <a:t>story</a:t>
            </a:r>
            <a:r>
              <a:rPr lang="tr-TR" dirty="0" smtClean="0"/>
              <a:t> is “A </a:t>
            </a:r>
            <a:r>
              <a:rPr lang="tr-TR" dirty="0" err="1" smtClean="0"/>
              <a:t>Wall</a:t>
            </a:r>
            <a:r>
              <a:rPr lang="tr-TR" dirty="0" smtClean="0"/>
              <a:t> </a:t>
            </a:r>
            <a:r>
              <a:rPr lang="tr-TR" dirty="0" err="1" smtClean="0"/>
              <a:t>Street</a:t>
            </a:r>
            <a:r>
              <a:rPr lang="tr-TR" dirty="0" smtClean="0"/>
              <a:t> </a:t>
            </a:r>
            <a:r>
              <a:rPr lang="tr-TR" dirty="0" err="1" smtClean="0"/>
              <a:t>Story</a:t>
            </a:r>
            <a:r>
              <a:rPr lang="tr-TR" dirty="0" smtClean="0"/>
              <a:t>”. </a:t>
            </a:r>
            <a:r>
              <a:rPr lang="tr-TR" dirty="0" err="1" smtClean="0"/>
              <a:t>Consequently</a:t>
            </a:r>
            <a:r>
              <a:rPr lang="tr-TR" dirty="0" smtClean="0"/>
              <a:t>, </a:t>
            </a:r>
            <a:r>
              <a:rPr lang="tr-TR" dirty="0" err="1" smtClean="0"/>
              <a:t>we</a:t>
            </a:r>
            <a:r>
              <a:rPr lang="tr-TR" dirty="0" smtClean="0"/>
              <a:t> </a:t>
            </a:r>
            <a:r>
              <a:rPr lang="tr-TR" dirty="0" err="1" smtClean="0"/>
              <a:t>need</a:t>
            </a:r>
            <a:r>
              <a:rPr lang="tr-TR" dirty="0" smtClean="0"/>
              <a:t> </a:t>
            </a:r>
            <a:r>
              <a:rPr lang="tr-TR" dirty="0" err="1" smtClean="0"/>
              <a:t>to</a:t>
            </a:r>
            <a:r>
              <a:rPr lang="tr-TR" dirty="0" smtClean="0"/>
              <a:t> </a:t>
            </a:r>
            <a:r>
              <a:rPr lang="tr-TR" dirty="0" err="1" smtClean="0"/>
              <a:t>somehow</a:t>
            </a:r>
            <a:r>
              <a:rPr lang="tr-TR" dirty="0" smtClean="0"/>
              <a:t> </a:t>
            </a:r>
            <a:r>
              <a:rPr lang="tr-TR" dirty="0" err="1" smtClean="0"/>
              <a:t>relate</a:t>
            </a:r>
            <a:r>
              <a:rPr lang="tr-TR" dirty="0" smtClean="0"/>
              <a:t> </a:t>
            </a:r>
            <a:r>
              <a:rPr lang="tr-TR" dirty="0" err="1" smtClean="0"/>
              <a:t>the</a:t>
            </a:r>
            <a:r>
              <a:rPr lang="tr-TR" dirty="0" smtClean="0"/>
              <a:t> </a:t>
            </a:r>
            <a:r>
              <a:rPr lang="tr-TR" dirty="0" err="1" smtClean="0"/>
              <a:t>story</a:t>
            </a:r>
            <a:r>
              <a:rPr lang="tr-TR" dirty="0" smtClean="0"/>
              <a:t> </a:t>
            </a:r>
            <a:r>
              <a:rPr lang="tr-TR" dirty="0" err="1" smtClean="0"/>
              <a:t>to</a:t>
            </a:r>
            <a:r>
              <a:rPr lang="tr-TR" dirty="0" smtClean="0"/>
              <a:t> </a:t>
            </a:r>
            <a:r>
              <a:rPr lang="tr-TR" dirty="0" err="1" smtClean="0"/>
              <a:t>Capitalism</a:t>
            </a:r>
            <a:r>
              <a:rPr lang="tr-TR" dirty="0" smtClean="0"/>
              <a:t>.</a:t>
            </a:r>
          </a:p>
          <a:p>
            <a:endParaRPr lang="tr-TR" dirty="0" smtClean="0"/>
          </a:p>
          <a:p>
            <a:r>
              <a:rPr lang="tr-TR" dirty="0" err="1" smtClean="0"/>
              <a:t>Narrator</a:t>
            </a:r>
            <a:r>
              <a:rPr lang="tr-TR" dirty="0" smtClean="0"/>
              <a:t>: </a:t>
            </a:r>
            <a:r>
              <a:rPr lang="en-US" dirty="0" smtClean="0"/>
              <a:t>I AM a rather elderly man. The nature of my avocations for the last thirty years has brought me into more than ordinary contact with what would seem an interesting and somewhat singular set of men, of whom as yet nothing that I know of has ever been written:—I mean the law-copyists or scriveners. I have known very many of them, professionally and privately, and if I pleased, could relate divers histories, at which good-natured gentlemen might smile, and sentimental souls might weep. But I waive the biographies of all other scriveners for a few passages in the life of Bartleby, who was a scrivener the strangest I ever saw or heard of. While of other law-copyists I might write the complete life, of Bartleby nothing of that sort can be done. I believe that no materials exist for a full and satisfactory biography of this man. It is an irreparable loss to literature. Bartleby was one of those beings of whom nothing is ascertainable, except from the original sources, and in his case those are very small. What my own astonished eyes saw of Bartleby, </a:t>
            </a:r>
            <a:r>
              <a:rPr lang="en-US" i="1" dirty="0" smtClean="0"/>
              <a:t>that</a:t>
            </a:r>
            <a:r>
              <a:rPr lang="en-US" dirty="0" smtClean="0"/>
              <a:t> is all I know of him, except, indeed, one vague report which will appear in the sequel.</a:t>
            </a:r>
            <a:endParaRPr lang="tr-TR"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Bartleby, the Scrivener</a:t>
            </a:r>
            <a:endParaRPr lang="en-US" dirty="0"/>
          </a:p>
        </p:txBody>
      </p:sp>
      <p:sp>
        <p:nvSpPr>
          <p:cNvPr id="3" name="2 İçerik Yer Tutucusu"/>
          <p:cNvSpPr>
            <a:spLocks noGrp="1"/>
          </p:cNvSpPr>
          <p:nvPr>
            <p:ph idx="1"/>
          </p:nvPr>
        </p:nvSpPr>
        <p:spPr/>
        <p:txBody>
          <a:bodyPr>
            <a:normAutofit fontScale="47500" lnSpcReduction="20000"/>
          </a:bodyPr>
          <a:lstStyle/>
          <a:p>
            <a:r>
              <a:rPr lang="tr-TR" dirty="0" err="1" smtClean="0"/>
              <a:t>Narrator</a:t>
            </a:r>
            <a:r>
              <a:rPr lang="tr-TR" dirty="0" smtClean="0"/>
              <a:t>: </a:t>
            </a:r>
            <a:r>
              <a:rPr lang="en-US" dirty="0" smtClean="0"/>
              <a:t> </a:t>
            </a:r>
            <a:r>
              <a:rPr lang="en-US" dirty="0" err="1" smtClean="0"/>
              <a:t>Imprimis</a:t>
            </a:r>
            <a:r>
              <a:rPr lang="en-US" dirty="0" smtClean="0"/>
              <a:t>: I am a man who, from his youth upwards, has been filled with a profound conviction that the easiest way of life is the best. Hence, though I belong to a profession proverbially energetic and nervous, even to turbulence, at times, yet nothing of that sort have I ever suffered to invade my peace. I am one of those </a:t>
            </a:r>
            <a:r>
              <a:rPr lang="en-US" dirty="0" err="1" smtClean="0"/>
              <a:t>unambitious</a:t>
            </a:r>
            <a:r>
              <a:rPr lang="en-US" dirty="0" smtClean="0"/>
              <a:t> lawyers who never addresses a jury, or in any way draws down public applause; but in the cool </a:t>
            </a:r>
            <a:r>
              <a:rPr lang="en-US" dirty="0" err="1" smtClean="0"/>
              <a:t>tranquillity</a:t>
            </a:r>
            <a:r>
              <a:rPr lang="en-US" dirty="0" smtClean="0"/>
              <a:t> of a snug retreat, do a snug business among rich men’s bonds and mortgages and title-deeds. All who know me consider me an eminently </a:t>
            </a:r>
            <a:r>
              <a:rPr lang="en-US" i="1" dirty="0" smtClean="0"/>
              <a:t>safe</a:t>
            </a:r>
            <a:r>
              <a:rPr lang="en-US" dirty="0" smtClean="0"/>
              <a:t> man. The late John Jacob Astor, a personage little given to poetic enthusiasm, had no hesitation in pronouncing my first grand point to be prudence; my next, method. I do not speak it in vanity, but simply record the fact, that I was not unemployed in my profession by the late John Jacob Astor; a name which, I admit, I love to repeat, for it hath a rounded and orbicular sound to it, and rings like unto bullion. I will freely add, that I was not insensible to the late John Jacob Astor’s good opinion.</a:t>
            </a:r>
            <a:r>
              <a:rPr lang="en-US" i="1" dirty="0" smtClean="0"/>
              <a:t>   3</a:t>
            </a:r>
            <a:r>
              <a:rPr lang="en-US" dirty="0" smtClean="0"/>
              <a:t>   Some time prior to the period at which this little history begins, my avocations had been largely increased. The good old office, now extinct in the State of New-York, of a Master in Chancery, had been conferred upon me. It was not a very arduous office, but very pleasantly remunerative. I seldom lose my temper; much more seldom indulge in dangerous indignation at wrongs and outrages; but I must be permitted to be rash here and declare, that I consider the sudden and violent abrogation of the office of Master of Chancery, by the new Constitution, as a —— premature act; inasmuch as I had counted upon a life-lease of the profits, whereas I only received those of a few short years. But this is by the way.</a:t>
            </a:r>
            <a:r>
              <a:rPr lang="en-US" i="1"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Bartleby, the Scrivener</a:t>
            </a:r>
            <a:endParaRPr lang="en-US" dirty="0"/>
          </a:p>
        </p:txBody>
      </p:sp>
      <p:sp>
        <p:nvSpPr>
          <p:cNvPr id="3" name="2 İçerik Yer Tutucusu"/>
          <p:cNvSpPr>
            <a:spLocks noGrp="1"/>
          </p:cNvSpPr>
          <p:nvPr>
            <p:ph idx="1"/>
          </p:nvPr>
        </p:nvSpPr>
        <p:spPr/>
        <p:txBody>
          <a:bodyPr>
            <a:normAutofit fontScale="32500" lnSpcReduction="20000"/>
          </a:bodyPr>
          <a:lstStyle/>
          <a:p>
            <a:r>
              <a:rPr lang="tr-TR" dirty="0" err="1" smtClean="0"/>
              <a:t>Chapter</a:t>
            </a:r>
            <a:r>
              <a:rPr lang="tr-TR" dirty="0" smtClean="0"/>
              <a:t> 25</a:t>
            </a:r>
          </a:p>
          <a:p>
            <a:r>
              <a:rPr lang="en-US" dirty="0"/>
              <a:t>What does make you so bad, </a:t>
            </a:r>
            <a:r>
              <a:rPr lang="en-US" dirty="0" err="1"/>
              <a:t>Topsy</a:t>
            </a:r>
            <a:r>
              <a:rPr lang="en-US" dirty="0"/>
              <a:t>? Why won’t you try and be good? Don’t you love </a:t>
            </a:r>
            <a:r>
              <a:rPr lang="en-US" i="1" dirty="0"/>
              <a:t>anybody</a:t>
            </a:r>
            <a:r>
              <a:rPr lang="en-US" dirty="0"/>
              <a:t>, </a:t>
            </a:r>
            <a:r>
              <a:rPr lang="en-US" dirty="0" err="1"/>
              <a:t>Topsy</a:t>
            </a:r>
            <a:r>
              <a:rPr lang="en-US" dirty="0"/>
              <a:t>?” </a:t>
            </a:r>
          </a:p>
          <a:p>
            <a:r>
              <a:rPr lang="en-US" dirty="0"/>
              <a:t>“</a:t>
            </a:r>
            <a:r>
              <a:rPr lang="en-US" dirty="0" err="1"/>
              <a:t>Donno</a:t>
            </a:r>
            <a:r>
              <a:rPr lang="en-US" dirty="0"/>
              <a:t> nothing ’bout love; I loves candy and </a:t>
            </a:r>
            <a:r>
              <a:rPr lang="en-US" dirty="0" err="1"/>
              <a:t>sich</a:t>
            </a:r>
            <a:r>
              <a:rPr lang="en-US" dirty="0"/>
              <a:t>, that’s all,” said </a:t>
            </a:r>
            <a:r>
              <a:rPr lang="en-US" dirty="0" err="1"/>
              <a:t>Topsy</a:t>
            </a:r>
            <a:r>
              <a:rPr lang="en-US" dirty="0"/>
              <a:t>. </a:t>
            </a:r>
          </a:p>
          <a:p>
            <a:r>
              <a:rPr lang="en-US" dirty="0"/>
              <a:t>“But you love your father and mother?” </a:t>
            </a:r>
          </a:p>
          <a:p>
            <a:r>
              <a:rPr lang="en-US" dirty="0"/>
              <a:t>“Never had none, ye know. I </a:t>
            </a:r>
            <a:r>
              <a:rPr lang="en-US" dirty="0" err="1"/>
              <a:t>telled</a:t>
            </a:r>
            <a:r>
              <a:rPr lang="en-US" dirty="0"/>
              <a:t> ye that, Miss Eva.” </a:t>
            </a:r>
          </a:p>
          <a:p>
            <a:r>
              <a:rPr lang="en-US" dirty="0"/>
              <a:t>“O, I know,” said Eva, sadly; “but hadn’t you any brother, or sister, or aunt, or—” </a:t>
            </a:r>
          </a:p>
          <a:p>
            <a:r>
              <a:rPr lang="en-US" dirty="0"/>
              <a:t>“No, none on ’</a:t>
            </a:r>
            <a:r>
              <a:rPr lang="en-US" dirty="0" err="1"/>
              <a:t>em</a:t>
            </a:r>
            <a:r>
              <a:rPr lang="en-US" dirty="0"/>
              <a:t>,—never had nothing nor nobody.” </a:t>
            </a:r>
          </a:p>
          <a:p>
            <a:r>
              <a:rPr lang="en-US" dirty="0"/>
              <a:t>“But, </a:t>
            </a:r>
            <a:r>
              <a:rPr lang="en-US" dirty="0" err="1"/>
              <a:t>Topsy</a:t>
            </a:r>
            <a:r>
              <a:rPr lang="en-US" dirty="0"/>
              <a:t>, if you’d only try to be good, you might—” </a:t>
            </a:r>
          </a:p>
          <a:p>
            <a:r>
              <a:rPr lang="en-US" dirty="0"/>
              <a:t>“Couldn’t never be </a:t>
            </a:r>
            <a:r>
              <a:rPr lang="en-US" dirty="0" err="1"/>
              <a:t>nothin</a:t>
            </a:r>
            <a:r>
              <a:rPr lang="en-US" dirty="0"/>
              <a:t>’ but a nigger, if I was ever so good,” said </a:t>
            </a:r>
            <a:r>
              <a:rPr lang="en-US" dirty="0" err="1"/>
              <a:t>Topsy</a:t>
            </a:r>
            <a:r>
              <a:rPr lang="en-US" dirty="0"/>
              <a:t>. “If I could be skinned, and come white, I’d try then.” </a:t>
            </a:r>
          </a:p>
          <a:p>
            <a:r>
              <a:rPr lang="en-US" dirty="0"/>
              <a:t>“But people can love you, if you are black, </a:t>
            </a:r>
            <a:r>
              <a:rPr lang="en-US" dirty="0" err="1"/>
              <a:t>Topsy</a:t>
            </a:r>
            <a:r>
              <a:rPr lang="en-US" dirty="0"/>
              <a:t>. Miss Ophelia would love you, if you were good.” </a:t>
            </a:r>
          </a:p>
          <a:p>
            <a:r>
              <a:rPr lang="en-US" dirty="0" err="1"/>
              <a:t>Topsy</a:t>
            </a:r>
            <a:r>
              <a:rPr lang="en-US" dirty="0"/>
              <a:t> gave the short, blunt laugh that was her common mode of expressing incredulity. </a:t>
            </a:r>
          </a:p>
          <a:p>
            <a:r>
              <a:rPr lang="en-US" dirty="0"/>
              <a:t>“Don’t you think so?” said Eva. </a:t>
            </a:r>
          </a:p>
          <a:p>
            <a:r>
              <a:rPr lang="en-US" dirty="0"/>
              <a:t>“No; she can’t bar me, ’cause I’m a nigger!—she’d ’s soon have a toad touch her! There can’t nobody love niggers, and niggers can’t do </a:t>
            </a:r>
            <a:r>
              <a:rPr lang="en-US" dirty="0" err="1"/>
              <a:t>nothin</a:t>
            </a:r>
            <a:r>
              <a:rPr lang="en-US" dirty="0"/>
              <a:t>’! </a:t>
            </a:r>
            <a:r>
              <a:rPr lang="en-US" i="1" dirty="0"/>
              <a:t>I</a:t>
            </a:r>
            <a:r>
              <a:rPr lang="en-US" dirty="0"/>
              <a:t> don’t care,” said </a:t>
            </a:r>
            <a:r>
              <a:rPr lang="en-US" dirty="0" err="1"/>
              <a:t>Topsy</a:t>
            </a:r>
            <a:r>
              <a:rPr lang="en-US" dirty="0"/>
              <a:t>, beginning to whistle. </a:t>
            </a:r>
          </a:p>
          <a:p>
            <a:r>
              <a:rPr lang="en-US" dirty="0"/>
              <a:t>“O, </a:t>
            </a:r>
            <a:r>
              <a:rPr lang="en-US" dirty="0" err="1"/>
              <a:t>Topsy</a:t>
            </a:r>
            <a:r>
              <a:rPr lang="en-US" dirty="0"/>
              <a:t>, poor child, </a:t>
            </a:r>
            <a:r>
              <a:rPr lang="en-US" i="1" dirty="0"/>
              <a:t>I</a:t>
            </a:r>
            <a:r>
              <a:rPr lang="en-US" dirty="0"/>
              <a:t> love you!” said Eva, with a sudden burst of feeling, and laying her little thin, white hand on </a:t>
            </a:r>
            <a:r>
              <a:rPr lang="en-US" dirty="0" err="1"/>
              <a:t>Topsy’s</a:t>
            </a:r>
            <a:r>
              <a:rPr lang="en-US" dirty="0"/>
              <a:t> shoulder; “I love you, because you haven’t had any father, or mother, or friends;—because you’ve been a poor, abused child! I love you, and I want you to be good. I am very unwell, </a:t>
            </a:r>
            <a:r>
              <a:rPr lang="en-US" dirty="0" err="1"/>
              <a:t>Topsy</a:t>
            </a:r>
            <a:r>
              <a:rPr lang="en-US" dirty="0"/>
              <a:t>, and I think I shan’t live a great while; and it really grieves me, to have you be so naughty. I wish you would try to be good, for my sake;—it’s only a little while I shall be with you.” </a:t>
            </a:r>
          </a:p>
          <a:p>
            <a:r>
              <a:rPr lang="en-US" dirty="0"/>
              <a:t>The round, keen eyes of the black child were overcast with tears;—large, bright drops rolled heavily down, one by one, and fell on the little white hand. Yes, in that moment, a ray of real belief, a ray of heavenly love, had penetrated the darkness of her heathen soul! She laid her head down between her knees, and wept and sobbed,—while the beautiful child, bending over her, looked like the picture of some bright angel stooping to reclaim a sinner. </a:t>
            </a:r>
          </a:p>
          <a:p>
            <a:r>
              <a:rPr lang="en-US" dirty="0"/>
              <a:t>“Poor </a:t>
            </a:r>
            <a:r>
              <a:rPr lang="en-US" dirty="0" err="1"/>
              <a:t>Topsy</a:t>
            </a:r>
            <a:r>
              <a:rPr lang="en-US" dirty="0"/>
              <a:t>!” said Eva, “don’t you know that Jesus loves all alike? He is just as willing to love you, as me. He loves you just as I do,—only more, because he is better. He will help you to be good; and you can go to Heaven at last, and be an angel forever, just as much as if you were white. Only think of it, </a:t>
            </a:r>
            <a:r>
              <a:rPr lang="en-US" dirty="0" err="1"/>
              <a:t>Topsy</a:t>
            </a:r>
            <a:r>
              <a:rPr lang="en-US" dirty="0"/>
              <a:t>!—</a:t>
            </a:r>
            <a:r>
              <a:rPr lang="en-US" i="1" dirty="0"/>
              <a:t>you</a:t>
            </a:r>
            <a:r>
              <a:rPr lang="en-US" dirty="0"/>
              <a:t> can be one of those spirits bright, Uncle Tom sings about.” </a:t>
            </a:r>
          </a:p>
          <a:p>
            <a:r>
              <a:rPr lang="en-US" dirty="0"/>
              <a:t>“O, dear Miss Eva, dear Miss Eva!” said the child; “I will try, I will try; I never did care </a:t>
            </a:r>
            <a:r>
              <a:rPr lang="en-US" dirty="0" err="1"/>
              <a:t>nothin</a:t>
            </a:r>
            <a:r>
              <a:rPr lang="en-US" dirty="0"/>
              <a:t>’ about it before.”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Bartleby, the Scrivener</a:t>
            </a:r>
            <a:endParaRPr lang="en-US" dirty="0"/>
          </a:p>
        </p:txBody>
      </p:sp>
      <p:sp>
        <p:nvSpPr>
          <p:cNvPr id="3" name="2 İçerik Yer Tutucusu"/>
          <p:cNvSpPr>
            <a:spLocks noGrp="1"/>
          </p:cNvSpPr>
          <p:nvPr>
            <p:ph idx="1"/>
          </p:nvPr>
        </p:nvSpPr>
        <p:spPr/>
        <p:txBody>
          <a:bodyPr>
            <a:normAutofit fontScale="47500" lnSpcReduction="20000"/>
          </a:bodyPr>
          <a:lstStyle/>
          <a:p>
            <a:r>
              <a:rPr lang="en-US" dirty="0" smtClean="0"/>
              <a:t>Characters are allegorical and caricaturized:</a:t>
            </a:r>
          </a:p>
          <a:p>
            <a:endParaRPr lang="en-US" dirty="0" smtClean="0"/>
          </a:p>
          <a:p>
            <a:r>
              <a:rPr lang="en-US" dirty="0" smtClean="0"/>
              <a:t>At </a:t>
            </a:r>
            <a:r>
              <a:rPr lang="en-US" dirty="0" smtClean="0"/>
              <a:t>the period just preceding the advent of Bartleby, I had two persons as copyists in my employment, and a promising lad as an office-boy. First, Turkey; second, Nippers; third, Ginger Nut. These may seem names, the like of which are not usually found in the Directory. In truth they were nicknames, mutually conferred upon each other by my three clerks, and were deemed expressive of their respective persons or characters. Turkey was a short, pursy Englishman of about my own age, that is, somewhere not far from sixty. In the morning, one might say, his face was of a fine florid hue, but after twelve o’clock, meridian—his dinner hour—it blazed like a grate full of Christmas coals; and continued blazing—but, as it were, with a gradual wane—till 6 o’clock, P. M. or thereabouts, after which I saw no more of the proprietor of the face, which gaining its meridian with the sun, seemed to set with it, to rise, culminate, and decline the following day, with the like regularity and undiminished glory. There are many singular coincidences I have known in the course of my life, not the least among which was the fact, that exactly when Turkey displayed his fullest beams from his red and radiant countenance, just then, too, at that critical moment, began the daily period when I considered his business capacities as seriously disturbed for the remainder of the twenty-four hours. Not that he was absolutely idle, or averse to business then; far from it. The difficulty was, he was apt to be altogether too energetic. There was a strange, inflamed, flurried, flighty recklessness of activity about him. He would be incautious in dipping his pen into his inkstand. All</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fontScale="47500" lnSpcReduction="20000"/>
          </a:bodyPr>
          <a:lstStyle/>
          <a:p>
            <a:r>
              <a:rPr lang="tr-TR" dirty="0" err="1" smtClean="0"/>
              <a:t>This</a:t>
            </a:r>
            <a:r>
              <a:rPr lang="tr-TR" dirty="0" smtClean="0"/>
              <a:t> is </a:t>
            </a:r>
            <a:r>
              <a:rPr lang="tr-TR" dirty="0" err="1" smtClean="0"/>
              <a:t>Nippers</a:t>
            </a:r>
            <a:r>
              <a:rPr lang="tr-TR" dirty="0" smtClean="0"/>
              <a:t>, </a:t>
            </a:r>
            <a:r>
              <a:rPr lang="tr-TR" dirty="0" err="1" smtClean="0"/>
              <a:t>almost</a:t>
            </a:r>
            <a:r>
              <a:rPr lang="tr-TR" dirty="0" smtClean="0"/>
              <a:t> </a:t>
            </a:r>
            <a:r>
              <a:rPr lang="tr-TR" dirty="0" err="1" smtClean="0"/>
              <a:t>opposite</a:t>
            </a:r>
            <a:r>
              <a:rPr lang="tr-TR" dirty="0" smtClean="0"/>
              <a:t> of </a:t>
            </a:r>
            <a:r>
              <a:rPr lang="tr-TR" dirty="0" err="1" smtClean="0"/>
              <a:t>Turkey</a:t>
            </a:r>
            <a:r>
              <a:rPr lang="tr-TR" dirty="0" smtClean="0"/>
              <a:t>:</a:t>
            </a:r>
          </a:p>
          <a:p>
            <a:endParaRPr lang="tr-TR" dirty="0" smtClean="0"/>
          </a:p>
          <a:p>
            <a:r>
              <a:rPr lang="en-US" dirty="0" smtClean="0"/>
              <a:t>Nippers, the second on my list, was a whiskered, sallow, and, upon the whole, rather piratical-looking young man of about five and twenty. I always deemed him the victim of two evil powers—ambition and indigestion. The ambition was evinced by a certain impatience of the duties of a mere copyist, an unwarrantable usurpation of strictly professional affairs, such as the original drawing up of legal documents. The indigestion seemed betokened in an occasional nervous testiness and grinning irritability, causing the teeth to audibly grind together over mistakes committed in copying; unnecessary maledictions, hissed, rather than spoken, in the heat of business; and especially by a continual discontent with the height of the table where he worked. Though of a very ingenious mechanical turn, Nippers could never get this table to suit him. He put chips under it, blocks of various sorts, bits of pasteboard, and at last went so far as to attempt an exquisite adjustment by final pieces of folded blotting-paper. But no invention would answer. If, for the sake of easing his back, he brought the table lid at a sharp angle well up towards his chin, and wrote there like a man using the steep roof of a Dutch house for his desk:—then he declared that it stopped the circulation in his arms. If now he lowered the table to his waistbands, and stooped over it in writing, then there was a sore aching in his back. In short, the truth of the matter was, Nippers knew not what he wanted. Or, if he wanted any thing, it was to be rid of a scrivener’s table altogether.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fontScale="47500" lnSpcReduction="20000"/>
          </a:bodyPr>
          <a:lstStyle/>
          <a:p>
            <a:r>
              <a:rPr lang="tr-TR" dirty="0" err="1" smtClean="0"/>
              <a:t>Ginger</a:t>
            </a:r>
            <a:r>
              <a:rPr lang="tr-TR" dirty="0" smtClean="0"/>
              <a:t> </a:t>
            </a:r>
            <a:r>
              <a:rPr lang="tr-TR" dirty="0" err="1" smtClean="0"/>
              <a:t>Nuts</a:t>
            </a:r>
            <a:r>
              <a:rPr lang="tr-TR" dirty="0" smtClean="0"/>
              <a:t>, </a:t>
            </a:r>
            <a:r>
              <a:rPr lang="tr-TR" dirty="0" err="1" smtClean="0"/>
              <a:t>the</a:t>
            </a:r>
            <a:r>
              <a:rPr lang="tr-TR" dirty="0" smtClean="0"/>
              <a:t> </a:t>
            </a:r>
            <a:r>
              <a:rPr lang="tr-TR" dirty="0" err="1" smtClean="0"/>
              <a:t>least</a:t>
            </a:r>
            <a:r>
              <a:rPr lang="tr-TR" dirty="0" smtClean="0"/>
              <a:t> </a:t>
            </a:r>
            <a:r>
              <a:rPr lang="tr-TR" dirty="0" err="1" smtClean="0"/>
              <a:t>important</a:t>
            </a:r>
            <a:r>
              <a:rPr lang="tr-TR" dirty="0" smtClean="0"/>
              <a:t> </a:t>
            </a:r>
            <a:r>
              <a:rPr lang="tr-TR" dirty="0" err="1" smtClean="0"/>
              <a:t>figure</a:t>
            </a:r>
            <a:r>
              <a:rPr lang="tr-TR" dirty="0" smtClean="0"/>
              <a:t> in </a:t>
            </a:r>
            <a:r>
              <a:rPr lang="tr-TR" dirty="0" err="1" smtClean="0"/>
              <a:t>the</a:t>
            </a:r>
            <a:r>
              <a:rPr lang="tr-TR" dirty="0" smtClean="0"/>
              <a:t> </a:t>
            </a:r>
            <a:r>
              <a:rPr lang="tr-TR" dirty="0" err="1" smtClean="0"/>
              <a:t>short</a:t>
            </a:r>
            <a:r>
              <a:rPr lang="tr-TR" dirty="0" smtClean="0"/>
              <a:t> </a:t>
            </a:r>
            <a:r>
              <a:rPr lang="tr-TR" dirty="0" err="1" smtClean="0"/>
              <a:t>story</a:t>
            </a:r>
            <a:r>
              <a:rPr lang="tr-TR" dirty="0" smtClean="0"/>
              <a:t>:</a:t>
            </a:r>
          </a:p>
          <a:p>
            <a:endParaRPr lang="tr-TR" dirty="0" smtClean="0"/>
          </a:p>
          <a:p>
            <a:r>
              <a:rPr lang="en-US" dirty="0" smtClean="0"/>
              <a:t>Ginger Nut, the third on my list, was a lad some twelve years old. His father was a </a:t>
            </a:r>
            <a:r>
              <a:rPr lang="en-US" dirty="0" err="1" smtClean="0"/>
              <a:t>carman</a:t>
            </a:r>
            <a:r>
              <a:rPr lang="en-US" dirty="0" smtClean="0"/>
              <a:t>, ambitious of seeing his son on the bench instead of a cart, before he died. So he sent him to my office as student at law, errand boy, and cleaner and sweeper, at the rate of one dollar a week. He had a little desk to himself, but he did not use it much. Upon inspection, the drawer exhibited a great array of the shells of various sorts of nuts. Indeed, to this quick-witted youth the whole noble science of the law was contained in a nut-shell. Not the least among the employments of Ginger Nut, as well as one which he discharged with the most alacrity, was his duty as cake and apple purveyor for Turkey and Nippers. Copying law papers being proverbially a dry, husky sort of business, my two scriveners were fain to moisten their mouths very often with </a:t>
            </a:r>
            <a:r>
              <a:rPr lang="en-US" dirty="0" err="1" smtClean="0"/>
              <a:t>Spitzenbergs</a:t>
            </a:r>
            <a:r>
              <a:rPr lang="en-US" dirty="0" smtClean="0"/>
              <a:t> to be had at the numerous stalls nigh the Custom House and Post Office. Also, they sent Ginger Nut very frequently for that peculiar cake—small, flat, round, and very spicy—after which he had been named by them. Of a cold morning when business was but dull, Turkey would gobble up scores of these cakes, as if they were mere wafers—indeed they sell them at the rate of six or eight for a penny—the scrape of his pen blending with the crunching of the crisp particles in his mouth. Of all the fiery afternoon blunders and flurried </a:t>
            </a:r>
            <a:r>
              <a:rPr lang="en-US" dirty="0" err="1" smtClean="0"/>
              <a:t>rashnesses</a:t>
            </a:r>
            <a:r>
              <a:rPr lang="en-US" dirty="0" smtClean="0"/>
              <a:t> of Turkey, was his once moistening a ginger-cake between his lips, and clapping it on to a mortgage for a seal. I came within an ace of dismissing him then. But he mollified me by making an oriental bow, and saying—“With submission, sir, it was generous of me to find you in stationery on my own account.”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a:bodyPr>
          <a:lstStyle/>
          <a:p>
            <a:r>
              <a:rPr lang="tr-TR" dirty="0" err="1" smtClean="0"/>
              <a:t>And</a:t>
            </a:r>
            <a:r>
              <a:rPr lang="tr-TR" dirty="0" smtClean="0"/>
              <a:t> </a:t>
            </a:r>
            <a:r>
              <a:rPr lang="tr-TR" dirty="0" err="1" smtClean="0"/>
              <a:t>here</a:t>
            </a:r>
            <a:r>
              <a:rPr lang="tr-TR" dirty="0" smtClean="0"/>
              <a:t> is </a:t>
            </a:r>
            <a:r>
              <a:rPr lang="tr-TR" dirty="0" err="1" smtClean="0"/>
              <a:t>the</a:t>
            </a:r>
            <a:r>
              <a:rPr lang="tr-TR" dirty="0" smtClean="0"/>
              <a:t> </a:t>
            </a:r>
            <a:r>
              <a:rPr lang="tr-TR" dirty="0" err="1" smtClean="0"/>
              <a:t>famous</a:t>
            </a:r>
            <a:r>
              <a:rPr lang="tr-TR" dirty="0" smtClean="0"/>
              <a:t> </a:t>
            </a:r>
            <a:r>
              <a:rPr lang="tr-TR" dirty="0" err="1" smtClean="0"/>
              <a:t>Bartleby</a:t>
            </a:r>
            <a:r>
              <a:rPr lang="tr-TR" dirty="0" smtClean="0"/>
              <a:t>:</a:t>
            </a:r>
          </a:p>
          <a:p>
            <a:endParaRPr lang="tr-TR" dirty="0" smtClean="0"/>
          </a:p>
          <a:p>
            <a:r>
              <a:rPr lang="en-US" dirty="0" smtClean="0"/>
              <a:t>In answer to my advertisement, a motionless young man one morning, stood upon my office threshold, the door being open, for it was summer. I can see that figure now—</a:t>
            </a:r>
            <a:r>
              <a:rPr lang="en-US" dirty="0" err="1" smtClean="0"/>
              <a:t>pallidly</a:t>
            </a:r>
            <a:r>
              <a:rPr lang="en-US" dirty="0" smtClean="0"/>
              <a:t> neat, pitiably respectable, incurably forlorn! It was Bartleby.</a:t>
            </a:r>
            <a:endParaRPr lang="tr-TR"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smtClean="0"/>
              <a:t>Bartleby, the Scrivener</a:t>
            </a:r>
            <a:endParaRPr lang="en-US" dirty="0"/>
          </a:p>
        </p:txBody>
      </p:sp>
      <p:sp>
        <p:nvSpPr>
          <p:cNvPr id="3" name="2 İçerik Yer Tutucusu"/>
          <p:cNvSpPr>
            <a:spLocks noGrp="1"/>
          </p:cNvSpPr>
          <p:nvPr>
            <p:ph idx="1"/>
          </p:nvPr>
        </p:nvSpPr>
        <p:spPr/>
        <p:txBody>
          <a:bodyPr>
            <a:normAutofit fontScale="70000" lnSpcReduction="20000"/>
          </a:bodyPr>
          <a:lstStyle/>
          <a:p>
            <a:r>
              <a:rPr lang="en-US" dirty="0" smtClean="0"/>
              <a:t> At first Bartleby did an extraordinary quantity of writing. As if long famishing for something to copy, he seemed to gorge himself on my documents. There was no pause for digestion. He ran a day and night line, copying by sun-light and by candle-light. I should have been quite delighted with his application, had be been cheerfully industrious. But he wrote on silently, palely, mechanically.</a:t>
            </a:r>
            <a:r>
              <a:rPr lang="en-US" i="1" dirty="0" smtClean="0"/>
              <a:t>  18</a:t>
            </a:r>
            <a:r>
              <a:rPr lang="en-US" dirty="0" smtClean="0"/>
              <a:t>   It is, of course, an indispensable part of a scrivener’s business to verify the accuracy of his copy, word by word. Where there are two or more scriveners in an office, they assist each other in this examination, one reading from the copy, the other holding the original. It is a very dull, wearisome, and lethargic affair. I can readily imagine that to some sanguine temperaments it would be altogether intolerable. </a:t>
            </a:r>
            <a:r>
              <a:rPr lang="en-US" smtClean="0"/>
              <a:t>For example, I cannot credit that the mettlesome poet Byron would have contentedly sat down with Bartleby to examine a law document of, say five hundred pages, closely written in a crimpy hand.</a:t>
            </a:r>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1994</Words>
  <Application>Microsoft Office PowerPoint</Application>
  <PresentationFormat>Ekran Gösterisi (4:3)</PresentationFormat>
  <Paragraphs>44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19th Century Fiction II</vt:lpstr>
      <vt:lpstr>Bartleby, the Scrivener </vt:lpstr>
      <vt:lpstr>Bartleby, the Scrivener</vt:lpstr>
      <vt:lpstr>Bartleby, the Scrivener</vt:lpstr>
      <vt:lpstr>Bartleby, the Scrivener</vt:lpstr>
      <vt:lpstr>Bartleby, the Scrivener</vt:lpstr>
      <vt:lpstr>Bartleby, the Scrivener</vt:lpstr>
      <vt:lpstr>Bartleby, the Scrivener</vt:lpstr>
      <vt:lpstr>Bartleby, the Scrivener</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Özel Kullanıcı</dc:creator>
  <cp:lastModifiedBy>Özel Kullanıcı</cp:lastModifiedBy>
  <cp:revision>7</cp:revision>
  <dcterms:created xsi:type="dcterms:W3CDTF">2020-03-01T21:13:28Z</dcterms:created>
  <dcterms:modified xsi:type="dcterms:W3CDTF">2020-03-05T15:34:45Z</dcterms:modified>
</cp:coreProperties>
</file>