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6"/>
  </p:notesMasterIdLst>
  <p:sldIdLst>
    <p:sldId id="256" r:id="rId2"/>
    <p:sldId id="257" r:id="rId3"/>
    <p:sldId id="258" r:id="rId4"/>
    <p:sldId id="261" r:id="rId5"/>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3" d="100"/>
          <a:sy n="83" d="100"/>
        </p:scale>
        <p:origin x="1450" y="77"/>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notesMaster" Target="notesMasters/notesMaster1.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Üstbilgi Yer Tutucusu"/>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tr-TR"/>
          </a:p>
        </p:txBody>
      </p:sp>
      <p:sp>
        <p:nvSpPr>
          <p:cNvPr id="3" name="2 Veri Yer Tutucusu"/>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EEF6291-42BD-4073-B5FC-90C42CA0F377}" type="datetimeFigureOut">
              <a:rPr lang="tr-TR" smtClean="0"/>
              <a:pPr/>
              <a:t>23.12.2018</a:t>
            </a:fld>
            <a:endParaRPr lang="tr-TR"/>
          </a:p>
        </p:txBody>
      </p:sp>
      <p:sp>
        <p:nvSpPr>
          <p:cNvPr id="4" name="3 Slayt Görüntüsü Yer Tutucusu"/>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tr-TR"/>
          </a:p>
        </p:txBody>
      </p:sp>
      <p:sp>
        <p:nvSpPr>
          <p:cNvPr id="5" name="4 Not Yer Tutucusu"/>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6" name="5 Altbilgi Yer Tutucusu"/>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tr-TR"/>
          </a:p>
        </p:txBody>
      </p:sp>
      <p:sp>
        <p:nvSpPr>
          <p:cNvPr id="7" name="6 Slayt Numarası Yer Tutucusu"/>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83C608B7-BA56-4DE4-AF90-CE5ECEE55FA3}" type="slidenum">
              <a:rPr lang="tr-TR" smtClean="0"/>
              <a:pPr/>
              <a:t>‹#›</a:t>
            </a:fld>
            <a:endParaRPr lang="tr-T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Slayt Görüntüsü Yer Tutucusu"/>
          <p:cNvSpPr>
            <a:spLocks noGrp="1" noRot="1" noChangeAspect="1"/>
          </p:cNvSpPr>
          <p:nvPr>
            <p:ph type="sldImg"/>
          </p:nvPr>
        </p:nvSpPr>
        <p:spPr/>
      </p:sp>
      <p:sp>
        <p:nvSpPr>
          <p:cNvPr id="3" name="2 Not Yer Tutucusu"/>
          <p:cNvSpPr>
            <a:spLocks noGrp="1"/>
          </p:cNvSpPr>
          <p:nvPr>
            <p:ph type="body" idx="1"/>
          </p:nvPr>
        </p:nvSpPr>
        <p:spPr/>
        <p:txBody>
          <a:bodyPr>
            <a:normAutofit/>
          </a:bodyPr>
          <a:lstStyle/>
          <a:p>
            <a:endParaRPr lang="tr-TR" dirty="0"/>
          </a:p>
        </p:txBody>
      </p:sp>
      <p:sp>
        <p:nvSpPr>
          <p:cNvPr id="4" name="3 Slayt Numarası Yer Tutucusu"/>
          <p:cNvSpPr>
            <a:spLocks noGrp="1"/>
          </p:cNvSpPr>
          <p:nvPr>
            <p:ph type="sldNum" sz="quarter" idx="10"/>
          </p:nvPr>
        </p:nvSpPr>
        <p:spPr/>
        <p:txBody>
          <a:bodyPr/>
          <a:lstStyle/>
          <a:p>
            <a:fld id="{83C608B7-BA56-4DE4-AF90-CE5ECEE55FA3}" type="slidenum">
              <a:rPr lang="tr-TR" smtClean="0"/>
              <a:pPr/>
              <a:t>1</a:t>
            </a:fld>
            <a:endParaRPr lang="tr-T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1 Başlık"/>
          <p:cNvSpPr>
            <a:spLocks noGrp="1"/>
          </p:cNvSpPr>
          <p:nvPr>
            <p:ph type="ctrTitle"/>
          </p:nvPr>
        </p:nvSpPr>
        <p:spPr>
          <a:xfrm>
            <a:off x="685800" y="2130425"/>
            <a:ext cx="7772400" cy="1470025"/>
          </a:xfrm>
        </p:spPr>
        <p:txBody>
          <a:bodyPr/>
          <a:lstStyle/>
          <a:p>
            <a:r>
              <a:rPr lang="tr-TR"/>
              <a:t>Asıl başlık stili için tıklatın</a:t>
            </a:r>
          </a:p>
        </p:txBody>
      </p:sp>
      <p:sp>
        <p:nvSpPr>
          <p:cNvPr id="3" name="2 Alt Başlık"/>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Dikey Metin Yer Tutucusu"/>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274638"/>
            <a:ext cx="2057400" cy="5851525"/>
          </a:xfrm>
        </p:spPr>
        <p:txBody>
          <a:bodyPr vert="eaVert"/>
          <a:lstStyle/>
          <a:p>
            <a:r>
              <a:rPr lang="tr-TR"/>
              <a:t>Asıl başlık stili için tıklatın</a:t>
            </a:r>
          </a:p>
        </p:txBody>
      </p:sp>
      <p:sp>
        <p:nvSpPr>
          <p:cNvPr id="3" name="2 Dikey Metin Yer Tutucusu"/>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1 Başlık"/>
          <p:cNvSpPr>
            <a:spLocks noGrp="1"/>
          </p:cNvSpPr>
          <p:nvPr>
            <p:ph type="title"/>
          </p:nvPr>
        </p:nvSpPr>
        <p:spPr>
          <a:xfrm>
            <a:off x="722313" y="4406900"/>
            <a:ext cx="7772400" cy="1362075"/>
          </a:xfrm>
        </p:spPr>
        <p:txBody>
          <a:bodyPr anchor="t"/>
          <a:lstStyle>
            <a:lvl1pPr algn="l">
              <a:defRPr sz="4000" b="1" cap="all"/>
            </a:lvl1pPr>
          </a:lstStyle>
          <a:p>
            <a:r>
              <a:rPr lang="tr-TR"/>
              <a:t>Asıl başlık stili için tıklatın</a:t>
            </a:r>
          </a:p>
        </p:txBody>
      </p:sp>
      <p:sp>
        <p:nvSpPr>
          <p:cNvPr id="3" name="2 Metin Yer Tutucusu"/>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3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İçerik Yer Tutucusu"/>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İçerik Yer Tutucusu"/>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lvl1pPr>
              <a:defRPr/>
            </a:lvl1pPr>
          </a:lstStyle>
          <a:p>
            <a:r>
              <a:rPr lang="tr-TR"/>
              <a:t>Asıl başlık stili için tıklatın</a:t>
            </a:r>
          </a:p>
        </p:txBody>
      </p:sp>
      <p:sp>
        <p:nvSpPr>
          <p:cNvPr id="3" name="2 Metin Yer Tutucusu"/>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3 İçerik Yer Tutucusu"/>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5" name="4 Metin Yer Tutucusu"/>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5 İçerik Yer Tutucusu"/>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7" name="6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a:t>Asıl başlık stili için tıklatın</a:t>
            </a:r>
          </a:p>
        </p:txBody>
      </p:sp>
      <p:sp>
        <p:nvSpPr>
          <p:cNvPr id="3" name="2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273050"/>
            <a:ext cx="3008313" cy="1162050"/>
          </a:xfrm>
        </p:spPr>
        <p:txBody>
          <a:bodyPr anchor="b"/>
          <a:lstStyle>
            <a:lvl1pPr algn="l">
              <a:defRPr sz="2000" b="1"/>
            </a:lvl1pPr>
          </a:lstStyle>
          <a:p>
            <a:r>
              <a:rPr lang="tr-TR"/>
              <a:t>Asıl başlık stili için tıklatın</a:t>
            </a:r>
          </a:p>
        </p:txBody>
      </p:sp>
      <p:sp>
        <p:nvSpPr>
          <p:cNvPr id="3" name="2 İçerik Yer Tutucusu"/>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Metin Yer Tutucusu"/>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1 Başlık"/>
          <p:cNvSpPr>
            <a:spLocks noGrp="1"/>
          </p:cNvSpPr>
          <p:nvPr>
            <p:ph type="title"/>
          </p:nvPr>
        </p:nvSpPr>
        <p:spPr>
          <a:xfrm>
            <a:off x="1792288" y="4800600"/>
            <a:ext cx="5486400" cy="566738"/>
          </a:xfrm>
        </p:spPr>
        <p:txBody>
          <a:bodyPr anchor="b"/>
          <a:lstStyle>
            <a:lvl1pPr algn="l">
              <a:defRPr sz="2000" b="1"/>
            </a:lvl1pPr>
          </a:lstStyle>
          <a:p>
            <a:r>
              <a:rPr lang="tr-TR"/>
              <a:t>Asıl başlık stili için tıklatın</a:t>
            </a:r>
          </a:p>
        </p:txBody>
      </p:sp>
      <p:sp>
        <p:nvSpPr>
          <p:cNvPr id="3" name="2 Resim Yer Tutucusu"/>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3 Metin Yer Tutucusu"/>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4 Veri Yer Tutucusu"/>
          <p:cNvSpPr>
            <a:spLocks noGrp="1"/>
          </p:cNvSpPr>
          <p:nvPr>
            <p:ph type="dt" sz="half" idx="10"/>
          </p:nvPr>
        </p:nvSpPr>
        <p:spPr/>
        <p:txBody>
          <a:bodyPr/>
          <a:lstStyle/>
          <a:p>
            <a:fld id="{4994FF87-16F7-4B52-A867-587D7D98BC62}" type="datetimeFigureOut">
              <a:rPr lang="tr-TR" smtClean="0"/>
              <a:pPr/>
              <a:t>23.12.2018</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DC276020-7276-4183-87CA-7D2DDEDCF561}" type="slidenum">
              <a:rPr lang="tr-TR" smtClean="0"/>
              <a:pPr/>
              <a:t>‹#›</a:t>
            </a:fld>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Başlık Yer Tutucusu"/>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tr-TR"/>
              <a:t>Asıl başlık stili için tıklatın</a:t>
            </a:r>
          </a:p>
        </p:txBody>
      </p:sp>
      <p:sp>
        <p:nvSpPr>
          <p:cNvPr id="3" name="2 Metin Yer Tutucusu"/>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p>
        </p:txBody>
      </p:sp>
      <p:sp>
        <p:nvSpPr>
          <p:cNvPr id="4" name="3 Veri Yer Tutucusu"/>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94FF87-16F7-4B52-A867-587D7D98BC62}" type="datetimeFigureOut">
              <a:rPr lang="tr-TR" smtClean="0"/>
              <a:pPr/>
              <a:t>23.12.2018</a:t>
            </a:fld>
            <a:endParaRPr lang="tr-TR"/>
          </a:p>
        </p:txBody>
      </p:sp>
      <p:sp>
        <p:nvSpPr>
          <p:cNvPr id="5" name="4 Altbilgi Yer Tutucusu"/>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5 Slayt Numarası Yer Tutucusu"/>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C276020-7276-4183-87CA-7D2DDEDCF561}" type="slidenum">
              <a:rPr lang="tr-TR" smtClean="0"/>
              <a:pPr/>
              <a:t>‹#›</a:t>
            </a:fld>
            <a:endParaRPr lang="tr-T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r>
              <a:rPr lang="tr-TR" sz="4800" dirty="0">
                <a:latin typeface="Andalus" pitchFamily="18" charset="-78"/>
                <a:cs typeface="Andalus" pitchFamily="18" charset="-78"/>
              </a:rPr>
              <a:t>9. konu</a:t>
            </a:r>
          </a:p>
        </p:txBody>
      </p:sp>
      <p:sp>
        <p:nvSpPr>
          <p:cNvPr id="3" name="2 Alt Başlık"/>
          <p:cNvSpPr>
            <a:spLocks noGrp="1"/>
          </p:cNvSpPr>
          <p:nvPr>
            <p:ph type="subTitle" idx="1"/>
          </p:nvPr>
        </p:nvSpPr>
        <p:spPr/>
        <p:txBody>
          <a:bodyPr>
            <a:normAutofit/>
          </a:bodyPr>
          <a:lstStyle/>
          <a:p>
            <a:r>
              <a:rPr lang="tr-TR" sz="4400" dirty="0">
                <a:latin typeface="Bell MT" pitchFamily="18" charset="0"/>
                <a:cs typeface="Andalus" pitchFamily="18" charset="-78"/>
              </a:rPr>
              <a:t>Din ve Toplumsal Cinsiyet</a:t>
            </a:r>
          </a:p>
          <a:p>
            <a:endParaRPr lang="tr-TR" sz="4400" dirty="0">
              <a:latin typeface="Aldhabi" pitchFamily="2" charset="-78"/>
              <a:cs typeface="Aldhabi" pitchFamily="2" charset="-78"/>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13. hafta</a:t>
            </a:r>
          </a:p>
        </p:txBody>
      </p:sp>
      <p:sp>
        <p:nvSpPr>
          <p:cNvPr id="3" name="2 İçerik Yer Tutucusu"/>
          <p:cNvSpPr>
            <a:spLocks noGrp="1"/>
          </p:cNvSpPr>
          <p:nvPr>
            <p:ph idx="1"/>
          </p:nvPr>
        </p:nvSpPr>
        <p:spPr/>
        <p:txBody>
          <a:bodyPr>
            <a:normAutofit lnSpcReduction="10000"/>
          </a:bodyPr>
          <a:lstStyle/>
          <a:p>
            <a:r>
              <a:rPr lang="tr-TR" sz="2400" dirty="0">
                <a:latin typeface="Bell MT" pitchFamily="18" charset="0"/>
              </a:rPr>
              <a:t>12. ve 13. hatalar boyunca İslamiyet ve kadın bedeni arasındaki ilişkiye odaklanıyoruz. </a:t>
            </a:r>
            <a:r>
              <a:rPr lang="tr-TR" sz="2400" dirty="0" err="1">
                <a:latin typeface="Bell MT" pitchFamily="18" charset="0"/>
              </a:rPr>
              <a:t>Mernissi’nin</a:t>
            </a:r>
            <a:r>
              <a:rPr lang="tr-TR" sz="2400" dirty="0">
                <a:latin typeface="Bell MT" pitchFamily="18" charset="0"/>
              </a:rPr>
              <a:t> ilginç bakışı etrafında Batılı ve Doğulu geleneklerin farklı toplumsal cinsiyet kurgularını, kadının kapanması konusu etrafında değerlendireceğiz.</a:t>
            </a:r>
          </a:p>
          <a:p>
            <a:r>
              <a:rPr lang="tr-TR" sz="2400" dirty="0">
                <a:latin typeface="Bell MT" pitchFamily="18" charset="0"/>
              </a:rPr>
              <a:t>Kadının kontrol edilmesine dönük uygulamalar, kadına dönük bir romantizmin Müslüman erkeğin asıl, olması gereken yönelimini tehlikeye atmakla ilişkili inşa edilir. Bir kadına dönük aşkın erkeğin dini yönelimini sekteye uğratmaması için Müslüman erkeğin </a:t>
            </a:r>
            <a:r>
              <a:rPr lang="tr-TR" sz="2400" dirty="0" err="1">
                <a:latin typeface="Bell MT" pitchFamily="18" charset="0"/>
              </a:rPr>
              <a:t>polijinik</a:t>
            </a:r>
            <a:r>
              <a:rPr lang="tr-TR" sz="2400" dirty="0">
                <a:latin typeface="Bell MT" pitchFamily="18" charset="0"/>
              </a:rPr>
              <a:t> evlilikle birden fazla kadınla </a:t>
            </a:r>
            <a:r>
              <a:rPr lang="tr-TR" sz="2400" dirty="0" err="1">
                <a:latin typeface="Bell MT" pitchFamily="18" charset="0"/>
              </a:rPr>
              <a:t>birarada</a:t>
            </a:r>
            <a:r>
              <a:rPr lang="tr-TR" sz="2400" dirty="0">
                <a:latin typeface="Bell MT" pitchFamily="18" charset="0"/>
              </a:rPr>
              <a:t> olması sağlanır. Burada erkeğin merkezde olduğu bir romantizm ve cinsellik düzenlemesi yapıldığından bahsedebiliriz.</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13. hafta</a:t>
            </a:r>
            <a:endParaRPr lang="tr-TR" dirty="0"/>
          </a:p>
        </p:txBody>
      </p:sp>
      <p:sp>
        <p:nvSpPr>
          <p:cNvPr id="3" name="2 İçerik Yer Tutucusu"/>
          <p:cNvSpPr>
            <a:spLocks noGrp="1"/>
          </p:cNvSpPr>
          <p:nvPr>
            <p:ph idx="1"/>
          </p:nvPr>
        </p:nvSpPr>
        <p:spPr/>
        <p:txBody>
          <a:bodyPr>
            <a:normAutofit/>
          </a:bodyPr>
          <a:lstStyle/>
          <a:p>
            <a:r>
              <a:rPr lang="tr-TR" sz="2400" dirty="0">
                <a:latin typeface="Bell MT" pitchFamily="18" charset="0"/>
              </a:rPr>
              <a:t>Erkeğin asıl yani dini yönelimini tehlikeye atmamak için kadını denetlemenin bir diğer tarihi uygulaması, </a:t>
            </a:r>
            <a:r>
              <a:rPr lang="tr-TR" sz="2400" dirty="0" err="1">
                <a:latin typeface="Bell MT" pitchFamily="18" charset="0"/>
              </a:rPr>
              <a:t>Mernissi’ye</a:t>
            </a:r>
            <a:r>
              <a:rPr lang="tr-TR" sz="2400" dirty="0">
                <a:latin typeface="Bell MT" pitchFamily="18" charset="0"/>
              </a:rPr>
              <a:t> göre, erkeğin annesinin evlilerle birlikte yaşaması geleneği üzerinden kurulur. Erkeğin annesi, oğlunu, gelinini ve ev içi ilişkiyi romantizmin ve aşırı duyguların tesirinden koruyan bir gözlemci, denetimci gibi hareket eder. Onun gözlemi altında evliliğin ve mevcut ilişkilerinin aslında ne üzerine olması gerektiğini devamlı hatırlamak veya unutmamak zorundadır özellikle oğul, ve tabii ardından gelin.</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lang="tr-TR" dirty="0">
                <a:latin typeface="Andalus" pitchFamily="18" charset="-78"/>
                <a:cs typeface="Andalus" pitchFamily="18" charset="-78"/>
              </a:rPr>
              <a:t>13. hafta</a:t>
            </a:r>
            <a:endParaRPr lang="tr-TR" dirty="0"/>
          </a:p>
        </p:txBody>
      </p:sp>
      <p:sp>
        <p:nvSpPr>
          <p:cNvPr id="3" name="2 İçerik Yer Tutucusu"/>
          <p:cNvSpPr>
            <a:spLocks noGrp="1"/>
          </p:cNvSpPr>
          <p:nvPr>
            <p:ph idx="1"/>
          </p:nvPr>
        </p:nvSpPr>
        <p:spPr/>
        <p:txBody>
          <a:bodyPr>
            <a:normAutofit/>
          </a:bodyPr>
          <a:lstStyle/>
          <a:p>
            <a:r>
              <a:rPr lang="tr-TR" sz="2400" b="1" dirty="0">
                <a:latin typeface="Bell MT" pitchFamily="18" charset="0"/>
              </a:rPr>
              <a:t>Zorunlu okuma:</a:t>
            </a:r>
          </a:p>
          <a:p>
            <a:r>
              <a:rPr lang="tr-TR" sz="2400" dirty="0">
                <a:latin typeface="Bell MT" pitchFamily="18" charset="0"/>
              </a:rPr>
              <a:t>Fatima </a:t>
            </a:r>
            <a:r>
              <a:rPr lang="tr-TR" sz="2400" dirty="0" err="1">
                <a:latin typeface="Bell MT" pitchFamily="18" charset="0"/>
              </a:rPr>
              <a:t>Mernissi</a:t>
            </a:r>
            <a:r>
              <a:rPr lang="tr-TR" sz="2400" dirty="0">
                <a:latin typeface="Bell MT" pitchFamily="18" charset="0"/>
              </a:rPr>
              <a:t>. Harem’den Kaçan Şehrazat. Alfa Yayınları.</a:t>
            </a:r>
          </a:p>
          <a:p>
            <a:r>
              <a:rPr lang="tr-TR" sz="2400" dirty="0">
                <a:latin typeface="Bell MT" pitchFamily="18" charset="0"/>
              </a:rPr>
              <a:t>Fatima </a:t>
            </a:r>
            <a:r>
              <a:rPr lang="tr-TR" sz="2400" dirty="0" err="1">
                <a:latin typeface="Bell MT" pitchFamily="18" charset="0"/>
              </a:rPr>
              <a:t>Mernissi</a:t>
            </a:r>
            <a:r>
              <a:rPr lang="tr-TR" sz="2400" dirty="0">
                <a:latin typeface="Bell MT" pitchFamily="18" charset="0"/>
              </a:rPr>
              <a:t>. Hanım Sultanlar. Cep Belgesel..</a:t>
            </a:r>
          </a:p>
        </p:txBody>
      </p:sp>
    </p:spTree>
  </p:cSld>
  <p:clrMapOvr>
    <a:masterClrMapping/>
  </p:clrMapOvr>
</p:sld>
</file>

<file path=ppt/theme/theme1.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is Teması">
  <a:themeElements>
    <a:clrScheme name="Ofis">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is">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i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372</TotalTime>
  <Words>205</Words>
  <Application>Microsoft Office PowerPoint</Application>
  <PresentationFormat>On-screen Show (4:3)</PresentationFormat>
  <Paragraphs>12</Paragraphs>
  <Slides>4</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Aldhabi</vt:lpstr>
      <vt:lpstr>Andalus</vt:lpstr>
      <vt:lpstr>Arial</vt:lpstr>
      <vt:lpstr>Bell MT</vt:lpstr>
      <vt:lpstr>Calibri</vt:lpstr>
      <vt:lpstr>Ofis Teması</vt:lpstr>
      <vt:lpstr>9. konu</vt:lpstr>
      <vt:lpstr>13. hafta</vt:lpstr>
      <vt:lpstr>13. hafta</vt:lpstr>
      <vt:lpstr>13. hafta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 konu</dc:title>
  <dc:creator>çağlar</dc:creator>
  <cp:lastModifiedBy>Caglar Enneli</cp:lastModifiedBy>
  <cp:revision>56</cp:revision>
  <dcterms:created xsi:type="dcterms:W3CDTF">2018-05-08T13:48:36Z</dcterms:created>
  <dcterms:modified xsi:type="dcterms:W3CDTF">2018-12-23T19:55:21Z</dcterms:modified>
</cp:coreProperties>
</file>