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56" r:id="rId2"/>
    <p:sldId id="257" r:id="rId3"/>
    <p:sldId id="258" r:id="rId4"/>
    <p:sldId id="261" r:id="rId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1450" y="7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EF6291-42BD-4073-B5FC-90C42CA0F377}" type="datetimeFigureOut">
              <a:rPr lang="tr-TR" smtClean="0"/>
              <a:pPr/>
              <a:t>23.12.2018</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3C608B7-BA56-4DE4-AF90-CE5ECEE55FA3}"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83C608B7-BA56-4DE4-AF90-CE5ECEE55FA3}" type="slidenum">
              <a:rPr lang="tr-TR" smtClean="0"/>
              <a:pPr/>
              <a:t>1</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94FF87-16F7-4B52-A867-587D7D98BC62}" type="datetimeFigureOut">
              <a:rPr lang="tr-TR" smtClean="0"/>
              <a:pPr/>
              <a:t>23.12.2018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276020-7276-4183-87CA-7D2DDEDCF56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a:bodyPr>
          <a:lstStyle/>
          <a:p>
            <a:r>
              <a:rPr lang="tr-TR" sz="4800" dirty="0">
                <a:latin typeface="Andalus" pitchFamily="18" charset="-78"/>
                <a:cs typeface="Andalus" pitchFamily="18" charset="-78"/>
              </a:rPr>
              <a:t>9. konu</a:t>
            </a:r>
          </a:p>
        </p:txBody>
      </p:sp>
      <p:sp>
        <p:nvSpPr>
          <p:cNvPr id="3" name="2 Alt Başlık"/>
          <p:cNvSpPr>
            <a:spLocks noGrp="1"/>
          </p:cNvSpPr>
          <p:nvPr>
            <p:ph type="subTitle" idx="1"/>
          </p:nvPr>
        </p:nvSpPr>
        <p:spPr/>
        <p:txBody>
          <a:bodyPr>
            <a:normAutofit/>
          </a:bodyPr>
          <a:lstStyle/>
          <a:p>
            <a:r>
              <a:rPr lang="tr-TR" sz="4400" dirty="0">
                <a:latin typeface="Bell MT" pitchFamily="18" charset="0"/>
                <a:cs typeface="Andalus" pitchFamily="18" charset="-78"/>
              </a:rPr>
              <a:t>Din ve Toplumsal Cinsiyet</a:t>
            </a:r>
          </a:p>
          <a:p>
            <a:endParaRPr lang="tr-TR" sz="4400" dirty="0">
              <a:latin typeface="Aldhabi" pitchFamily="2" charset="-78"/>
              <a:cs typeface="Aldhabi" pitchFamily="2" charset="-7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13. hafta</a:t>
            </a:r>
          </a:p>
        </p:txBody>
      </p:sp>
      <p:sp>
        <p:nvSpPr>
          <p:cNvPr id="3" name="2 İçerik Yer Tutucusu"/>
          <p:cNvSpPr>
            <a:spLocks noGrp="1"/>
          </p:cNvSpPr>
          <p:nvPr>
            <p:ph idx="1"/>
          </p:nvPr>
        </p:nvSpPr>
        <p:spPr/>
        <p:txBody>
          <a:bodyPr>
            <a:normAutofit lnSpcReduction="10000"/>
          </a:bodyPr>
          <a:lstStyle/>
          <a:p>
            <a:r>
              <a:rPr lang="tr-TR" sz="2400" dirty="0">
                <a:latin typeface="Bell MT" pitchFamily="18" charset="0"/>
              </a:rPr>
              <a:t>12. ve 13. hatalar boyunca İslamiyet ve kadın bedeni arasındaki ilişkiye odaklanıyoruz. </a:t>
            </a:r>
            <a:r>
              <a:rPr lang="tr-TR" sz="2400" dirty="0" err="1">
                <a:latin typeface="Bell MT" pitchFamily="18" charset="0"/>
              </a:rPr>
              <a:t>Mernissi’nin</a:t>
            </a:r>
            <a:r>
              <a:rPr lang="tr-TR" sz="2400" dirty="0">
                <a:latin typeface="Bell MT" pitchFamily="18" charset="0"/>
              </a:rPr>
              <a:t> ilginç bakışı etrafında Batılı ve Doğulu geleneklerin farklı toplumsal cinsiyet kurgularını, kadının kapanması konusu etrafında değerlendireceğiz.</a:t>
            </a:r>
          </a:p>
          <a:p>
            <a:r>
              <a:rPr lang="tr-TR" sz="2400" dirty="0">
                <a:latin typeface="Bell MT" pitchFamily="18" charset="0"/>
              </a:rPr>
              <a:t>Kadının kontrol edilmesine dönük uygulamalar, kadına dönük bir romantizmin Müslüman erkeğin asıl, olması gereken yönelimini tehlikeye atmakla ilişkili inşa edilir. Bir kadına dönük aşkın erkeğin dini yönelimini sekteye uğratmaması için Müslüman erkeğin </a:t>
            </a:r>
            <a:r>
              <a:rPr lang="tr-TR" sz="2400" dirty="0" err="1">
                <a:latin typeface="Bell MT" pitchFamily="18" charset="0"/>
              </a:rPr>
              <a:t>polijinik</a:t>
            </a:r>
            <a:r>
              <a:rPr lang="tr-TR" sz="2400" dirty="0">
                <a:latin typeface="Bell MT" pitchFamily="18" charset="0"/>
              </a:rPr>
              <a:t> evlilikle birden fazla kadınla </a:t>
            </a:r>
            <a:r>
              <a:rPr lang="tr-TR" sz="2400" dirty="0" err="1">
                <a:latin typeface="Bell MT" pitchFamily="18" charset="0"/>
              </a:rPr>
              <a:t>birarada</a:t>
            </a:r>
            <a:r>
              <a:rPr lang="tr-TR" sz="2400" dirty="0">
                <a:latin typeface="Bell MT" pitchFamily="18" charset="0"/>
              </a:rPr>
              <a:t> olması sağlanır. Burada erkeğin merkezde olduğu bir romantizm ve cinsellik düzenlemesi yapıldığından bahsedebiliriz.</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13. hafta</a:t>
            </a:r>
            <a:endParaRPr lang="tr-TR" dirty="0"/>
          </a:p>
        </p:txBody>
      </p:sp>
      <p:sp>
        <p:nvSpPr>
          <p:cNvPr id="3" name="2 İçerik Yer Tutucusu"/>
          <p:cNvSpPr>
            <a:spLocks noGrp="1"/>
          </p:cNvSpPr>
          <p:nvPr>
            <p:ph idx="1"/>
          </p:nvPr>
        </p:nvSpPr>
        <p:spPr/>
        <p:txBody>
          <a:bodyPr>
            <a:normAutofit/>
          </a:bodyPr>
          <a:lstStyle/>
          <a:p>
            <a:r>
              <a:rPr lang="tr-TR" sz="2400" dirty="0">
                <a:latin typeface="Bell MT" pitchFamily="18" charset="0"/>
              </a:rPr>
              <a:t>Erkeğin asıl yani dini yönelimini tehlikeye atmamak için kadını denetlemenin bir diğer tarihi uygulaması, </a:t>
            </a:r>
            <a:r>
              <a:rPr lang="tr-TR" sz="2400" dirty="0" err="1">
                <a:latin typeface="Bell MT" pitchFamily="18" charset="0"/>
              </a:rPr>
              <a:t>Mernissi’ye</a:t>
            </a:r>
            <a:r>
              <a:rPr lang="tr-TR" sz="2400" dirty="0">
                <a:latin typeface="Bell MT" pitchFamily="18" charset="0"/>
              </a:rPr>
              <a:t> göre, erkeğin annesinin evlilerle birlikte yaşaması geleneği üzerinden kurulur. Erkeğin annesi, oğlunu, gelinini ve ev içi ilişkiyi romantizmin ve aşırı duyguların tesirinden koruyan bir gözlemci, denetimci gibi hareket eder. Onun gözlemi altında evliliğin ve mevcut ilişkilerinin aslında ne üzerine olması gerektiğini devamlı hatırlamak veya unutmamak zorundadır özellikle oğul, ve tabii ardından gelin.</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13. hafta</a:t>
            </a:r>
            <a:endParaRPr lang="tr-TR" dirty="0"/>
          </a:p>
        </p:txBody>
      </p:sp>
      <p:sp>
        <p:nvSpPr>
          <p:cNvPr id="3" name="2 İçerik Yer Tutucusu"/>
          <p:cNvSpPr>
            <a:spLocks noGrp="1"/>
          </p:cNvSpPr>
          <p:nvPr>
            <p:ph idx="1"/>
          </p:nvPr>
        </p:nvSpPr>
        <p:spPr/>
        <p:txBody>
          <a:bodyPr>
            <a:normAutofit/>
          </a:bodyPr>
          <a:lstStyle/>
          <a:p>
            <a:r>
              <a:rPr lang="tr-TR" sz="2400" b="1" dirty="0">
                <a:latin typeface="Bell MT" pitchFamily="18" charset="0"/>
              </a:rPr>
              <a:t>Zorunlu okuma:</a:t>
            </a:r>
          </a:p>
          <a:p>
            <a:r>
              <a:rPr lang="tr-TR" sz="2400" dirty="0">
                <a:latin typeface="Bell MT" pitchFamily="18" charset="0"/>
              </a:rPr>
              <a:t>Fatima </a:t>
            </a:r>
            <a:r>
              <a:rPr lang="tr-TR" sz="2400" dirty="0" err="1">
                <a:latin typeface="Bell MT" pitchFamily="18" charset="0"/>
              </a:rPr>
              <a:t>Mernissi</a:t>
            </a:r>
            <a:r>
              <a:rPr lang="tr-TR" sz="2400" dirty="0">
                <a:latin typeface="Bell MT" pitchFamily="18" charset="0"/>
              </a:rPr>
              <a:t>. Harem’den Kaçan Şehrazat. Alfa Yayınları.</a:t>
            </a:r>
          </a:p>
          <a:p>
            <a:r>
              <a:rPr lang="tr-TR" sz="2400" dirty="0">
                <a:latin typeface="Bell MT" pitchFamily="18" charset="0"/>
              </a:rPr>
              <a:t>Fatima </a:t>
            </a:r>
            <a:r>
              <a:rPr lang="tr-TR" sz="2400" dirty="0" err="1">
                <a:latin typeface="Bell MT" pitchFamily="18" charset="0"/>
              </a:rPr>
              <a:t>Mernissi</a:t>
            </a:r>
            <a:r>
              <a:rPr lang="tr-TR" sz="2400" dirty="0">
                <a:latin typeface="Bell MT" pitchFamily="18" charset="0"/>
              </a:rPr>
              <a:t>. Hanım Sultanlar. Cep Belgesel..</a:t>
            </a: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372</TotalTime>
  <Words>205</Words>
  <Application>Microsoft Office PowerPoint</Application>
  <PresentationFormat>On-screen Show (4:3)</PresentationFormat>
  <Paragraphs>12</Paragraphs>
  <Slides>4</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Aldhabi</vt:lpstr>
      <vt:lpstr>Andalus</vt:lpstr>
      <vt:lpstr>Arial</vt:lpstr>
      <vt:lpstr>Bell MT</vt:lpstr>
      <vt:lpstr>Calibri</vt:lpstr>
      <vt:lpstr>Ofis Teması</vt:lpstr>
      <vt:lpstr>9. konu</vt:lpstr>
      <vt:lpstr>13. hafta</vt:lpstr>
      <vt:lpstr>13. hafta</vt:lpstr>
      <vt:lpstr>13. hafta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konu</dc:title>
  <dc:creator>çağlar</dc:creator>
  <cp:lastModifiedBy>Caglar Enneli</cp:lastModifiedBy>
  <cp:revision>56</cp:revision>
  <dcterms:created xsi:type="dcterms:W3CDTF">2018-05-08T13:48:36Z</dcterms:created>
  <dcterms:modified xsi:type="dcterms:W3CDTF">2018-12-23T19:55:21Z</dcterms:modified>
</cp:coreProperties>
</file>