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a:xfrm>
            <a:off x="685800" y="2130425"/>
            <a:ext cx="7772400" cy="3458815"/>
          </a:xfrm>
        </p:spPr>
        <p:txBody>
          <a:bodyPr>
            <a:normAutofit/>
          </a:bodyPr>
          <a:lstStyle/>
          <a:p>
            <a:r>
              <a:rPr lang="tr-TR" dirty="0"/>
              <a:t>KONU 11</a:t>
            </a:r>
            <a:br>
              <a:rPr lang="tr-TR" dirty="0"/>
            </a:br>
            <a:r>
              <a:rPr lang="tr-TR" dirty="0"/>
              <a:t>Şizofreni, Halkla İlişkiler ve Bir Yapı Söküm Uygulaması Olarak Mavi </a:t>
            </a:r>
            <a:r>
              <a:rPr lang="tr-TR"/>
              <a:t>At Kafe</a:t>
            </a:r>
            <a:endParaRPr lang="tr-TR" dirty="0"/>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ŞİZOFRENLERİN “NORMAL”LERİ VE </a:t>
            </a:r>
            <a:br>
              <a:rPr lang="tr-TR" dirty="0"/>
            </a:br>
            <a:r>
              <a:rPr lang="tr-TR" dirty="0"/>
              <a:t>“NORMAL”LERİN ŞİZOFRENİYİ NASIL GÖRDÜĞÜ </a:t>
            </a:r>
          </a:p>
          <a:p>
            <a:pPr marL="0" indent="0">
              <a:buNone/>
            </a:pPr>
            <a:r>
              <a:rPr lang="tr-TR" dirty="0">
                <a:sym typeface="Wingdings" panose="05000000000000000000" pitchFamily="2" charset="2"/>
              </a:rPr>
              <a:t></a:t>
            </a:r>
            <a:r>
              <a:rPr lang="tr-TR" dirty="0"/>
              <a:t>Çalışmada bahsedilen </a:t>
            </a:r>
            <a:r>
              <a:rPr lang="tr-TR" dirty="0" err="1"/>
              <a:t>Şizofrenik</a:t>
            </a:r>
            <a:r>
              <a:rPr lang="tr-TR" dirty="0"/>
              <a:t> görüş, şizofreni tanısı konmuş kişilerin görüşlerinden oluşmaktadır.</a:t>
            </a:r>
          </a:p>
          <a:p>
            <a:pPr marL="0" indent="0">
              <a:buNone/>
            </a:pPr>
            <a:r>
              <a:rPr lang="tr-TR" dirty="0">
                <a:sym typeface="Wingdings" panose="05000000000000000000" pitchFamily="2" charset="2"/>
              </a:rPr>
              <a:t></a:t>
            </a:r>
            <a:r>
              <a:rPr lang="tr-TR" dirty="0"/>
              <a:t>“Normallerin şizofreniyi görmesi” ifadesiyle şizofreniye ve şizofrenlere yönelik “</a:t>
            </a:r>
            <a:r>
              <a:rPr lang="tr-TR" dirty="0" err="1"/>
              <a:t>normal”lerin</a:t>
            </a:r>
            <a:r>
              <a:rPr lang="tr-TR" dirty="0"/>
              <a:t> görüşleri, yaklaşımları ve tutumları değerlendirilmektedir.</a:t>
            </a:r>
          </a:p>
          <a:p>
            <a:pPr marL="0" indent="0">
              <a:buNone/>
            </a:pPr>
            <a:r>
              <a:rPr lang="tr-TR" dirty="0">
                <a:sym typeface="Wingdings" panose="05000000000000000000" pitchFamily="2" charset="2"/>
              </a:rPr>
              <a:t></a:t>
            </a:r>
            <a:r>
              <a:rPr lang="tr-TR" dirty="0"/>
              <a:t>Toplumun şizofreniye ve şizofrenlere bakışı damgalamayla açıklanmaktadır.</a:t>
            </a:r>
          </a:p>
          <a:p>
            <a:pPr marL="0" indent="0">
              <a:buNone/>
            </a:pPr>
            <a:r>
              <a:rPr lang="tr-TR" dirty="0">
                <a:sym typeface="Wingdings" panose="05000000000000000000" pitchFamily="2" charset="2"/>
              </a:rPr>
              <a:t></a:t>
            </a:r>
            <a:r>
              <a:rPr lang="tr-TR" dirty="0"/>
              <a:t>Damgalama insanın öteki ile ilişkisinden doğmaktadır. </a:t>
            </a:r>
          </a:p>
          <a:p>
            <a:pPr marL="0" indent="0">
              <a:buNone/>
            </a:pPr>
            <a:r>
              <a:rPr lang="tr-TR" dirty="0">
                <a:sym typeface="Wingdings" panose="05000000000000000000" pitchFamily="2" charset="2"/>
              </a:rPr>
              <a:t></a:t>
            </a:r>
            <a:r>
              <a:rPr lang="tr-TR" dirty="0"/>
              <a:t>İnsanın kendini keşfedebilmesinin ve kendinin farkına varmasının koşulu kendini öteki ile birlikte tanımlamasıdır.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40766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Kişinin ötekini tanımaması veya öteki hakkında bilgi sahibi olmaması ötekileştirmenin ilk adımıdır. Şizofreni ve şizofrenlerin damgalanması, şizofreninin ne olduğunun bilinmediği ilk çağlardan kalan tutum ve davranışlardır. </a:t>
            </a:r>
          </a:p>
          <a:p>
            <a:pPr marL="0" indent="0">
              <a:buNone/>
            </a:pPr>
            <a:r>
              <a:rPr lang="tr-TR" dirty="0"/>
              <a:t>Şizofreni yüzyıllardır olumsuz bir çağrışımla birlikte anılmış ve toplum şizofren ve şizofreni ile arasına mesafe koymuştur. Oysa yapılan araştırmalara göre şizofrenini görülme sıklığı toplumlarda yüzde birlik bir oranla ifade edilmektedir.</a:t>
            </a:r>
          </a:p>
          <a:p>
            <a:pPr marL="0" indent="0">
              <a:buNone/>
            </a:pPr>
            <a:r>
              <a:rPr lang="tr-TR" dirty="0"/>
              <a:t>Toplumda bu kadar yaygın görülen şizofreninin, damgalanmayla toplumun uzağına düşmesi, şizofreniyle ilgili kurumların halkla ilişkiler çalışmalarını önemli kılmaktadır.</a:t>
            </a:r>
          </a:p>
          <a:p>
            <a:pPr marL="0" indent="0">
              <a:buNone/>
            </a:pPr>
            <a:endParaRPr lang="tr-TR" dirty="0"/>
          </a:p>
        </p:txBody>
      </p:sp>
    </p:spTree>
    <p:extLst>
      <p:ext uri="{BB962C8B-B14F-4D97-AF65-F5344CB8AC3E}">
        <p14:creationId xmlns:p14="http://schemas.microsoft.com/office/powerpoint/2010/main" val="539886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Şizofreni Dernekleri Federasyonu, şizofreni hastalarının ve diğer ruhsal hastalıkların tedavisini, rehabilitasyonunu, hasta ve hasta yakınlarının dayanışmasını ve toplumun desteğini sağlamak amacıyla farklı illerde kurulan derneklerin aynı amaç etrafında toplanmasıyla örgütlenmiştir. Dernek, toplumun şizofreni konusunda farkındalığının ve bilgisinin artması ve bu sayede toplumsal damgalama ile savaş kapsamında da çalışmalar yürütmektedir.</a:t>
            </a:r>
          </a:p>
          <a:p>
            <a:pPr marL="0" indent="0">
              <a:buNone/>
            </a:pPr>
            <a:endParaRPr lang="tr-TR" dirty="0"/>
          </a:p>
        </p:txBody>
      </p:sp>
    </p:spTree>
    <p:extLst>
      <p:ext uri="{BB962C8B-B14F-4D97-AF65-F5344CB8AC3E}">
        <p14:creationId xmlns:p14="http://schemas.microsoft.com/office/powerpoint/2010/main" val="2317017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HALKLA İLİŞKİLER VE YAPI SÖKÜM</a:t>
            </a:r>
          </a:p>
          <a:p>
            <a:pPr marL="0" indent="0">
              <a:buNone/>
            </a:pPr>
            <a:r>
              <a:rPr lang="tr-TR" b="1" dirty="0"/>
              <a:t>Halkla İlişkiler ve Temel Yaklaşımları</a:t>
            </a:r>
          </a:p>
          <a:p>
            <a:pPr marL="0" indent="0">
              <a:buNone/>
            </a:pPr>
            <a:r>
              <a:rPr lang="tr-TR" dirty="0"/>
              <a:t>--Halkla İlişkiler, kitle iletişiminin bir çok alanını bilgilendirme potansiyeli taşıyan ve sağlık, risk ve siyasi iletişimde kullanışlı teorik ve kavramsal araçlar sunan, teoriye dayalı uygulamalı iletişim alanı olarak gelişimini sürdürmektedir.</a:t>
            </a:r>
          </a:p>
          <a:p>
            <a:pPr marL="0" indent="0">
              <a:buNone/>
            </a:pPr>
            <a:r>
              <a:rPr lang="tr-TR" dirty="0"/>
              <a:t>--İletişim çalışmalarında kullanılan iki temel yaklaşım mevcuttur.</a:t>
            </a:r>
          </a:p>
          <a:p>
            <a:pPr marL="0" indent="0">
              <a:buNone/>
            </a:pPr>
            <a:endParaRPr lang="tr-TR" dirty="0"/>
          </a:p>
        </p:txBody>
      </p:sp>
    </p:spTree>
    <p:extLst>
      <p:ext uri="{BB962C8B-B14F-4D97-AF65-F5344CB8AC3E}">
        <p14:creationId xmlns:p14="http://schemas.microsoft.com/office/powerpoint/2010/main" val="2091592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Birincisi pozitivist ana akım yaklaşımıdır.  Ana akımda halkla ilişkiler, çatışmanın olmadığı, var olan sistemin kamunun da rızası alınarak kendini sürdürmesi ve toplumun kendini üretmesi için bir araç ve bir yönetim fonksiyonu olarak tanımlanmaktadır. </a:t>
            </a:r>
          </a:p>
          <a:p>
            <a:pPr marL="0" indent="0">
              <a:buNone/>
            </a:pPr>
            <a:endParaRPr lang="tr-TR" dirty="0"/>
          </a:p>
          <a:p>
            <a:pPr marL="0" indent="0">
              <a:buNone/>
            </a:pPr>
            <a:r>
              <a:rPr lang="tr-TR" dirty="0"/>
              <a:t>Ana akım bağlamda halkla ilişkiler uygulamaları mesajı veren, mesaj ve mesajı alan şeklinde </a:t>
            </a:r>
            <a:r>
              <a:rPr lang="tr-TR" dirty="0" err="1"/>
              <a:t>dizgisel</a:t>
            </a:r>
            <a:r>
              <a:rPr lang="tr-TR" dirty="0"/>
              <a:t> uygulamalar bütünü olarak değerlendirilmektedir. Mesajı alan kitlenin de ana akımda homojen olduğu savunulmakta ve pratik uygulamaların da buna göre tasarlandığı dikkati çekmektedir. </a:t>
            </a:r>
          </a:p>
          <a:p>
            <a:pPr marL="0" indent="0">
              <a:buNone/>
            </a:pPr>
            <a:endParaRPr lang="tr-TR" dirty="0"/>
          </a:p>
        </p:txBody>
      </p:sp>
    </p:spTree>
    <p:extLst>
      <p:ext uri="{BB962C8B-B14F-4D97-AF65-F5344CB8AC3E}">
        <p14:creationId xmlns:p14="http://schemas.microsoft.com/office/powerpoint/2010/main" val="3066477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Halkla İlişkiler alanındaki bir diğer önemli yaklaşım da pozitivist akıma karşıt olarak gelişen eleştirel yaklaşımdır. </a:t>
            </a:r>
          </a:p>
          <a:p>
            <a:pPr marL="0" indent="0">
              <a:buNone/>
            </a:pPr>
            <a:r>
              <a:rPr lang="tr-TR" dirty="0"/>
              <a:t>Eleştirel yaklaşımın dayanak noktasını siyasi ve ekonomik ilişkilerin asimetrik yapısı oluşturur. Toplumdaki iletişime konu olan grup ve kişiler arasındaki asimetrik ilişki karşısında düzen değişikliği bu yaklaşım çalışmalarının beklenen sonucudur.</a:t>
            </a:r>
          </a:p>
          <a:p>
            <a:pPr marL="0" indent="0">
              <a:buNone/>
            </a:pPr>
            <a:r>
              <a:rPr lang="tr-TR" dirty="0"/>
              <a:t>Araştırmanın nesnel veri ve görüşlerle yapılması gerektiğini reddeden, araştırmacının çalışmasına kendi duruşunu aktarabileceğini belirten eleştirel kuram araştırmaları, araştırmacı, konu, araştırma öznesi, yöntemi ve çıkarımları ile halkla ilişkiler çalışmalarını bir bütün içinde değerlendirir.</a:t>
            </a:r>
          </a:p>
          <a:p>
            <a:pPr marL="0" indent="0">
              <a:buNone/>
            </a:pPr>
            <a:endParaRPr lang="tr-TR" dirty="0"/>
          </a:p>
        </p:txBody>
      </p:sp>
    </p:spTree>
    <p:extLst>
      <p:ext uri="{BB962C8B-B14F-4D97-AF65-F5344CB8AC3E}">
        <p14:creationId xmlns:p14="http://schemas.microsoft.com/office/powerpoint/2010/main" val="3522858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Araştırma ve araştırmacının amacı, egemen ideoloji ve bunun yol açtığı toplumsal asimetrik ilişkilerin farkına varılması ve düzeltilmesi için çalışılmasıdır. </a:t>
            </a:r>
          </a:p>
          <a:p>
            <a:pPr marL="0" indent="0">
              <a:buNone/>
            </a:pPr>
            <a:r>
              <a:rPr lang="tr-TR" dirty="0"/>
              <a:t>Bu yönde yapılan çalışmalara, örgütün yapısı, tarihi, içinde bulunduğu kültürel durum, halkla ilişkiler çalışmalarının yürütüldüğü grupların özellikleri çalışmaya dahil edilmektedir.</a:t>
            </a:r>
          </a:p>
          <a:p>
            <a:pPr marL="0" indent="0">
              <a:buNone/>
            </a:pPr>
            <a:endParaRPr lang="tr-TR" dirty="0"/>
          </a:p>
        </p:txBody>
      </p:sp>
    </p:spTree>
    <p:extLst>
      <p:ext uri="{BB962C8B-B14F-4D97-AF65-F5344CB8AC3E}">
        <p14:creationId xmlns:p14="http://schemas.microsoft.com/office/powerpoint/2010/main" val="1425568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Bu yaklaşımların dışında Mickey’nin halkla ilişkiler kuramları hakkındaki sınıflamasına da değinmek de fayda var.</a:t>
            </a:r>
          </a:p>
          <a:p>
            <a:pPr marL="0" indent="0">
              <a:buNone/>
            </a:pPr>
            <a:r>
              <a:rPr lang="tr-TR" dirty="0"/>
              <a:t>Genel sistemler teorisi. Brom, amaç belirleyen ve program yapmakla ilgili bir alan olarak halkla ilişkileri genel sistemler modelinin bir parçası olarak tanımlamıştır.</a:t>
            </a:r>
          </a:p>
          <a:p>
            <a:pPr marL="0" indent="0">
              <a:buNone/>
            </a:pPr>
            <a:r>
              <a:rPr lang="tr-TR" dirty="0" err="1"/>
              <a:t>Rankow</a:t>
            </a:r>
            <a:r>
              <a:rPr lang="tr-TR" dirty="0"/>
              <a:t> (1986) tarafından özellikle feminist kuram çerçevesindeki halkla ilişkiler yaklaşımlarını içine alan kuram olarak tanımladığı eleştirel kuram.</a:t>
            </a:r>
          </a:p>
          <a:p>
            <a:pPr marL="0" indent="0">
              <a:buNone/>
            </a:pPr>
            <a:endParaRPr lang="tr-TR" dirty="0"/>
          </a:p>
        </p:txBody>
      </p:sp>
    </p:spTree>
    <p:extLst>
      <p:ext uri="{BB962C8B-B14F-4D97-AF65-F5344CB8AC3E}">
        <p14:creationId xmlns:p14="http://schemas.microsoft.com/office/powerpoint/2010/main" val="3280171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Kenet </a:t>
            </a:r>
            <a:r>
              <a:rPr lang="tr-TR" dirty="0" err="1"/>
              <a:t>Burke</a:t>
            </a:r>
            <a:r>
              <a:rPr lang="tr-TR" dirty="0"/>
              <a:t> ’ün retorik teorisinin halkla ilişkilere uygulanması.</a:t>
            </a:r>
          </a:p>
          <a:p>
            <a:pPr marL="0" indent="0">
              <a:buNone/>
            </a:pPr>
            <a:endParaRPr lang="tr-TR" dirty="0"/>
          </a:p>
          <a:p>
            <a:pPr marL="0" indent="0">
              <a:buNone/>
            </a:pPr>
            <a:r>
              <a:rPr lang="tr-TR" dirty="0"/>
              <a:t>Mickey, </a:t>
            </a:r>
            <a:r>
              <a:rPr lang="tr-TR" dirty="0" err="1"/>
              <a:t>Kruckeberg</a:t>
            </a:r>
            <a:r>
              <a:rPr lang="tr-TR" dirty="0"/>
              <a:t> ve </a:t>
            </a:r>
            <a:r>
              <a:rPr lang="tr-TR" dirty="0" err="1"/>
              <a:t>Starck</a:t>
            </a:r>
            <a:r>
              <a:rPr lang="tr-TR" dirty="0"/>
              <a:t> (1988) tarafından tanımlanan sembolik </a:t>
            </a:r>
            <a:r>
              <a:rPr lang="tr-TR" dirty="0" err="1"/>
              <a:t>etkileşimci</a:t>
            </a:r>
            <a:r>
              <a:rPr lang="tr-TR" dirty="0"/>
              <a:t> yaklaşım. Bu yaklaşımda bir örgütün veya müşterilerini savunmaktansa halkla ilişkiler uzmanlarının, grupların kendi aralarındaki ilişkilerinden sorumlu olması gerektiği ileri sürülmüştür.</a:t>
            </a:r>
          </a:p>
          <a:p>
            <a:pPr marL="0" indent="0">
              <a:buNone/>
            </a:pPr>
            <a:endParaRPr lang="tr-TR" dirty="0"/>
          </a:p>
          <a:p>
            <a:pPr marL="0" indent="0">
              <a:buNone/>
            </a:pPr>
            <a:r>
              <a:rPr lang="tr-TR" dirty="0"/>
              <a:t>Mickey, Berger ve </a:t>
            </a:r>
            <a:r>
              <a:rPr lang="tr-TR" dirty="0" err="1"/>
              <a:t>Luckman</a:t>
            </a:r>
            <a:r>
              <a:rPr lang="tr-TR" dirty="0"/>
              <a:t> White (1987)’</a:t>
            </a:r>
            <a:r>
              <a:rPr lang="tr-TR" dirty="0" err="1"/>
              <a:t>ın</a:t>
            </a:r>
            <a:r>
              <a:rPr lang="tr-TR" dirty="0"/>
              <a:t> ortaya koyduğu yaklaşıma göre halkla ilişkiler, pazarlık için anlamı da dikkate alan bilgi sağlayarak ve pazarlık sürecinin kendisine katkıda bulunarak, gerçeğin toplumsal inşasında bulunur. </a:t>
            </a:r>
          </a:p>
          <a:p>
            <a:pPr marL="0" indent="0">
              <a:buNone/>
            </a:pPr>
            <a:endParaRPr lang="tr-TR" dirty="0"/>
          </a:p>
        </p:txBody>
      </p:sp>
    </p:spTree>
    <p:extLst>
      <p:ext uri="{BB962C8B-B14F-4D97-AF65-F5344CB8AC3E}">
        <p14:creationId xmlns:p14="http://schemas.microsoft.com/office/powerpoint/2010/main" val="3601294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Bu yaklaşımların dışında yer alan post modern görüşe göre ise, halkla ilişkiler uygulayıcılarının örgütsel </a:t>
            </a:r>
            <a:r>
              <a:rPr lang="tr-TR" dirty="0" err="1"/>
              <a:t>aktivistler</a:t>
            </a:r>
            <a:r>
              <a:rPr lang="tr-TR" dirty="0"/>
              <a:t> olarak davrandıkları öne sürülmüştür. </a:t>
            </a:r>
          </a:p>
          <a:p>
            <a:pPr marL="0" indent="0">
              <a:buNone/>
            </a:pPr>
            <a:r>
              <a:rPr lang="tr-TR" dirty="0" err="1"/>
              <a:t>Symthe</a:t>
            </a:r>
            <a:r>
              <a:rPr lang="tr-TR" dirty="0"/>
              <a:t> tarafından Marksist açıdan değerlendirilen halkla ilişkiler ise kapitalist dünyanın değer yargılarını yaymada kullandığı reklamların dışında kalan mecra olarak tanımlanmaktadır.</a:t>
            </a:r>
          </a:p>
          <a:p>
            <a:pPr marL="0" indent="0">
              <a:buNone/>
            </a:pPr>
            <a:endParaRPr lang="tr-TR" dirty="0"/>
          </a:p>
        </p:txBody>
      </p:sp>
    </p:spTree>
    <p:extLst>
      <p:ext uri="{BB962C8B-B14F-4D97-AF65-F5344CB8AC3E}">
        <p14:creationId xmlns:p14="http://schemas.microsoft.com/office/powerpoint/2010/main" val="16998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b="1" dirty="0"/>
              <a:t>Şizofreni, Halkla İlişkiler ve Bir Yapı Söküm Uygulaması Olarak Mavi At Kafe</a:t>
            </a:r>
          </a:p>
          <a:p>
            <a:pPr marL="0" indent="0">
              <a:buNone/>
            </a:pPr>
            <a:r>
              <a:rPr lang="tr-TR" altLang="en-US" b="1" dirty="0"/>
              <a:t>Yazar</a:t>
            </a:r>
            <a:r>
              <a:rPr lang="tr-TR" altLang="en-US" dirty="0"/>
              <a:t>: </a:t>
            </a:r>
            <a:r>
              <a:rPr lang="tr-TR" altLang="en-US" dirty="0" err="1"/>
              <a:t>Tangül</a:t>
            </a:r>
            <a:r>
              <a:rPr lang="tr-TR" altLang="en-US" dirty="0"/>
              <a:t> </a:t>
            </a:r>
            <a:r>
              <a:rPr lang="tr-TR" altLang="en-US" dirty="0" err="1"/>
              <a:t>Hınçal</a:t>
            </a:r>
            <a:endParaRPr lang="tr-TR" altLang="en-US" dirty="0"/>
          </a:p>
          <a:p>
            <a:pPr marL="0" indent="0">
              <a:buNone/>
            </a:pPr>
            <a:r>
              <a:rPr lang="tr-TR" altLang="en-US" dirty="0"/>
              <a:t>İçinde: Becerikli, Sema (2011).  </a:t>
            </a:r>
            <a:r>
              <a:rPr lang="tr-TR" altLang="en-US" i="1" dirty="0"/>
              <a:t>Halkla İlişkiler ve Reklamın Anatomisi, Eleştirel Bir Kavrayış</a:t>
            </a:r>
            <a:r>
              <a:rPr lang="tr-TR" altLang="en-US" dirty="0"/>
              <a:t>, Ankara, Ütopya</a:t>
            </a:r>
          </a:p>
          <a:p>
            <a:pPr marL="0" indent="0">
              <a:buNone/>
            </a:pPr>
            <a:r>
              <a:rPr lang="tr-TR" dirty="0" err="1"/>
              <a:t>ss</a:t>
            </a:r>
            <a:r>
              <a:rPr lang="tr-TR" dirty="0"/>
              <a:t>. 197-221</a:t>
            </a:r>
          </a:p>
          <a:p>
            <a:pPr marL="0" indent="0">
              <a:buNone/>
            </a:pPr>
            <a:endParaRPr lang="tr-TR" dirty="0"/>
          </a:p>
        </p:txBody>
      </p:sp>
    </p:spTree>
    <p:extLst>
      <p:ext uri="{BB962C8B-B14F-4D97-AF65-F5344CB8AC3E}">
        <p14:creationId xmlns:p14="http://schemas.microsoft.com/office/powerpoint/2010/main" val="3300808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lnSpcReduction="10000"/>
          </a:bodyPr>
          <a:lstStyle/>
          <a:p>
            <a:pPr marL="0" indent="0">
              <a:buNone/>
            </a:pPr>
            <a:r>
              <a:rPr lang="tr-TR" b="1" dirty="0"/>
              <a:t>Halkla İlişkilerde Yapı Söküm</a:t>
            </a:r>
          </a:p>
          <a:p>
            <a:pPr marL="0" indent="0">
              <a:buNone/>
            </a:pPr>
            <a:r>
              <a:rPr lang="tr-TR" dirty="0"/>
              <a:t>Yapı sökümün tanımlanma çabalarına baktığımızda Becerikli (2008)’</a:t>
            </a:r>
            <a:r>
              <a:rPr lang="tr-TR" dirty="0" err="1"/>
              <a:t>nin</a:t>
            </a:r>
            <a:r>
              <a:rPr lang="tr-TR" dirty="0"/>
              <a:t>, ürettiğimiz materyallerin altında yer alan düşünceleri görmektir şeklinde tanımladığı yapı sökümü </a:t>
            </a:r>
            <a:r>
              <a:rPr lang="tr-TR" dirty="0" err="1"/>
              <a:t>Derrida</a:t>
            </a:r>
            <a:r>
              <a:rPr lang="tr-TR" dirty="0"/>
              <a:t> yapı söküm imkansızın tecrübesidir şeklinde tanımlamış.</a:t>
            </a:r>
          </a:p>
          <a:p>
            <a:pPr marL="0" indent="0">
              <a:buNone/>
            </a:pPr>
            <a:r>
              <a:rPr lang="tr-TR" dirty="0" err="1"/>
              <a:t>Jacques</a:t>
            </a:r>
            <a:r>
              <a:rPr lang="tr-TR" dirty="0"/>
              <a:t> </a:t>
            </a:r>
            <a:r>
              <a:rPr lang="tr-TR" dirty="0" err="1"/>
              <a:t>Derrida</a:t>
            </a:r>
            <a:r>
              <a:rPr lang="tr-TR" dirty="0"/>
              <a:t>, Fransız bir filozof, edebiyat eleştirmeni ve </a:t>
            </a:r>
            <a:r>
              <a:rPr lang="tr-TR" dirty="0" err="1"/>
              <a:t>Yapısökümcülük</a:t>
            </a:r>
            <a:r>
              <a:rPr lang="tr-TR" dirty="0"/>
              <a:t> olarak bilinen eleştirel düşünce yönteminin kurucusudur. </a:t>
            </a:r>
            <a:r>
              <a:rPr lang="tr-TR" dirty="0" err="1"/>
              <a:t>Yapısökümcülük</a:t>
            </a:r>
            <a:r>
              <a:rPr lang="tr-TR" dirty="0"/>
              <a:t> denilen </a:t>
            </a:r>
            <a:r>
              <a:rPr lang="tr-TR" dirty="0" err="1"/>
              <a:t>Derridacı</a:t>
            </a:r>
            <a:r>
              <a:rPr lang="tr-TR" dirty="0"/>
              <a:t> yöntem metnin derin yapılarını ayrıştırmayı hedefleyen bir yaklaşımdır. </a:t>
            </a:r>
            <a:r>
              <a:rPr lang="tr-TR" dirty="0" err="1"/>
              <a:t>Derrida’ya</a:t>
            </a:r>
            <a:r>
              <a:rPr lang="tr-TR" dirty="0"/>
              <a:t> göre metinde sabit bir anlam aramak bir yanılgıdır.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035198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Ona göre, dil, yapısalcıların sandığı ve gösterdiklerinden çok daha fazla oynak ve belirsiz bir </a:t>
            </a:r>
            <a:r>
              <a:rPr lang="tr-TR" dirty="0" err="1"/>
              <a:t>şeydir.Anlam</a:t>
            </a:r>
            <a:r>
              <a:rPr lang="tr-TR" dirty="0"/>
              <a:t>, karşıtlık içinde başka bir anlama gönderme yapmaksızın doğamaz, ve anlamın sınırları Dil'in tarihselliği içerisinde sürekli yer değiştirir; çünkü göstergeler her zaman başka anlam bağlamlarından geçerler, başka anlamlara gelirler, asla kapatılamazlar. Bağlamdan bağlama değişen göstergeler zincirinde anlam, dolayısıyla durmadan değişen bir nitelik arz eder.</a:t>
            </a:r>
          </a:p>
          <a:p>
            <a:pPr marL="0" indent="0">
              <a:buNone/>
            </a:pPr>
            <a:endParaRPr lang="tr-TR" dirty="0"/>
          </a:p>
        </p:txBody>
      </p:sp>
    </p:spTree>
    <p:extLst>
      <p:ext uri="{BB962C8B-B14F-4D97-AF65-F5344CB8AC3E}">
        <p14:creationId xmlns:p14="http://schemas.microsoft.com/office/powerpoint/2010/main" val="2958778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err="1"/>
              <a:t>Yapısöküm</a:t>
            </a:r>
            <a:r>
              <a:rPr lang="tr-TR" dirty="0"/>
              <a:t>, halkla ilişkiler uygulamalarında sık kullanılan bir yöntem değildir. Genellikle edebi metinlerin analizlerinde kullanılır. Halkla ilişkiler içinde eleştirel yaklaşıma denk düşen yapı söküm, bir anlam arayışıdır. Bir şeyi yapı söküme uğratmak, onu daha iyi yapmak, geliştirmek, daha etkin yapmak ve kişileri süreçten özgürleştirmektir.</a:t>
            </a:r>
          </a:p>
          <a:p>
            <a:pPr marL="0" indent="0">
              <a:buNone/>
            </a:pPr>
            <a:r>
              <a:rPr lang="tr-TR" dirty="0" err="1"/>
              <a:t>Derrida’nınn</a:t>
            </a:r>
            <a:r>
              <a:rPr lang="tr-TR" dirty="0"/>
              <a:t> felsefesinde yapı sökümün üç kavramından söz edilmektedir.</a:t>
            </a:r>
          </a:p>
          <a:p>
            <a:pPr marL="0" indent="0">
              <a:buNone/>
            </a:pPr>
            <a:r>
              <a:rPr lang="tr-TR" dirty="0">
                <a:sym typeface="Wingdings" panose="05000000000000000000" pitchFamily="2" charset="2"/>
              </a:rPr>
              <a:t></a:t>
            </a:r>
            <a:r>
              <a:rPr lang="tr-TR" dirty="0"/>
              <a:t>Söz merkezlilik</a:t>
            </a:r>
          </a:p>
          <a:p>
            <a:pPr marL="0" indent="0">
              <a:buNone/>
            </a:pPr>
            <a:r>
              <a:rPr lang="tr-TR" dirty="0">
                <a:sym typeface="Wingdings" panose="05000000000000000000" pitchFamily="2" charset="2"/>
              </a:rPr>
              <a:t></a:t>
            </a:r>
            <a:r>
              <a:rPr lang="tr-TR" dirty="0"/>
              <a:t>Ses merkezlilik</a:t>
            </a:r>
          </a:p>
          <a:p>
            <a:pPr marL="0" indent="0">
              <a:buNone/>
            </a:pPr>
            <a:r>
              <a:rPr lang="tr-TR" dirty="0">
                <a:sym typeface="Wingdings" panose="05000000000000000000" pitchFamily="2" charset="2"/>
              </a:rPr>
              <a:t></a:t>
            </a:r>
            <a:r>
              <a:rPr lang="tr-TR" dirty="0" err="1"/>
              <a:t>Differance</a:t>
            </a:r>
            <a:endParaRPr lang="tr-TR" dirty="0"/>
          </a:p>
          <a:p>
            <a:pPr marL="0" indent="0">
              <a:buNone/>
            </a:pPr>
            <a:endParaRPr lang="tr-TR" dirty="0"/>
          </a:p>
        </p:txBody>
      </p:sp>
    </p:spTree>
    <p:extLst>
      <p:ext uri="{BB962C8B-B14F-4D97-AF65-F5344CB8AC3E}">
        <p14:creationId xmlns:p14="http://schemas.microsoft.com/office/powerpoint/2010/main" val="1837819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dirty="0"/>
              <a:t>“Metnin dışında hiçbir şey yoktur” sözüyle ünlenen </a:t>
            </a:r>
            <a:r>
              <a:rPr lang="tr-TR" dirty="0" err="1"/>
              <a:t>Derrida’ya</a:t>
            </a:r>
            <a:r>
              <a:rPr lang="tr-TR" dirty="0"/>
              <a:t> göre dilden önce kavram olamaz. Bir kavram kendinde olan sesler kadar, olmayanlarla da anlam kazanır. Tek bir anlam bile, karmaşık ve birbiriyle ilişkili anlamlar yumağının içinde anlam bulur.</a:t>
            </a:r>
          </a:p>
          <a:p>
            <a:pPr marL="0" indent="0">
              <a:buNone/>
            </a:pPr>
            <a:r>
              <a:rPr lang="tr-TR" dirty="0" err="1"/>
              <a:t>Différence</a:t>
            </a:r>
            <a:r>
              <a:rPr lang="tr-TR" dirty="0"/>
              <a:t> (ayırım) kavramıyla bu karşı çıkışını açıklamaya çalışır. </a:t>
            </a:r>
            <a:r>
              <a:rPr lang="tr-TR" dirty="0" err="1"/>
              <a:t>Derrida</a:t>
            </a:r>
            <a:r>
              <a:rPr lang="tr-TR" dirty="0"/>
              <a:t> bu karşı çıkışını açıklarken </a:t>
            </a:r>
            <a:r>
              <a:rPr lang="tr-TR" dirty="0" err="1"/>
              <a:t>Différence</a:t>
            </a:r>
            <a:r>
              <a:rPr lang="tr-TR" dirty="0"/>
              <a:t> sözcüğüyle oynar, sözcükte sadece bir harfi değiştirir: “e” harfi yerine “a” harfini getirir: “</a:t>
            </a:r>
            <a:r>
              <a:rPr lang="tr-TR" dirty="0" err="1"/>
              <a:t>Différence</a:t>
            </a:r>
            <a:r>
              <a:rPr lang="tr-TR" dirty="0"/>
              <a:t>/</a:t>
            </a:r>
            <a:r>
              <a:rPr lang="tr-TR" dirty="0" err="1"/>
              <a:t>différance</a:t>
            </a:r>
            <a:r>
              <a:rPr lang="tr-TR" dirty="0"/>
              <a:t>. </a:t>
            </a:r>
          </a:p>
          <a:p>
            <a:pPr marL="0" indent="0">
              <a:buNone/>
            </a:pPr>
            <a:r>
              <a:rPr lang="tr-TR" dirty="0"/>
              <a:t>“</a:t>
            </a:r>
            <a:r>
              <a:rPr lang="tr-TR" dirty="0" err="1"/>
              <a:t>Différance</a:t>
            </a:r>
            <a:r>
              <a:rPr lang="tr-TR" dirty="0"/>
              <a:t>” sözcüğünü de </a:t>
            </a:r>
            <a:r>
              <a:rPr lang="tr-TR" dirty="0" err="1"/>
              <a:t>Derrida</a:t>
            </a:r>
            <a:r>
              <a:rPr lang="tr-TR" dirty="0"/>
              <a:t> “erteleme” anlamında kullanır. </a:t>
            </a:r>
            <a:r>
              <a:rPr lang="tr-TR" dirty="0" err="1"/>
              <a:t>Derrida‟ya</a:t>
            </a:r>
            <a:r>
              <a:rPr lang="tr-TR" dirty="0"/>
              <a:t> göre göstergenin gösterilen yanı sınırlandırılamaz. Başka bir deyişle anlam sürekli kendini erteler. Çünkü her gösterge, her kavram okuyucusunu bir başka kavrama, bir başka anlama göndererek anlamı öteler.</a:t>
            </a:r>
          </a:p>
          <a:p>
            <a:pPr marL="0" indent="0">
              <a:buNone/>
            </a:pPr>
            <a:endParaRPr lang="tr-TR" dirty="0"/>
          </a:p>
        </p:txBody>
      </p:sp>
    </p:spTree>
    <p:extLst>
      <p:ext uri="{BB962C8B-B14F-4D97-AF65-F5344CB8AC3E}">
        <p14:creationId xmlns:p14="http://schemas.microsoft.com/office/powerpoint/2010/main" val="2854288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err="1"/>
              <a:t>Derrida’ya</a:t>
            </a:r>
            <a:r>
              <a:rPr lang="tr-TR" dirty="0"/>
              <a:t> göre her şey bir metindir. İnsan hayatı, öncesi, sonrası, insanın kendisi ve çevresi bir metindir. Yapı sökümün halkla ilişkilerde kullanılması üç işlevi yerine getirmektedir.</a:t>
            </a:r>
          </a:p>
          <a:p>
            <a:pPr marL="0" indent="0">
              <a:buNone/>
            </a:pPr>
            <a:r>
              <a:rPr lang="tr-TR" dirty="0">
                <a:sym typeface="Wingdings" panose="05000000000000000000" pitchFamily="2" charset="2"/>
              </a:rPr>
              <a:t></a:t>
            </a:r>
            <a:r>
              <a:rPr lang="tr-TR" dirty="0"/>
              <a:t>Nesnel bilime karşı çıkılabilmesi.</a:t>
            </a:r>
          </a:p>
          <a:p>
            <a:pPr marL="0" indent="0">
              <a:buNone/>
            </a:pPr>
            <a:r>
              <a:rPr lang="tr-TR" dirty="0">
                <a:sym typeface="Wingdings" panose="05000000000000000000" pitchFamily="2" charset="2"/>
              </a:rPr>
              <a:t></a:t>
            </a:r>
            <a:r>
              <a:rPr lang="tr-TR" dirty="0"/>
              <a:t>Halkla ilişkilerin sosyal öneminin yeniden tanımlanması.</a:t>
            </a:r>
          </a:p>
          <a:p>
            <a:pPr marL="0" indent="0">
              <a:buNone/>
            </a:pPr>
            <a:r>
              <a:rPr lang="tr-TR" dirty="0">
                <a:sym typeface="Wingdings" panose="05000000000000000000" pitchFamily="2" charset="2"/>
              </a:rPr>
              <a:t></a:t>
            </a:r>
            <a:r>
              <a:rPr lang="tr-TR" dirty="0"/>
              <a:t>Halkla ilişkilerin disiplinlerarası metin ve bilgi çalışmalarında daha tamamlayıcı bir yer alması.</a:t>
            </a:r>
          </a:p>
          <a:p>
            <a:pPr marL="0" indent="0">
              <a:buNone/>
            </a:pPr>
            <a:endParaRPr lang="tr-TR" dirty="0"/>
          </a:p>
        </p:txBody>
      </p:sp>
    </p:spTree>
    <p:extLst>
      <p:ext uri="{BB962C8B-B14F-4D97-AF65-F5344CB8AC3E}">
        <p14:creationId xmlns:p14="http://schemas.microsoft.com/office/powerpoint/2010/main" val="4798556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err="1"/>
              <a:t>Mickey’e</a:t>
            </a:r>
            <a:r>
              <a:rPr lang="tr-TR" dirty="0"/>
              <a:t> göre halkla ilişkilerde </a:t>
            </a:r>
            <a:r>
              <a:rPr lang="tr-TR" dirty="0" err="1"/>
              <a:t>yapısöküm</a:t>
            </a:r>
            <a:r>
              <a:rPr lang="tr-TR" dirty="0"/>
              <a:t> üç şekilde gerçekleştirilir.</a:t>
            </a:r>
          </a:p>
          <a:p>
            <a:pPr marL="0" indent="0">
              <a:buNone/>
            </a:pPr>
            <a:r>
              <a:rPr lang="tr-TR" dirty="0">
                <a:sym typeface="Wingdings" panose="05000000000000000000" pitchFamily="2" charset="2"/>
              </a:rPr>
              <a:t></a:t>
            </a:r>
            <a:r>
              <a:rPr lang="tr-TR" dirty="0"/>
              <a:t>Halkla ilişkiler çalışmasını yürüten kişilerle görüşme</a:t>
            </a:r>
          </a:p>
          <a:p>
            <a:pPr marL="0" indent="0">
              <a:buNone/>
            </a:pPr>
            <a:r>
              <a:rPr lang="tr-TR" dirty="0">
                <a:sym typeface="Wingdings" panose="05000000000000000000" pitchFamily="2" charset="2"/>
              </a:rPr>
              <a:t></a:t>
            </a:r>
            <a:r>
              <a:rPr lang="tr-TR" dirty="0"/>
              <a:t>Halkla ilişkiler çalışması materyallerini inceleme</a:t>
            </a:r>
          </a:p>
          <a:p>
            <a:pPr marL="0" indent="0">
              <a:buNone/>
            </a:pPr>
            <a:r>
              <a:rPr lang="tr-TR" dirty="0">
                <a:sym typeface="Wingdings" panose="05000000000000000000" pitchFamily="2" charset="2"/>
              </a:rPr>
              <a:t></a:t>
            </a:r>
            <a:r>
              <a:rPr lang="tr-TR" dirty="0"/>
              <a:t>Halkla İlişkiler çalışmalarının hedef aldığı kişilere çalışmaların onlara ne ifade ettiğinin sorulması.</a:t>
            </a:r>
          </a:p>
          <a:p>
            <a:pPr marL="0" indent="0">
              <a:buNone/>
            </a:pPr>
            <a:endParaRPr lang="tr-TR" dirty="0"/>
          </a:p>
        </p:txBody>
      </p:sp>
    </p:spTree>
    <p:extLst>
      <p:ext uri="{BB962C8B-B14F-4D97-AF65-F5344CB8AC3E}">
        <p14:creationId xmlns:p14="http://schemas.microsoft.com/office/powerpoint/2010/main" val="2427112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ŞİZOFRENİ DÜNYASININ ÖZNELERİ</a:t>
            </a:r>
            <a:br>
              <a:rPr lang="tr-TR" dirty="0"/>
            </a:br>
            <a:r>
              <a:rPr lang="tr-TR" dirty="0"/>
              <a:t>“BEN, ÖTEKİ’NİN BEN’İ ve DAMGA”</a:t>
            </a:r>
          </a:p>
          <a:p>
            <a:pPr marL="0" indent="0">
              <a:buNone/>
            </a:pPr>
            <a:r>
              <a:rPr lang="tr-TR" dirty="0"/>
              <a:t>Yapı sökümde anlamlar birbiri ardına açılmaktadır. Bu nedenle şizofren ve şizofreninin öznesi olduğu kavramlar incelenmiştir. Bu kavramlardan ilki “ben, öteki ve </a:t>
            </a:r>
            <a:r>
              <a:rPr lang="tr-TR" dirty="0" err="1"/>
              <a:t>öteki’nin</a:t>
            </a:r>
            <a:r>
              <a:rPr lang="tr-TR" dirty="0"/>
              <a:t> </a:t>
            </a:r>
            <a:r>
              <a:rPr lang="tr-TR" dirty="0" err="1"/>
              <a:t>ben’i”dir</a:t>
            </a:r>
            <a:r>
              <a:rPr lang="tr-TR" dirty="0"/>
              <a:t>. Diğeriyse damgadır.</a:t>
            </a:r>
          </a:p>
          <a:p>
            <a:pPr marL="0" indent="0">
              <a:buNone/>
            </a:pPr>
            <a:r>
              <a:rPr lang="tr-TR" dirty="0"/>
              <a:t>Deliliğin Tarihi’nde </a:t>
            </a:r>
            <a:r>
              <a:rPr lang="tr-TR" dirty="0" err="1"/>
              <a:t>Foucault</a:t>
            </a:r>
            <a:r>
              <a:rPr lang="tr-TR" dirty="0"/>
              <a:t> (1961), delilik, insanla kendi gerçeği arasındaki bir ilişkiyi işaret eder demiştir. Öyleyse şizofrene toplumun değil, kendi gerçekliğini yaşayan bir birey olarak bakabiliriz. Toplumsal yaşam ve gerçeklik, onların kendi inşa ettikleri dünyadadır. </a:t>
            </a:r>
          </a:p>
          <a:p>
            <a:pPr marL="0" indent="0">
              <a:buNone/>
            </a:pPr>
            <a:endParaRPr lang="tr-TR" dirty="0"/>
          </a:p>
        </p:txBody>
      </p:sp>
    </p:spTree>
    <p:extLst>
      <p:ext uri="{BB962C8B-B14F-4D97-AF65-F5344CB8AC3E}">
        <p14:creationId xmlns:p14="http://schemas.microsoft.com/office/powerpoint/2010/main" val="1730694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fontScale="92500" lnSpcReduction="10000"/>
          </a:bodyPr>
          <a:lstStyle/>
          <a:p>
            <a:pPr marL="0" indent="0">
              <a:buNone/>
            </a:pPr>
            <a:r>
              <a:rPr lang="tr-TR" dirty="0"/>
              <a:t>Toplumdan bu uzaklaşma, onları ötekileştirmektedir. Toplumun buna karşı geliştirdiği yaklaşım ise damgalamadır. Aslında, şizofreniyi ötekileştirerek toplum kendini tanımlamaktadır. Damgalama, tarih boyunca her kültürde görülmektedir.</a:t>
            </a:r>
          </a:p>
          <a:p>
            <a:pPr marL="0" indent="0">
              <a:buNone/>
            </a:pPr>
            <a:r>
              <a:rPr lang="tr-TR" dirty="0"/>
              <a:t>İnsanlar, toplumda sorumluluklarını paylaşamayacak durumda olanlara karşı tepki olarak damgalama davranışını gösterirler. Damgalama zamanla, ağızdan ağza aktarılarak, günümüzde kitle iletişim araçlarının da etkisiyle toplumun genel eğilimi haline getirilir. Damgalama, toplumların kullandığı dile, kavramlara ve eğretilemelere yerleşir. Ruhsal hastalıklara karşı tıbbi tanımlamalar, kişileri aşağılamak, onlara küfretmek amacıyla kullanılır. (</a:t>
            </a:r>
            <a:r>
              <a:rPr lang="tr-TR" dirty="0" err="1"/>
              <a:t>İdiot</a:t>
            </a:r>
            <a:r>
              <a:rPr lang="tr-TR" dirty="0"/>
              <a:t>, </a:t>
            </a:r>
            <a:r>
              <a:rPr lang="tr-TR" dirty="0" err="1"/>
              <a:t>moron</a:t>
            </a:r>
            <a:r>
              <a:rPr lang="tr-TR" dirty="0"/>
              <a:t>, şizofren vb.)</a:t>
            </a:r>
          </a:p>
          <a:p>
            <a:pPr marL="0" indent="0">
              <a:buNone/>
            </a:pPr>
            <a:endParaRPr lang="tr-TR" dirty="0"/>
          </a:p>
        </p:txBody>
      </p:sp>
    </p:spTree>
    <p:extLst>
      <p:ext uri="{BB962C8B-B14F-4D97-AF65-F5344CB8AC3E}">
        <p14:creationId xmlns:p14="http://schemas.microsoft.com/office/powerpoint/2010/main" val="2051991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Damgalama </a:t>
            </a:r>
            <a:r>
              <a:rPr lang="tr-TR" dirty="0" err="1"/>
              <a:t>faklılığa</a:t>
            </a:r>
            <a:r>
              <a:rPr lang="tr-TR" dirty="0"/>
              <a:t> karşı geliştirilen olumsuz tutum ve kodlarla devam ettirilir. Damgalamanın bir adım sonrası ayrımcılıkken son adım ise yok etmedir.</a:t>
            </a:r>
          </a:p>
          <a:p>
            <a:pPr marL="0" indent="0">
              <a:buNone/>
            </a:pPr>
            <a:endParaRPr lang="tr-TR" dirty="0"/>
          </a:p>
        </p:txBody>
      </p:sp>
    </p:spTree>
    <p:extLst>
      <p:ext uri="{BB962C8B-B14F-4D97-AF65-F5344CB8AC3E}">
        <p14:creationId xmlns:p14="http://schemas.microsoft.com/office/powerpoint/2010/main" val="1514065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BİR YAPI SÖKÜM UYGULAMASI “MAVİ AT KAFE”</a:t>
            </a:r>
          </a:p>
          <a:p>
            <a:pPr marL="0" indent="0">
              <a:buNone/>
            </a:pPr>
            <a:r>
              <a:rPr lang="tr-TR" dirty="0"/>
              <a:t>Mavi At Kafe bir metin olarak ele alındığında yapı söküm yaklaşımına uygun bir materyal olarak karşımıza çıkmaktadır. </a:t>
            </a:r>
          </a:p>
          <a:p>
            <a:pPr marL="0" indent="0">
              <a:buNone/>
            </a:pPr>
            <a:r>
              <a:rPr lang="tr-TR" dirty="0"/>
              <a:t>Mavi At Kafe, birden fazla bileşeni, ayakta durmasını sağlayan temelleri ve sağladığı olanaklar ile bir mekandır. Bir mekan olarak aynı zamanda bir anlam barındırmaktadır. </a:t>
            </a:r>
          </a:p>
          <a:p>
            <a:pPr marL="0" indent="0">
              <a:buNone/>
            </a:pPr>
            <a:r>
              <a:rPr lang="tr-TR" dirty="0"/>
              <a:t>Mavi At Kafe bir zamanı taşımaktadır, çünkü zaman içinde gelişen bir amacın ve emeğin ürünüdür. Orada çalışan kişiler, dernek yöneticileri ve müşteriler birbiri ile anlamı örmektedirler.</a:t>
            </a:r>
          </a:p>
          <a:p>
            <a:pPr marL="0" indent="0">
              <a:buNone/>
            </a:pPr>
            <a:endParaRPr lang="tr-TR" dirty="0"/>
          </a:p>
        </p:txBody>
      </p:sp>
    </p:spTree>
    <p:extLst>
      <p:ext uri="{BB962C8B-B14F-4D97-AF65-F5344CB8AC3E}">
        <p14:creationId xmlns:p14="http://schemas.microsoft.com/office/powerpoint/2010/main" val="197502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dirty="0"/>
              <a:t>Şizofreni Dernekleri Federasyonunun kurduğu ve şizofreni hastalarının çalıştığı Mavi At Kafe’nin yapı söküm yaklaşımıyla incelenmesi bu çalışmanın içeriğini oluşturmaktadır.</a:t>
            </a:r>
          </a:p>
          <a:p>
            <a:pPr marL="0" indent="0">
              <a:buNone/>
            </a:pPr>
            <a:endParaRPr lang="tr-TR" dirty="0"/>
          </a:p>
          <a:p>
            <a:pPr marL="0" indent="0">
              <a:buNone/>
            </a:pPr>
            <a:r>
              <a:rPr lang="tr-TR" altLang="en-US" dirty="0"/>
              <a:t>Çalışma kapsamında ilk olarak açıklanması gereken kavramlar: Şizofreni, şizofrenlerin “</a:t>
            </a:r>
            <a:r>
              <a:rPr lang="tr-TR" altLang="en-US" dirty="0" err="1"/>
              <a:t>normal”leri</a:t>
            </a:r>
            <a:r>
              <a:rPr lang="tr-TR" altLang="en-US" dirty="0"/>
              <a:t> ve “</a:t>
            </a:r>
            <a:r>
              <a:rPr lang="tr-TR" altLang="en-US" dirty="0" err="1"/>
              <a:t>normal”lerin</a:t>
            </a:r>
            <a:r>
              <a:rPr lang="tr-TR" altLang="en-US" dirty="0"/>
              <a:t> şizofreniyi nasıl gördüğü.</a:t>
            </a:r>
            <a:endParaRPr lang="tr-TR" dirty="0"/>
          </a:p>
        </p:txBody>
      </p:sp>
    </p:spTree>
    <p:extLst>
      <p:ext uri="{BB962C8B-B14F-4D97-AF65-F5344CB8AC3E}">
        <p14:creationId xmlns:p14="http://schemas.microsoft.com/office/powerpoint/2010/main" val="3794025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dirty="0"/>
              <a:t>Mavi At Kafe 2009 yılında Ankara’da kurulmuştur. Logosu, kafenin adının anlamını taşımaktadır. Bir yaşam ortamı sloganıyla ve logosuyla bir metinden daha fazla anlam ifade etmektedir. Koşar durumda çizilen, eyer ve yuları olmayan, gökyüzü mavisi at, özgürlüğü çağrıştırmaktadır.</a:t>
            </a:r>
          </a:p>
          <a:p>
            <a:pPr marL="0" indent="0">
              <a:buNone/>
            </a:pPr>
            <a:r>
              <a:rPr lang="tr-TR" dirty="0"/>
              <a:t>Mavi At adını 1970’li yıllara ait bir özgürlük hareketinden almaktadır. 1974 yılında İtalya/ </a:t>
            </a:r>
            <a:r>
              <a:rPr lang="tr-TR" dirty="0" err="1"/>
              <a:t>Trieste’deki</a:t>
            </a:r>
            <a:r>
              <a:rPr lang="tr-TR" dirty="0"/>
              <a:t> akıl hastanenin kilitli kapıları açıldı ve hastaların diledikleri zaman dışarı çıkmalarına fırsat verildi. Hastane yıkıldı ve hastane çalışanları ile halk ele ele vererek iki buçuk metre yüksekliğinde, ahşaptan mavi bir at yaparak hastanenin girişine yerleştirdiler. Geçmişte hastane faaliyetteyken hastane çalışanlarından başka hiç kimsenin dışarı çıkma hakkı olmadığı kurumdan çıkmasına izin verilen tek canlı çamaşırhaneden kirli çamaşırları dışarı götüren bir attı.</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830946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Mekan olarak aydınlık ve temiz bir yapıdır. Çünkü çalışanlar temizliğe ve işlerine çok özen göstermektedirler. </a:t>
            </a:r>
          </a:p>
          <a:p>
            <a:pPr marL="0" indent="0">
              <a:buNone/>
            </a:pPr>
            <a:r>
              <a:rPr lang="tr-TR" dirty="0"/>
              <a:t>Çalışma kapsamında yarı yapılandırılmış görüşme tekniği kullanılmıştır. Görüşmelerde bazı anlamların açıklanması teşvik edilmiştir. Mavi At Kafe’nin nasıl görüldüğünün ve kişiler için anlamının özellikle açıklanması istenmiştir.</a:t>
            </a:r>
          </a:p>
          <a:p>
            <a:pPr marL="0" indent="0">
              <a:buNone/>
            </a:pPr>
            <a:endParaRPr lang="tr-TR" dirty="0"/>
          </a:p>
        </p:txBody>
      </p:sp>
    </p:spTree>
    <p:extLst>
      <p:ext uri="{BB962C8B-B14F-4D97-AF65-F5344CB8AC3E}">
        <p14:creationId xmlns:p14="http://schemas.microsoft.com/office/powerpoint/2010/main" val="4235664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Çalışma kapsamında toplam 11 kişi ile görüşülmüştür. Görüşmeler, dernek yetkilileri, çalışanlar ve müşteriler olmak üzere üç katmanda gerçekleştirilmiştir. Görüşmeler sonucunda üç anlam örgüsü tespit edilmiştir.</a:t>
            </a:r>
          </a:p>
          <a:p>
            <a:pPr marL="0" indent="0">
              <a:buNone/>
            </a:pPr>
            <a:r>
              <a:rPr lang="tr-TR" dirty="0"/>
              <a:t>Kafe bir halkla ilişkiler uygulaması olmasının ötesinde şizofrenlerin kendilerini gerçekleştirebilecekleri bir mekandır. Sabah kalktıklarında ne yapacaklarını bilmedikleri bir zamandan bugün ne yapacağım derdinin kalmadığı bir zaman geçilmiştir. Kafe, </a:t>
            </a:r>
            <a:r>
              <a:rPr lang="tr-TR" dirty="0" err="1"/>
              <a:t>çalışnalar</a:t>
            </a:r>
            <a:r>
              <a:rPr lang="tr-TR" dirty="0"/>
              <a:t> için bir başarıdır.</a:t>
            </a:r>
          </a:p>
          <a:p>
            <a:pPr marL="0" indent="0">
              <a:buNone/>
            </a:pPr>
            <a:endParaRPr lang="tr-TR" dirty="0"/>
          </a:p>
        </p:txBody>
      </p:sp>
    </p:spTree>
    <p:extLst>
      <p:ext uri="{BB962C8B-B14F-4D97-AF65-F5344CB8AC3E}">
        <p14:creationId xmlns:p14="http://schemas.microsoft.com/office/powerpoint/2010/main" val="8178189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lstStyle/>
          <a:p>
            <a:pPr marL="0" indent="0">
              <a:buNone/>
            </a:pPr>
            <a:r>
              <a:rPr lang="tr-TR" dirty="0"/>
              <a:t>Kafe, şizofrenlerini günlerini anlamlandıran bir ortam görevi görmektedir.  Ancak maddi kazanç sağlama yönünden yetersizdir. Bu nedenle şizofrenlerin normallerin karşılaştığı olanaklara sahip olmakla ilintili olarak Mavi At Kafeden beklentileri artmaktadır.</a:t>
            </a:r>
          </a:p>
          <a:p>
            <a:pPr marL="0" indent="0">
              <a:buNone/>
            </a:pPr>
            <a:r>
              <a:rPr lang="tr-TR" altLang="en-US" dirty="0"/>
              <a:t>Mavi At Kafe, şizofrenlerin normal topluma açıldıkları, dışarıya baktıkları bir penceredir. Şizofrenlerin toplumla birlikte olma sürecinde karşılarına çıkan en büyük engel damgalama olmaktadır. </a:t>
            </a:r>
          </a:p>
          <a:p>
            <a:pPr marL="0" indent="0">
              <a:buNone/>
            </a:pPr>
            <a:endParaRPr lang="tr-TR" dirty="0"/>
          </a:p>
        </p:txBody>
      </p:sp>
    </p:spTree>
    <p:extLst>
      <p:ext uri="{BB962C8B-B14F-4D97-AF65-F5344CB8AC3E}">
        <p14:creationId xmlns:p14="http://schemas.microsoft.com/office/powerpoint/2010/main" val="1164760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dirty="0"/>
              <a:t>Damgalama ikinci hastalık olarak karşılarına çıkmaktadır. Kafe, şizofrenlere hastalıklarını saklamadan çalışma olanağı vermekte ve şizofreniyle mücadelede onları güçlü kılmaktadır.</a:t>
            </a:r>
          </a:p>
          <a:p>
            <a:pPr marL="0" indent="0">
              <a:buNone/>
            </a:pPr>
            <a:r>
              <a:rPr lang="tr-TR" dirty="0"/>
              <a:t>Ancak basında, televizyonda veya filmlerde şiddet ve tehlike şizofreniyle birlikte </a:t>
            </a:r>
            <a:r>
              <a:rPr lang="tr-TR" dirty="0" err="1"/>
              <a:t>anılmaktadır.Bu</a:t>
            </a:r>
            <a:r>
              <a:rPr lang="tr-TR" dirty="0"/>
              <a:t> da damgalamanın devamını getirmektedir.</a:t>
            </a:r>
          </a:p>
          <a:p>
            <a:pPr marL="0" indent="0">
              <a:buNone/>
            </a:pPr>
            <a:r>
              <a:rPr lang="tr-TR" dirty="0"/>
              <a:t>Kafede çalışanlar daha önce birçok işte çalışmış ancak sürdürememişlerdir. Bunun nedeni de şizofren olduklarını söyleyememe, hastalığın alevli dönemindeki hoşgörüsüzlük ve saldırgan olduklarına dair toplum yargısı.</a:t>
            </a:r>
          </a:p>
          <a:p>
            <a:pPr marL="0" indent="0">
              <a:buNone/>
            </a:pPr>
            <a:r>
              <a:rPr lang="tr-TR" dirty="0"/>
              <a:t>Kafede müşterilerle iletişim kurmaları şizofrenler için toplumla iletişim noktasıdır. </a:t>
            </a:r>
            <a:r>
              <a:rPr lang="tr-TR" dirty="0" err="1"/>
              <a:t>bU</a:t>
            </a:r>
            <a:r>
              <a:rPr lang="tr-TR" dirty="0"/>
              <a:t> onlar için damgalamayı aşmak için önemlidir.</a:t>
            </a:r>
          </a:p>
        </p:txBody>
      </p:sp>
    </p:spTree>
    <p:extLst>
      <p:ext uri="{BB962C8B-B14F-4D97-AF65-F5344CB8AC3E}">
        <p14:creationId xmlns:p14="http://schemas.microsoft.com/office/powerpoint/2010/main" val="6383088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826C70-CD68-47E7-BED1-08ACF821F74B}"/>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a:t>Mavi at kafe dernek için kendini ve şizofrenleri topluma tanıtma ve toplumsal damgalama ,ile mücadele olanağıdır. Dernek desteği ile toplumun şizofreni konusunda kendisi ile yüzleşmesi Mavi At Kafe aracılığıyla olmaktadır.</a:t>
            </a:r>
          </a:p>
          <a:p>
            <a:pPr marL="0" indent="0">
              <a:buNone/>
            </a:pPr>
            <a:r>
              <a:rPr lang="tr-TR" dirty="0"/>
              <a:t>Mavi At Kafe, dernek için oldukça maliyetli bir projedir. Hazırlığı uzun sürmüş ve çalışılacak kişilerle uzun görüşmeler yapılmış, çalışanlar titizlikle seçilmiş. Kafede sorumluluk bir hasta yakınına ait. Ancak bu kişi hastasını bir intihar girişimi sonucu kaybetmiş. Burada şizofrenlere destek olmak amacıyla çalışıyor. Mavi At Kafede sivil toplum kuruluşlarının da destekleriyle imza günleri, söyleşiler, kermesler düzenleniyor.</a:t>
            </a:r>
          </a:p>
          <a:p>
            <a:pPr marL="0" indent="0">
              <a:buNone/>
            </a:pPr>
            <a:endParaRPr lang="tr-TR" dirty="0"/>
          </a:p>
        </p:txBody>
      </p:sp>
    </p:spTree>
    <p:extLst>
      <p:ext uri="{BB962C8B-B14F-4D97-AF65-F5344CB8AC3E}">
        <p14:creationId xmlns:p14="http://schemas.microsoft.com/office/powerpoint/2010/main" val="1120633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375CB7-D6B9-4A9E-B6B6-E176E09DD19D}"/>
              </a:ext>
            </a:extLst>
          </p:cNvPr>
          <p:cNvSpPr>
            <a:spLocks noGrp="1"/>
          </p:cNvSpPr>
          <p:nvPr>
            <p:ph idx="1"/>
          </p:nvPr>
        </p:nvSpPr>
        <p:spPr>
          <a:xfrm>
            <a:off x="107504" y="188640"/>
            <a:ext cx="8856984" cy="6480720"/>
          </a:xfrm>
        </p:spPr>
        <p:txBody>
          <a:bodyPr/>
          <a:lstStyle/>
          <a:p>
            <a:pPr marL="0" indent="0">
              <a:buNone/>
            </a:pPr>
            <a:r>
              <a:rPr lang="tr-TR" dirty="0"/>
              <a:t>Şizofreni Dernekleri </a:t>
            </a:r>
            <a:r>
              <a:rPr lang="tr-TR" dirty="0" err="1"/>
              <a:t>Fedarasyonunun</a:t>
            </a:r>
            <a:r>
              <a:rPr lang="tr-TR" dirty="0"/>
              <a:t> halkla ilişkiler faaliyetlerini üç unsurla açıklamak gerekiyor.</a:t>
            </a:r>
          </a:p>
          <a:p>
            <a:pPr marL="0" indent="0">
              <a:buNone/>
            </a:pPr>
            <a:r>
              <a:rPr lang="tr-TR" dirty="0">
                <a:sym typeface="Wingdings" panose="05000000000000000000" pitchFamily="2" charset="2"/>
              </a:rPr>
              <a:t></a:t>
            </a:r>
            <a:r>
              <a:rPr lang="tr-TR" dirty="0"/>
              <a:t>Toplumun şizofreniye olan ilişkin bilgisini artırmak suretiyle damgalamayla mücadele etmek.</a:t>
            </a:r>
          </a:p>
          <a:p>
            <a:pPr marL="0" indent="0">
              <a:buNone/>
            </a:pPr>
            <a:r>
              <a:rPr lang="tr-TR" dirty="0">
                <a:sym typeface="Wingdings" panose="05000000000000000000" pitchFamily="2" charset="2"/>
              </a:rPr>
              <a:t></a:t>
            </a:r>
            <a:r>
              <a:rPr lang="tr-TR" dirty="0"/>
              <a:t>Şizofrenlerin toplumsal yaşam alanlarının genişletilmesi suretiyle daha kaliteli yaşam şartlarına kavuşmaları için toplum bilinçlendirmek</a:t>
            </a:r>
          </a:p>
          <a:p>
            <a:pPr marL="0" indent="0">
              <a:buNone/>
            </a:pPr>
            <a:r>
              <a:rPr lang="tr-TR" dirty="0">
                <a:sym typeface="Wingdings" panose="05000000000000000000" pitchFamily="2" charset="2"/>
              </a:rPr>
              <a:t></a:t>
            </a:r>
            <a:r>
              <a:rPr lang="tr-TR" dirty="0"/>
              <a:t>Şizofrenlerin ve yakınlarının birbirleri arasındaki iletişimi kuvvetlendirmek, onlara aidiyet duygusunu ve yalnız olmadıkları duygusunu kazandırabilmek.</a:t>
            </a:r>
          </a:p>
          <a:p>
            <a:pPr marL="0" indent="0">
              <a:buNone/>
            </a:pPr>
            <a:endParaRPr lang="tr-TR" dirty="0"/>
          </a:p>
        </p:txBody>
      </p:sp>
    </p:spTree>
    <p:extLst>
      <p:ext uri="{BB962C8B-B14F-4D97-AF65-F5344CB8AC3E}">
        <p14:creationId xmlns:p14="http://schemas.microsoft.com/office/powerpoint/2010/main" val="25441191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375CB7-D6B9-4A9E-B6B6-E176E09DD19D}"/>
              </a:ext>
            </a:extLst>
          </p:cNvPr>
          <p:cNvSpPr>
            <a:spLocks noGrp="1"/>
          </p:cNvSpPr>
          <p:nvPr>
            <p:ph idx="1"/>
          </p:nvPr>
        </p:nvSpPr>
        <p:spPr>
          <a:xfrm>
            <a:off x="107504" y="188640"/>
            <a:ext cx="8856984" cy="6480720"/>
          </a:xfrm>
        </p:spPr>
        <p:txBody>
          <a:bodyPr/>
          <a:lstStyle/>
          <a:p>
            <a:pPr marL="0" indent="0">
              <a:buNone/>
            </a:pPr>
            <a:r>
              <a:rPr lang="tr-TR" dirty="0"/>
              <a:t>Mavi At Kafe tüm bunları gerçekleştirme potansiyeline sahip, kuvvetli bir proje. Ancak daha etkin halkla ilişkiler kampanyalarına ihtiyaçları olduğu da bir gerçek olarak karşımıza çıkmaktadır.</a:t>
            </a:r>
          </a:p>
          <a:p>
            <a:pPr marL="0" indent="0">
              <a:buNone/>
            </a:pPr>
            <a:r>
              <a:rPr lang="tr-TR" dirty="0"/>
              <a:t>“</a:t>
            </a:r>
            <a:r>
              <a:rPr lang="tr-TR" dirty="0" err="1"/>
              <a:t>Birgün</a:t>
            </a:r>
            <a:r>
              <a:rPr lang="tr-TR" dirty="0"/>
              <a:t> Mavi At Kafe, hayatın doğal bir parçası olduğunda, semt sakinleri artık şaşırmamaya başladıklarında, kafeyi köşedeki bakkal, yandaki, terzi, ötedeki galeri gibi aynı olağanlıkta algılar olduklarında, kafenin önünden geçenler fısıltıyla birbirlerini dürterek burada deliler çalışıyormuş demediklerinde gerçek amacımıza ulaşmış olacağız.” </a:t>
            </a:r>
          </a:p>
          <a:p>
            <a:pPr marL="0" indent="0">
              <a:buNone/>
            </a:pPr>
            <a:endParaRPr lang="tr-TR" dirty="0"/>
          </a:p>
        </p:txBody>
      </p:sp>
    </p:spTree>
    <p:extLst>
      <p:ext uri="{BB962C8B-B14F-4D97-AF65-F5344CB8AC3E}">
        <p14:creationId xmlns:p14="http://schemas.microsoft.com/office/powerpoint/2010/main" val="632854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b="1" dirty="0"/>
              <a:t>ŞİZOFRENİ</a:t>
            </a:r>
          </a:p>
          <a:p>
            <a:pPr marL="0" indent="0">
              <a:buNone/>
            </a:pPr>
            <a:r>
              <a:rPr lang="tr-TR" dirty="0"/>
              <a:t>Şizofreni kelimesi </a:t>
            </a:r>
            <a:r>
              <a:rPr lang="tr-TR" dirty="0" err="1"/>
              <a:t>skhizein</a:t>
            </a:r>
            <a:r>
              <a:rPr lang="tr-TR" dirty="0"/>
              <a:t> (bölmek) ve </a:t>
            </a:r>
            <a:r>
              <a:rPr lang="tr-TR" dirty="0" err="1"/>
              <a:t>phren</a:t>
            </a:r>
            <a:r>
              <a:rPr lang="tr-TR" dirty="0"/>
              <a:t> (zihin)     kelimelerinin birleşiminden oluşmaktadır.</a:t>
            </a:r>
          </a:p>
          <a:p>
            <a:pPr marL="0" indent="0">
              <a:buNone/>
            </a:pPr>
            <a:endParaRPr lang="tr-TR" dirty="0"/>
          </a:p>
          <a:p>
            <a:pPr marL="0" indent="0">
              <a:buNone/>
            </a:pPr>
            <a:r>
              <a:rPr lang="tr-TR" dirty="0"/>
              <a:t> Şizofreni terimini ilk ortaya koyan kişi </a:t>
            </a:r>
            <a:r>
              <a:rPr lang="tr-TR" dirty="0" err="1"/>
              <a:t>Eugen</a:t>
            </a:r>
            <a:r>
              <a:rPr lang="tr-TR" dirty="0"/>
              <a:t> </a:t>
            </a:r>
            <a:r>
              <a:rPr lang="tr-TR" dirty="0" err="1"/>
              <a:t>Bleuler</a:t>
            </a:r>
            <a:r>
              <a:rPr lang="tr-TR" dirty="0"/>
              <a:t> (1859-1939)</a:t>
            </a:r>
          </a:p>
          <a:p>
            <a:pPr marL="0" indent="0">
              <a:buNone/>
            </a:pPr>
            <a:endParaRPr lang="tr-TR" dirty="0"/>
          </a:p>
          <a:p>
            <a:pPr marL="0" indent="0">
              <a:buNone/>
            </a:pPr>
            <a:r>
              <a:rPr lang="tr-TR" altLang="en-US" dirty="0"/>
              <a:t>Psikiyatri kliniklerinde ilk defa şizofreni koyan kişi Emil </a:t>
            </a:r>
            <a:r>
              <a:rPr lang="tr-TR" altLang="en-US" dirty="0" err="1"/>
              <a:t>Kraepelin</a:t>
            </a:r>
            <a:r>
              <a:rPr lang="tr-TR" altLang="en-US" dirty="0"/>
              <a:t> (1856-1926)</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65321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Şizofreni; düşünüş, duyuş ve davranışlarda önemli bozuklukların görüldüğü, hastanın kişiler arası ilişkilerden ve gerçeklerden uzaklaşarak kendi dünyasında yaşadığı, genellikle gençlik çağında başlayan bir beyin hastalığıdır.</a:t>
            </a:r>
          </a:p>
          <a:p>
            <a:pPr marL="0" indent="0">
              <a:buNone/>
            </a:pPr>
            <a:r>
              <a:rPr lang="tr-TR" altLang="en-US" dirty="0"/>
              <a:t>Alevlenme ve yatışma dönemleriyle uzun süren bir ruhsal bozukluk olarak kendini gösteren şizofrenide hastaların ruhsal durumu; </a:t>
            </a:r>
          </a:p>
          <a:p>
            <a:pPr marL="0" indent="0">
              <a:buNone/>
            </a:pPr>
            <a:r>
              <a:rPr lang="tr-TR" altLang="en-US" dirty="0"/>
              <a:t>kopukluk, </a:t>
            </a:r>
            <a:r>
              <a:rPr lang="tr-TR" altLang="en-US" dirty="0" err="1"/>
              <a:t>kapatılmışlık</a:t>
            </a:r>
            <a:r>
              <a:rPr lang="tr-TR" altLang="en-US" dirty="0"/>
              <a:t>, temassızlık, kendini yabancı hissetme, her şeyin bulanık olması ya da gerçek dışı gelmesi, kendini insanlarla bir hissetmeme ya da yaşamın anlamını yitirmesi, ilginin azalması kavramlarıyla açıklanmaktadır.</a:t>
            </a:r>
          </a:p>
          <a:p>
            <a:pPr marL="0" indent="0">
              <a:buNone/>
            </a:pPr>
            <a:endParaRPr lang="tr-TR" dirty="0"/>
          </a:p>
        </p:txBody>
      </p:sp>
    </p:spTree>
    <p:extLst>
      <p:ext uri="{BB962C8B-B14F-4D97-AF65-F5344CB8AC3E}">
        <p14:creationId xmlns:p14="http://schemas.microsoft.com/office/powerpoint/2010/main" val="366451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Şizofreninin ortaya çıkışında genetik ve çevresel faktörlerin rol aldığı çeşitli araştırmalarla tanımlanmıştır.</a:t>
            </a:r>
          </a:p>
          <a:p>
            <a:pPr marL="0" indent="0">
              <a:buNone/>
            </a:pPr>
            <a:endParaRPr lang="tr-TR" dirty="0"/>
          </a:p>
          <a:p>
            <a:pPr marL="0" indent="0">
              <a:buNone/>
            </a:pPr>
            <a:r>
              <a:rPr lang="tr-TR" dirty="0" err="1"/>
              <a:t>Şizofrenik</a:t>
            </a:r>
            <a:r>
              <a:rPr lang="tr-TR" dirty="0"/>
              <a:t> hastalar hastalık öncesi sessiz, arkadaşı az, yalnızlığı seven, tuhaf, güvensiz kişilerdir. Bu özellikler ayırıcı tanıda yardımcı olmaktadır. Aileler genelde çocuklarının hastalık başlamadan önce hep çalışan, sessiz, uyumlu, arkadaşsız olduklarını anlatırlar.</a:t>
            </a:r>
          </a:p>
          <a:p>
            <a:pPr marL="0" indent="0">
              <a:buNone/>
            </a:pPr>
            <a:endParaRPr lang="tr-TR" dirty="0"/>
          </a:p>
          <a:p>
            <a:pPr marL="0" indent="0">
              <a:buNone/>
            </a:pPr>
            <a:r>
              <a:rPr lang="tr-TR" dirty="0"/>
              <a:t>Kişinin benliğine darbeler, delikanlılık çağında dürtülerin aşırı şiddet kazanması, cinsel ya da saldırgan dürtülere karşı denetim zayıflığı gibi durumlara, şizofreninin başlamasından önce sık rastlanmaktadır.</a:t>
            </a:r>
          </a:p>
          <a:p>
            <a:pPr marL="0" indent="0">
              <a:buNone/>
            </a:pPr>
            <a:endParaRPr lang="tr-TR" dirty="0"/>
          </a:p>
        </p:txBody>
      </p:sp>
    </p:spTree>
    <p:extLst>
      <p:ext uri="{BB962C8B-B14F-4D97-AF65-F5344CB8AC3E}">
        <p14:creationId xmlns:p14="http://schemas.microsoft.com/office/powerpoint/2010/main" val="3683978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Şizofreninin Belirtileri</a:t>
            </a:r>
          </a:p>
          <a:p>
            <a:pPr marL="0" indent="0">
              <a:buNone/>
            </a:pPr>
            <a:endParaRPr lang="tr-TR" dirty="0"/>
          </a:p>
          <a:p>
            <a:pPr marL="0" indent="0">
              <a:buNone/>
            </a:pPr>
            <a:r>
              <a:rPr lang="tr-TR" b="1" dirty="0"/>
              <a:t>Düşünce akışı ve içeriği ile ilişkili belirti ve bulgular: </a:t>
            </a:r>
            <a:r>
              <a:rPr lang="tr-TR" dirty="0"/>
              <a:t>Düşünce içeriği ile ilişkili olarak ortaya çıkan belirtilerin en önemlisi hezeyanlardır. Hezeyanlar aksine kanıtlarla ve mantık yoluyla çürütülmesine rağmen kişinin inanmayı sürdürdüğü, kişinin kültürü, dini ve eğitimi ile ilişkili olarak normal kabul edilemeyecek türden yanlış inanışlardır. </a:t>
            </a:r>
          </a:p>
          <a:p>
            <a:pPr marL="0" indent="0">
              <a:buNone/>
            </a:pPr>
            <a:endParaRPr lang="tr-TR" dirty="0"/>
          </a:p>
        </p:txBody>
      </p:sp>
    </p:spTree>
    <p:extLst>
      <p:ext uri="{BB962C8B-B14F-4D97-AF65-F5344CB8AC3E}">
        <p14:creationId xmlns:p14="http://schemas.microsoft.com/office/powerpoint/2010/main" val="32965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Bilişsel işlevlerle ilişkili belirti ve bulgular: </a:t>
            </a:r>
            <a:r>
              <a:rPr lang="tr-TR" dirty="0"/>
              <a:t>Özellikle kronik gidişli hastalarda bilişsel işlevlerle ilgili bozulmalar, hastalığın ilk tanımlandığı yıllarda "</a:t>
            </a:r>
            <a:r>
              <a:rPr lang="tr-TR" dirty="0" err="1"/>
              <a:t>dementia</a:t>
            </a:r>
            <a:r>
              <a:rPr lang="tr-TR" dirty="0"/>
              <a:t> </a:t>
            </a:r>
            <a:r>
              <a:rPr lang="tr-TR" dirty="0" err="1"/>
              <a:t>preacox</a:t>
            </a:r>
            <a:r>
              <a:rPr lang="tr-TR" dirty="0"/>
              <a:t>" (erken bunama) ismi ile anılmasına sebep olacak kadar belirgin olabilir.</a:t>
            </a:r>
          </a:p>
          <a:p>
            <a:pPr marL="0" indent="0">
              <a:buNone/>
            </a:pPr>
            <a:endParaRPr lang="tr-TR" dirty="0"/>
          </a:p>
        </p:txBody>
      </p:sp>
    </p:spTree>
    <p:extLst>
      <p:ext uri="{BB962C8B-B14F-4D97-AF65-F5344CB8AC3E}">
        <p14:creationId xmlns:p14="http://schemas.microsoft.com/office/powerpoint/2010/main" val="223410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Amerikan Psikiyatri Derneği'nin </a:t>
            </a:r>
            <a:r>
              <a:rPr lang="tr-TR" dirty="0" err="1"/>
              <a:t>Diagnostic</a:t>
            </a:r>
            <a:r>
              <a:rPr lang="tr-TR" dirty="0"/>
              <a:t> </a:t>
            </a:r>
            <a:r>
              <a:rPr lang="tr-TR" dirty="0" err="1"/>
              <a:t>and</a:t>
            </a:r>
            <a:r>
              <a:rPr lang="tr-TR" dirty="0"/>
              <a:t> </a:t>
            </a:r>
            <a:r>
              <a:rPr lang="tr-TR" dirty="0" err="1"/>
              <a:t>statistical</a:t>
            </a:r>
            <a:r>
              <a:rPr lang="tr-TR" dirty="0"/>
              <a:t> </a:t>
            </a:r>
            <a:r>
              <a:rPr lang="tr-TR" dirty="0" err="1"/>
              <a:t>manual</a:t>
            </a:r>
            <a:r>
              <a:rPr lang="tr-TR" dirty="0"/>
              <a:t> of </a:t>
            </a:r>
            <a:r>
              <a:rPr lang="tr-TR" dirty="0" err="1"/>
              <a:t>mental</a:t>
            </a:r>
            <a:r>
              <a:rPr lang="tr-TR" dirty="0"/>
              <a:t> </a:t>
            </a:r>
            <a:r>
              <a:rPr lang="tr-TR" dirty="0" err="1"/>
              <a:t>disorders</a:t>
            </a:r>
            <a:r>
              <a:rPr lang="tr-TR" dirty="0"/>
              <a:t>: DSM-IV kılavuzuna göre şizofreni tanısını koyabilmek için;</a:t>
            </a:r>
          </a:p>
          <a:p>
            <a:pPr marL="0" indent="0">
              <a:buNone/>
            </a:pPr>
            <a:r>
              <a:rPr lang="tr-TR" dirty="0">
                <a:sym typeface="Wingdings" panose="05000000000000000000" pitchFamily="2" charset="2"/>
              </a:rPr>
              <a:t></a:t>
            </a:r>
            <a:r>
              <a:rPr lang="tr-TR" dirty="0"/>
              <a:t>Pozitif belirtilerden en az 2 veya daha fazla bulunmalı, her biri bir aydan uzun sürmeli (şayet semptomlar tedavi ile geriledi ise daha az sürse de kabul edilebilir)</a:t>
            </a:r>
          </a:p>
          <a:p>
            <a:pPr marL="0" indent="0">
              <a:buNone/>
            </a:pPr>
            <a:r>
              <a:rPr lang="tr-TR" dirty="0">
                <a:sym typeface="Wingdings" panose="05000000000000000000" pitchFamily="2" charset="2"/>
              </a:rPr>
              <a:t></a:t>
            </a:r>
            <a:r>
              <a:rPr lang="tr-TR" dirty="0"/>
              <a:t>Şizofreni tanısı koyabilmek için tipik semptomlara ek olarak; toplumsal ve iş yaşamında bozukluk, hastalık belirtilerinin en az 6 ay sürmesi, fiziksel tıbbi bir duruma ya da madde/ilaç kullanmaya bağlı olmaması gerekmektedir.</a:t>
            </a:r>
          </a:p>
          <a:p>
            <a:pPr marL="0" indent="0">
              <a:buNone/>
            </a:pPr>
            <a:endParaRPr lang="tr-TR" dirty="0"/>
          </a:p>
        </p:txBody>
      </p:sp>
    </p:spTree>
    <p:extLst>
      <p:ext uri="{BB962C8B-B14F-4D97-AF65-F5344CB8AC3E}">
        <p14:creationId xmlns:p14="http://schemas.microsoft.com/office/powerpoint/2010/main" val="17552351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2029</Words>
  <Application>Microsoft Office PowerPoint</Application>
  <PresentationFormat>Ekran Gösterisi (4:3)</PresentationFormat>
  <Paragraphs>111</Paragraphs>
  <Slides>37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37</vt:i4>
      </vt:variant>
    </vt:vector>
  </HeadingPairs>
  <TitlesOfParts>
    <vt:vector size="40" baseType="lpstr">
      <vt:lpstr>Arial</vt:lpstr>
      <vt:lpstr>Calibri</vt:lpstr>
      <vt:lpstr>Ofis Teması</vt:lpstr>
      <vt:lpstr>KONU 11 Şizofreni, Halkla İlişkiler ve Bir Yapı Söküm Uygulaması Olarak Mavi At Kafe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6</cp:revision>
  <dcterms:created xsi:type="dcterms:W3CDTF">2019-10-01T09:54:08Z</dcterms:created>
  <dcterms:modified xsi:type="dcterms:W3CDTF">2019-10-01T12:16:19Z</dcterms:modified>
</cp:coreProperties>
</file>