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5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igdem Yavuz" initials="CY" lastIdx="0" clrIdx="0">
    <p:extLst>
      <p:ext uri="{19B8F6BF-5375-455C-9EA6-DF929625EA0E}">
        <p15:presenceInfo xmlns:p15="http://schemas.microsoft.com/office/powerpoint/2012/main" userId="4900d2ae122f310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402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040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1081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656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207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9953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485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3424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7230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819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310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362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Kavramlar</a:t>
            </a:r>
            <a:r>
              <a:rPr lang="tr-TR" dirty="0" smtClean="0"/>
              <a:t>-2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Yrd</a:t>
            </a:r>
            <a:r>
              <a:rPr lang="en-US" dirty="0" smtClean="0"/>
              <a:t>. </a:t>
            </a:r>
            <a:r>
              <a:rPr lang="en-US" dirty="0" err="1" smtClean="0"/>
              <a:t>Doç</a:t>
            </a:r>
            <a:r>
              <a:rPr lang="en-US" dirty="0" smtClean="0"/>
              <a:t>. Dr. </a:t>
            </a:r>
            <a:r>
              <a:rPr lang="en-US" dirty="0" err="1" smtClean="0"/>
              <a:t>Ömer</a:t>
            </a:r>
            <a:r>
              <a:rPr lang="en-US" dirty="0" smtClean="0"/>
              <a:t> </a:t>
            </a:r>
            <a:r>
              <a:rPr lang="en-US" dirty="0" err="1" smtClean="0"/>
              <a:t>Kutlu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BAŞARI TESTLERİNİN GELİŞTİRİLMESİ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7781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Eğitim </a:t>
            </a:r>
            <a:r>
              <a:rPr lang="tr-TR" dirty="0"/>
              <a:t>Nedir</a:t>
            </a:r>
            <a:r>
              <a:rPr lang="tr-TR" dirty="0" smtClean="0"/>
              <a:t>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Birçok </a:t>
            </a:r>
            <a:r>
              <a:rPr lang="tr-TR" dirty="0"/>
              <a:t>eğitimci, "eğitim" kavramını farklı biçimlerde tanımlamıştır. Bunlar arasında günümüzde en yaygın kabul gören tanım, Ertürk tarafından yapılmıştır. Ertürk (1979) eğitimi, bireylere yaşantıları yoluyla istendik ve kalıcı davranışlar kazandırma süreci olarak ele almaktadır. </a:t>
            </a:r>
          </a:p>
        </p:txBody>
      </p:sp>
    </p:spTree>
    <p:extLst>
      <p:ext uri="{BB962C8B-B14F-4D97-AF65-F5344CB8AC3E}">
        <p14:creationId xmlns:p14="http://schemas.microsoft.com/office/powerpoint/2010/main" val="1586816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Eğitim Nedir?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/>
              <a:t>Bazı eğitimcilerin yaptıkları eğitim tanımlarında da eğitim, </a:t>
            </a:r>
            <a:r>
              <a:rPr lang="tr-TR" i="1" dirty="0"/>
              <a:t>bir davranış değiştirme süreci</a:t>
            </a:r>
            <a:r>
              <a:rPr lang="tr-TR" dirty="0"/>
              <a:t> olarak ele </a:t>
            </a:r>
            <a:r>
              <a:rPr lang="tr-TR" dirty="0" smtClean="0"/>
              <a:t>alınmıştır. </a:t>
            </a:r>
            <a:r>
              <a:rPr lang="tr-TR" dirty="0"/>
              <a:t>Bu tanımlar incelendiğinde eğitimin, insan davranışlarını istendik yönde değiştirmek için yararlanılan bir sistem görevini üstlendiği görülecektir.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6788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Eğitimde ilgilenilen özellikler doğrudan gözlenemeyen özelliklerdir. Bu sebeple ölçme süreçleri de doğrudan değil dolaylı ölçmelerle gerçekleştirilir. 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Ölçülen özelliklerin doğası ve doğrudan ölçme yapılamaması ölçmede hatanın tartışılmaya başlanmasına yol açmıştır.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0979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Hata Kaynakları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-Ölçme yapan kişiden kaynaklanan hatalar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-Ölçmenin yapıldığı kişiden kaynaklanan hatalar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-Ölçmenin yapıldığı ortamdan kaynaklanan hatalar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-Ölçme aracından kaynaklanan hatalar (Tekin, 2014)</a:t>
            </a:r>
          </a:p>
          <a:p>
            <a:pPr marL="0" indent="0" algn="just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951430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Hata Türleri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tr-TR" i="1" u="sng" dirty="0"/>
              <a:t>Sabit Hata</a:t>
            </a:r>
          </a:p>
          <a:p>
            <a:pPr marL="0" indent="0" algn="just">
              <a:buNone/>
            </a:pPr>
            <a:r>
              <a:rPr lang="tr-TR" dirty="0"/>
              <a:t>Tüm ölçme sonuçlarını aynı yönde ve aynı miktarda etkileyen </a:t>
            </a:r>
            <a:r>
              <a:rPr lang="tr-TR" dirty="0" smtClean="0"/>
              <a:t>hata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i="1" u="sng" dirty="0"/>
              <a:t>Sistematik Hata</a:t>
            </a:r>
          </a:p>
          <a:p>
            <a:pPr marL="0" indent="0" algn="just">
              <a:buNone/>
            </a:pPr>
            <a:r>
              <a:rPr lang="tr-TR" dirty="0"/>
              <a:t>Ölçme sonuçlarını bir özelliğe sahip olma ya da olmama durumuna göre etkileyen hata türü</a:t>
            </a:r>
          </a:p>
          <a:p>
            <a:pPr marL="0" indent="0" algn="just">
              <a:buNone/>
            </a:pPr>
            <a:endParaRPr lang="tr-TR" i="1" u="sng" dirty="0" smtClean="0"/>
          </a:p>
          <a:p>
            <a:pPr marL="0" indent="0" algn="just">
              <a:buNone/>
            </a:pPr>
            <a:r>
              <a:rPr lang="tr-TR" i="1" u="sng" dirty="0" smtClean="0"/>
              <a:t>Tesadüfi Hata</a:t>
            </a:r>
          </a:p>
          <a:p>
            <a:pPr marL="0" indent="0" algn="just">
              <a:buNone/>
            </a:pPr>
            <a:r>
              <a:rPr lang="tr-TR" dirty="0" smtClean="0"/>
              <a:t>Bu hata türünde hatanın kaynağı, ölçme sonuçlarına ne kadar karıştığı ve sonuçları hangi yönde etkilediği bilinemez. 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87883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Geçerlik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Bir ölçme aracının geçerliği, aracın ölçme amacına hizmet etme derecesi olarak da ifade edilebilir (Turgut ve </a:t>
            </a:r>
            <a:r>
              <a:rPr lang="tr-TR" dirty="0" err="1" smtClean="0"/>
              <a:t>Baykul</a:t>
            </a:r>
            <a:r>
              <a:rPr lang="tr-TR" dirty="0" smtClean="0"/>
              <a:t>, 2013).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-kapsam geçerliği</a:t>
            </a:r>
          </a:p>
          <a:p>
            <a:pPr marL="0" indent="0" algn="just">
              <a:buNone/>
            </a:pPr>
            <a:r>
              <a:rPr lang="tr-TR" dirty="0" smtClean="0"/>
              <a:t>-yordama geçerliği</a:t>
            </a:r>
          </a:p>
          <a:p>
            <a:pPr marL="0" indent="0" algn="just">
              <a:buNone/>
            </a:pPr>
            <a:r>
              <a:rPr lang="tr-TR" dirty="0" smtClean="0"/>
              <a:t>-ölçüt geçerliği</a:t>
            </a:r>
          </a:p>
          <a:p>
            <a:pPr marL="0" indent="0" algn="just">
              <a:buNone/>
            </a:pPr>
            <a:r>
              <a:rPr lang="tr-TR" dirty="0" smtClean="0"/>
              <a:t>-yapı geçerliği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7209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Güvenirlik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Turgut ve </a:t>
            </a:r>
            <a:r>
              <a:rPr lang="tr-TR" dirty="0" err="1" smtClean="0"/>
              <a:t>Baykul’a</a:t>
            </a:r>
            <a:r>
              <a:rPr lang="tr-TR" dirty="0" smtClean="0"/>
              <a:t> (2013) göre «bir ölçme sonucu, içindeki tesadüfi hataların azlığı oranında güvenilirdir.»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Güvenirlikle ilgili kanıtlar hangi yollarla toplanır?</a:t>
            </a:r>
          </a:p>
          <a:p>
            <a:pPr marL="0" indent="0">
              <a:buNone/>
            </a:pPr>
            <a:r>
              <a:rPr lang="tr-TR" dirty="0" smtClean="0"/>
              <a:t>-kararlılık anlamında güvenirlik</a:t>
            </a:r>
          </a:p>
          <a:p>
            <a:pPr marL="0" indent="0">
              <a:buNone/>
            </a:pPr>
            <a:r>
              <a:rPr lang="tr-TR" dirty="0" smtClean="0"/>
              <a:t>-paralel testler yöntemi</a:t>
            </a:r>
          </a:p>
          <a:p>
            <a:pPr marL="0" indent="0">
              <a:buNone/>
            </a:pPr>
            <a:r>
              <a:rPr lang="tr-TR" dirty="0" smtClean="0"/>
              <a:t>-ölçmenin standart hatası</a:t>
            </a:r>
          </a:p>
          <a:p>
            <a:pPr marL="0" indent="0">
              <a:buNone/>
            </a:pPr>
            <a:r>
              <a:rPr lang="tr-TR" dirty="0" smtClean="0"/>
              <a:t>-iç tutarlık</a:t>
            </a:r>
          </a:p>
        </p:txBody>
      </p:sp>
    </p:spTree>
    <p:extLst>
      <p:ext uri="{BB962C8B-B14F-4D97-AF65-F5344CB8AC3E}">
        <p14:creationId xmlns:p14="http://schemas.microsoft.com/office/powerpoint/2010/main" val="2337842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200" dirty="0"/>
              <a:t>Ertürk, S. (1979). </a:t>
            </a:r>
            <a:r>
              <a:rPr lang="tr-TR" sz="2200" i="1" dirty="0"/>
              <a:t>Eğitimde program geliştirme</a:t>
            </a:r>
            <a:r>
              <a:rPr lang="tr-TR" sz="2200" dirty="0"/>
              <a:t>. Ankara: </a:t>
            </a:r>
            <a:r>
              <a:rPr lang="tr-TR" sz="2200" dirty="0" err="1"/>
              <a:t>Yelkentepe</a:t>
            </a:r>
            <a:r>
              <a:rPr lang="tr-TR" sz="2200" dirty="0"/>
              <a:t> Yayınları</a:t>
            </a:r>
          </a:p>
          <a:p>
            <a:pPr marL="0" indent="0" algn="just">
              <a:buNone/>
            </a:pPr>
            <a:endParaRPr lang="tr-TR" sz="2200" dirty="0" smtClean="0"/>
          </a:p>
          <a:p>
            <a:pPr marL="0" indent="0" algn="just">
              <a:buNone/>
            </a:pPr>
            <a:r>
              <a:rPr lang="tr-TR" sz="2200" dirty="0" smtClean="0"/>
              <a:t>Turgut, M. F. Ve </a:t>
            </a:r>
            <a:r>
              <a:rPr lang="tr-TR" sz="2200" dirty="0" err="1" smtClean="0"/>
              <a:t>Baykul</a:t>
            </a:r>
            <a:r>
              <a:rPr lang="tr-TR" sz="2200" dirty="0" smtClean="0"/>
              <a:t>, Y. (2013). </a:t>
            </a:r>
            <a:r>
              <a:rPr lang="tr-TR" sz="2200" i="1" dirty="0" smtClean="0"/>
              <a:t>Eğitimde Ölçme ve değerlendirme. </a:t>
            </a:r>
            <a:r>
              <a:rPr lang="tr-TR" sz="2200" dirty="0" smtClean="0"/>
              <a:t>Ankara: </a:t>
            </a:r>
            <a:r>
              <a:rPr lang="tr-TR" sz="2200" dirty="0" err="1" smtClean="0"/>
              <a:t>Pegem</a:t>
            </a:r>
            <a:r>
              <a:rPr lang="tr-TR" sz="2200" dirty="0" smtClean="0"/>
              <a:t>		 Akademi</a:t>
            </a:r>
          </a:p>
          <a:p>
            <a:pPr marL="0" indent="0" algn="just">
              <a:buNone/>
            </a:pPr>
            <a:endParaRPr lang="tr-TR" sz="2200" dirty="0"/>
          </a:p>
          <a:p>
            <a:pPr marL="0" indent="0" algn="just">
              <a:buNone/>
            </a:pPr>
            <a:r>
              <a:rPr lang="tr-TR" sz="2200" dirty="0" smtClean="0"/>
              <a:t>Tekin, H. (2014). </a:t>
            </a:r>
            <a:r>
              <a:rPr lang="tr-TR" sz="2200" i="1" dirty="0" smtClean="0"/>
              <a:t>Eğitimde ölçme ve değerlendirme. </a:t>
            </a:r>
            <a:r>
              <a:rPr lang="tr-TR" sz="2200" dirty="0" smtClean="0"/>
              <a:t>Ankara: </a:t>
            </a:r>
            <a:r>
              <a:rPr lang="tr-TR" sz="2200" dirty="0" err="1" smtClean="0"/>
              <a:t>Pegem</a:t>
            </a:r>
            <a:r>
              <a:rPr lang="tr-TR" sz="2200" dirty="0" smtClean="0"/>
              <a:t> Akademi</a:t>
            </a: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3889496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321</Words>
  <Application>Microsoft Office PowerPoint</Application>
  <PresentationFormat>Geniş ekran</PresentationFormat>
  <Paragraphs>49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 Temel Kavramlar-2</vt:lpstr>
      <vt:lpstr>Eğitim Nedir?</vt:lpstr>
      <vt:lpstr>Eğitim Nedir?</vt:lpstr>
      <vt:lpstr>PowerPoint Sunusu</vt:lpstr>
      <vt:lpstr>Hata Kaynakları</vt:lpstr>
      <vt:lpstr>Hata Türleri</vt:lpstr>
      <vt:lpstr>Geçerlik</vt:lpstr>
      <vt:lpstr>Güvenirlik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Ölçme ve Değerlendirmeye Genel Bakış*</dc:title>
  <dc:creator>Cigdem Yavuz</dc:creator>
  <cp:lastModifiedBy>N_TUGCE_SİMSEK</cp:lastModifiedBy>
  <cp:revision>11</cp:revision>
  <dcterms:created xsi:type="dcterms:W3CDTF">2017-05-16T13:19:38Z</dcterms:created>
  <dcterms:modified xsi:type="dcterms:W3CDTF">2018-01-30T14:43:58Z</dcterms:modified>
</cp:coreProperties>
</file>