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tr-TR" dirty="0" smtClean="0"/>
              <a:t>-2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Ömer</a:t>
            </a:r>
            <a:r>
              <a:rPr lang="en-US" dirty="0" smtClean="0"/>
              <a:t> </a:t>
            </a:r>
            <a:r>
              <a:rPr lang="en-US" dirty="0" err="1" smtClean="0"/>
              <a:t>Kutlu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BAŞARI TESTLERİNİN GELİŞTİRİLMESİ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</a:t>
            </a:r>
            <a:r>
              <a:rPr lang="tr-TR" dirty="0"/>
              <a:t>Nedir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Birçok </a:t>
            </a:r>
            <a:r>
              <a:rPr lang="tr-TR" dirty="0"/>
              <a:t>eğitimci, "eğitim" kavramını farklı biçimlerde tanımlamıştır. Bunlar arasında günümüzde en yaygın kabul gören tanım, Ertürk tarafından yapılmıştır. Ertürk (1979) eğitimi, bireylere yaşantıları yoluyla istendik ve kalıcı davranışlar kazandırma süreci olarak ele almaktadır. </a:t>
            </a:r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Bazı eğitimcilerin yaptıkları eğitim tanımlarında da eğitim, </a:t>
            </a:r>
            <a:r>
              <a:rPr lang="tr-TR" i="1" dirty="0"/>
              <a:t>bir davranış değiştirme süreci</a:t>
            </a:r>
            <a:r>
              <a:rPr lang="tr-TR" dirty="0"/>
              <a:t> olarak ele </a:t>
            </a:r>
            <a:r>
              <a:rPr lang="tr-TR" dirty="0" smtClean="0"/>
              <a:t>alınmıştır. </a:t>
            </a:r>
            <a:r>
              <a:rPr lang="tr-TR" dirty="0"/>
              <a:t>Bu tanımlar incelendiğinde eğitimin, insan davranışlarını istendik yönde değiştirmek için yararlanılan bir sistem görevini üstlendiği görülecektir.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78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Eğitimde ilgilenilen özellikler doğrudan gözlenemeyen özelliklerdir. Bu sebeple ölçme süreçleri de doğrudan değil dolaylı ölçmelerle gerçekleştirilir.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Ölçülen özelliklerin doğası ve doğrudan ölçme yapılamaması ölçmede hatanın tartışılmaya başlanmasına yol açmıştır.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0979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Hata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-Ölçme yapan kişiden kaynaklanan hatalar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-Ölçmenin yapıldığı kişiden kaynaklanan hatalar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-Ölçmenin yapıldığı ortamdan kaynaklanan hatalar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-Ölçme aracından kaynaklanan hatalar (Tekin, 2014)</a:t>
            </a:r>
          </a:p>
          <a:p>
            <a:pPr marL="0" indent="0"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5143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Hata Türleri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i="1" u="sng" dirty="0"/>
              <a:t>Sabit Hata</a:t>
            </a:r>
          </a:p>
          <a:p>
            <a:pPr marL="0" indent="0" algn="just">
              <a:buNone/>
            </a:pPr>
            <a:r>
              <a:rPr lang="tr-TR" dirty="0"/>
              <a:t>Tüm ölçme sonuçlarını aynı yönde ve aynı miktarda etkileyen </a:t>
            </a:r>
            <a:r>
              <a:rPr lang="tr-TR" dirty="0" smtClean="0"/>
              <a:t>hata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i="1" u="sng" dirty="0"/>
              <a:t>Sistematik Hata</a:t>
            </a:r>
          </a:p>
          <a:p>
            <a:pPr marL="0" indent="0" algn="just">
              <a:buNone/>
            </a:pPr>
            <a:r>
              <a:rPr lang="tr-TR" dirty="0"/>
              <a:t>Ölçme sonuçlarını bir özelliğe sahip olma ya da olmama durumuna göre etkileyen hata türü</a:t>
            </a:r>
          </a:p>
          <a:p>
            <a:pPr marL="0" indent="0" algn="just">
              <a:buNone/>
            </a:pPr>
            <a:endParaRPr lang="tr-TR" i="1" u="sng" dirty="0" smtClean="0"/>
          </a:p>
          <a:p>
            <a:pPr marL="0" indent="0" algn="just">
              <a:buNone/>
            </a:pPr>
            <a:r>
              <a:rPr lang="tr-TR" i="1" u="sng" dirty="0" smtClean="0"/>
              <a:t>Tesadüfi Hata</a:t>
            </a:r>
          </a:p>
          <a:p>
            <a:pPr marL="0" indent="0" algn="just">
              <a:buNone/>
            </a:pPr>
            <a:r>
              <a:rPr lang="tr-TR" dirty="0" smtClean="0"/>
              <a:t>Bu hata türünde hatanın kaynağı, ölçme sonuçlarına ne kadar karıştığı ve sonuçları hangi yönde etkilediği bilinemez.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7883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Geçerlik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Bir ölçme aracının geçerliği, aracın ölçme amacına hizmet etme derecesi olarak da ifade edilebilir (Turgut ve </a:t>
            </a:r>
            <a:r>
              <a:rPr lang="tr-TR" dirty="0" err="1" smtClean="0"/>
              <a:t>Baykul</a:t>
            </a:r>
            <a:r>
              <a:rPr lang="tr-TR" dirty="0" smtClean="0"/>
              <a:t>, 2013).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-kapsam geçerliği</a:t>
            </a:r>
          </a:p>
          <a:p>
            <a:pPr marL="0" indent="0" algn="just">
              <a:buNone/>
            </a:pPr>
            <a:r>
              <a:rPr lang="tr-TR" dirty="0" smtClean="0"/>
              <a:t>-yordama geçerliği</a:t>
            </a:r>
          </a:p>
          <a:p>
            <a:pPr marL="0" indent="0" algn="just">
              <a:buNone/>
            </a:pPr>
            <a:r>
              <a:rPr lang="tr-TR" dirty="0" smtClean="0"/>
              <a:t>-ölçüt geçerliği</a:t>
            </a:r>
          </a:p>
          <a:p>
            <a:pPr marL="0" indent="0" algn="just">
              <a:buNone/>
            </a:pPr>
            <a:r>
              <a:rPr lang="tr-TR" dirty="0" smtClean="0"/>
              <a:t>-yapı geçerliği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209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Güvenirlik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Turgut ve </a:t>
            </a:r>
            <a:r>
              <a:rPr lang="tr-TR" dirty="0" err="1" smtClean="0"/>
              <a:t>Baykul’a</a:t>
            </a:r>
            <a:r>
              <a:rPr lang="tr-TR" dirty="0" smtClean="0"/>
              <a:t> (2013) göre «bir ölçme sonucu, içindeki tesadüfi hataların azlığı oranında güvenilirdir.»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Güvenirlikle ilgili kanıtlar hangi yollarla toplanır?</a:t>
            </a:r>
          </a:p>
          <a:p>
            <a:pPr marL="0" indent="0">
              <a:buNone/>
            </a:pPr>
            <a:r>
              <a:rPr lang="tr-TR" dirty="0" smtClean="0"/>
              <a:t>-kararlılık anlamında güvenirlik</a:t>
            </a:r>
          </a:p>
          <a:p>
            <a:pPr marL="0" indent="0">
              <a:buNone/>
            </a:pPr>
            <a:r>
              <a:rPr lang="tr-TR" dirty="0" smtClean="0"/>
              <a:t>-paralel testler yöntemi</a:t>
            </a:r>
          </a:p>
          <a:p>
            <a:pPr marL="0" indent="0">
              <a:buNone/>
            </a:pPr>
            <a:r>
              <a:rPr lang="tr-TR" dirty="0" smtClean="0"/>
              <a:t>-ölçmenin standart hatası</a:t>
            </a:r>
          </a:p>
          <a:p>
            <a:pPr marL="0" indent="0">
              <a:buNone/>
            </a:pPr>
            <a:r>
              <a:rPr lang="tr-TR" dirty="0" smtClean="0"/>
              <a:t>-iç tutarlık</a:t>
            </a:r>
          </a:p>
        </p:txBody>
      </p:sp>
    </p:spTree>
    <p:extLst>
      <p:ext uri="{BB962C8B-B14F-4D97-AF65-F5344CB8AC3E}">
        <p14:creationId xmlns:p14="http://schemas.microsoft.com/office/powerpoint/2010/main" val="233784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Ertürk, S. (1979). </a:t>
            </a:r>
            <a:r>
              <a:rPr lang="tr-TR" sz="2200" i="1" dirty="0"/>
              <a:t>Eğitimde program geliştirme</a:t>
            </a:r>
            <a:r>
              <a:rPr lang="tr-TR" sz="2200" dirty="0"/>
              <a:t>. Ankara: </a:t>
            </a:r>
            <a:r>
              <a:rPr lang="tr-TR" sz="2200" dirty="0" err="1"/>
              <a:t>Yelkentepe</a:t>
            </a:r>
            <a:r>
              <a:rPr lang="tr-TR" sz="2200" dirty="0"/>
              <a:t> Yayınları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smtClean="0"/>
              <a:t>Turgut, M. F. Ve </a:t>
            </a:r>
            <a:r>
              <a:rPr lang="tr-TR" sz="2200" dirty="0" err="1" smtClean="0"/>
              <a:t>Baykul</a:t>
            </a:r>
            <a:r>
              <a:rPr lang="tr-TR" sz="2200" dirty="0" smtClean="0"/>
              <a:t>, Y. (2013). </a:t>
            </a:r>
            <a:r>
              <a:rPr lang="tr-TR" sz="2200" i="1" dirty="0" smtClean="0"/>
              <a:t>Eğitimde Ölçme ve değerlendirme. </a:t>
            </a:r>
            <a:r>
              <a:rPr lang="tr-TR" sz="2200" dirty="0" smtClean="0"/>
              <a:t>Ankara: </a:t>
            </a:r>
            <a:r>
              <a:rPr lang="tr-TR" sz="2200" dirty="0" err="1" smtClean="0"/>
              <a:t>Pegem</a:t>
            </a:r>
            <a:r>
              <a:rPr lang="tr-TR" sz="2200" dirty="0" smtClean="0"/>
              <a:t>		 Akademi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Tekin, H. (2014). </a:t>
            </a:r>
            <a:r>
              <a:rPr lang="tr-TR" sz="2200" i="1" dirty="0" smtClean="0"/>
              <a:t>Eğitimde ölçme ve değerlendirme. </a:t>
            </a:r>
            <a:r>
              <a:rPr lang="tr-TR" sz="2200" dirty="0" smtClean="0"/>
              <a:t>Ankara: </a:t>
            </a:r>
            <a:r>
              <a:rPr lang="tr-TR" sz="2200" dirty="0" err="1" smtClean="0"/>
              <a:t>Pegem</a:t>
            </a:r>
            <a:r>
              <a:rPr lang="tr-TR" sz="2200" dirty="0" smtClean="0"/>
              <a:t> Akademi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88949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321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Temel Kavramlar-2</vt:lpstr>
      <vt:lpstr>Eğitim Nedir?</vt:lpstr>
      <vt:lpstr>Eğitim Nedir?</vt:lpstr>
      <vt:lpstr>PowerPoint Sunusu</vt:lpstr>
      <vt:lpstr>Hata Kaynakları</vt:lpstr>
      <vt:lpstr>Hata Türleri</vt:lpstr>
      <vt:lpstr>Geçerlik</vt:lpstr>
      <vt:lpstr>Güvenirlik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N_TUGCE_SİMSEK</cp:lastModifiedBy>
  <cp:revision>11</cp:revision>
  <dcterms:created xsi:type="dcterms:W3CDTF">2017-05-16T13:19:38Z</dcterms:created>
  <dcterms:modified xsi:type="dcterms:W3CDTF">2018-01-30T14:43:58Z</dcterms:modified>
</cp:coreProperties>
</file>