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6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6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1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55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36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88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61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36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685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88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65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07FA4-8F4A-6344-BDF0-CD0514EBEDC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0DA8F-0CB7-9040-A9A4-63FE659CCE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9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Bağlı kuruluşlar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69240" y="1488212"/>
            <a:ext cx="8720419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Bağlı kuruluşlar bakanlığın hizmet ve görev alanına giren 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ana hizmetleri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yürütmek üzere, bakanlığa bağlı olarak 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özel kanunla kurulan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, genel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bütçeli veya özel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bütçeli kuruluşlardır.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	</a:t>
            </a:r>
          </a:p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Bir kısmının kamu tüzel kişiliği vardır (özel bütçeli); bir kısmının (genel bütçeli) ise yoktur (DTK içinde yer alırlar).</a:t>
            </a:r>
          </a:p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Bağlı kuruluşlar, merkez teşkilatı ile ihtiyaca göre kurulan taşra teşkilatından meydana gelecek şekilde düzenlenir.</a:t>
            </a:r>
          </a:p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Bağlı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kuruluşların taşra teşkilatı; bölge, il ve ilçe kuruluşları şeklinde veya doğrudan kendine bağlı olarak kurulabilir. </a:t>
            </a:r>
          </a:p>
        </p:txBody>
      </p:sp>
    </p:spTree>
    <p:extLst>
      <p:ext uri="{BB962C8B-B14F-4D97-AF65-F5344CB8AC3E}">
        <p14:creationId xmlns:p14="http://schemas.microsoft.com/office/powerpoint/2010/main" val="19526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Kaymakam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İlçe yönetiminin başıdır. </a:t>
            </a:r>
          </a:p>
          <a:p>
            <a:r>
              <a:rPr lang="tr-TR" sz="2500" dirty="0">
                <a:latin typeface="Bookman Old Style" pitchFamily="18" charset="0"/>
              </a:rPr>
              <a:t>H</a:t>
            </a:r>
            <a:r>
              <a:rPr lang="tr-TR" sz="2500" dirty="0">
                <a:latin typeface="Bookman Old Style" pitchFamily="18" charset="0"/>
              </a:rPr>
              <a:t>ükûmetin</a:t>
            </a:r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 (tüm bakanlıkların) temsilcisidir. Valinin gözetimi altında ilçe müdürlüklerinin hiyerarşik amiridir. 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İstisnai durumlar dışında yetki genişliğine tabi değildir.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Müşterek kararnameyle atanır (İçişleri Bakanının önerisi, Başbakanın ve Cumhurbaşkanının onayıyla atanırlar).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Meslek memurudur. Kaymakamlık sınavı sonucunda bu sıfatı kazanır ve kaymakam için belirtilen derece ve kademeden göreve başlar.</a:t>
            </a:r>
          </a:p>
        </p:txBody>
      </p:sp>
    </p:spTree>
    <p:extLst>
      <p:ext uri="{BB962C8B-B14F-4D97-AF65-F5344CB8AC3E}">
        <p14:creationId xmlns:p14="http://schemas.microsoft.com/office/powerpoint/2010/main" val="165449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İlgili kuruluşlar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endParaRPr lang="tr-TR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Özel </a:t>
            </a:r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kanun veya statü ile kurulan, iktisadi devlet teşekkülleri ve kamu iktisadi kuruluşları ile bunların müessese ortaklık ve iştirakleri veya özel hukuki, mali ve idari statüye tabi, hizmet bakımından yerinden yönetim </a:t>
            </a:r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kuruluşlarıdır.</a:t>
            </a:r>
          </a:p>
          <a:p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Ayrı kamu tüzel kişilikleri vardır.</a:t>
            </a:r>
          </a:p>
          <a:p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5018 sayılı Kanun’un II. Sayılı Cetveli. </a:t>
            </a:r>
            <a:endParaRPr lang="tr-TR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64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Bakanlık sistemi &amp; HYYY ilişkisi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6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endParaRPr lang="tr-TR" sz="26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600" dirty="0">
                <a:latin typeface="Bookman Old Style" charset="0"/>
                <a:ea typeface="Bookman Old Style" charset="0"/>
                <a:cs typeface="Bookman Old Style" charset="0"/>
              </a:rPr>
              <a:t>Ayrı kamu tüzel kişiliği olan bağlı kuruluşlar ile ilgili ve ilişkili kuruluşlar aynı zamanda hizmet yönünden yerinden yönetim kuruluşlarıdırlar. Başka bir ifadeyle “kamu kurumu” kategorisini oluştururlar. </a:t>
            </a:r>
            <a:endParaRPr lang="tr-TR" sz="26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94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 </a:t>
            </a:r>
            <a:br>
              <a:rPr lang="tr-TR" sz="3200" b="1" dirty="0">
                <a:latin typeface="Bookman Old Style" panose="02050604050505020204" pitchFamily="18" charset="0"/>
              </a:rPr>
            </a:br>
            <a:r>
              <a:rPr lang="tr-TR" sz="3200" b="1" dirty="0">
                <a:latin typeface="Bookman Old Style" panose="02050604050505020204" pitchFamily="18" charset="0"/>
              </a:rPr>
              <a:t>(İl genel idaresi/Mülki idare)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Merkezi yönetimin, genel idare hizmetlerden sorumlu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ülke çapına yayılan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birimleridir. </a:t>
            </a:r>
          </a:p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İl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ve ilçeler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temelinde, merkezi yönetimin (başkent yapılanmasının/bakanlıkların) taşradaki uzantılarıdır. </a:t>
            </a:r>
          </a:p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Temel kamu hizmetlerinin belli bir standartta ayrım gözetilmeksizin tüm ülke çapına verilmesi esastır.</a:t>
            </a:r>
          </a:p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Ayrı kamu tüzel kişilikleri yoktur; devlet tüzel kişiliği içinde yer alırlar.</a:t>
            </a:r>
          </a:p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Başbakanlık ve bakanlıklarla kurulan ilişki, “hiyerarşi” ilişkisidir. İl temelinde hiyerarşiyi esneten yetki genişliği ilkesi geçerlidir. Vali, bu kapsamda devletin temsilcisi unvanına sahip olur.</a:t>
            </a:r>
          </a:p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İl ve ilçe kurulması, kaldırılması, merkezlerinin belirtilmesi, adlarının değiştirilmesi, bir ilçenin başka bir </a:t>
            </a:r>
            <a:r>
              <a:rPr lang="tr-TR" sz="2000" dirty="0" err="1">
                <a:latin typeface="Bookman Old Style" charset="0"/>
                <a:ea typeface="Bookman Old Style" charset="0"/>
                <a:cs typeface="Bookman Old Style" charset="0"/>
              </a:rPr>
              <a:t>il'e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 bağlanması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kanun ile olmaktadır.</a:t>
            </a:r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 </a:t>
            </a:r>
            <a:br>
              <a:rPr lang="tr-TR" sz="3200" b="1" dirty="0">
                <a:latin typeface="Bookman Old Style" panose="02050604050505020204" pitchFamily="18" charset="0"/>
              </a:rPr>
            </a:br>
            <a:r>
              <a:rPr lang="tr-TR" sz="3200" b="1" dirty="0">
                <a:latin typeface="Bookman Old Style" panose="02050604050505020204" pitchFamily="18" charset="0"/>
              </a:rPr>
              <a:t>(İl genel idaresi/Mülki idare)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Anayasa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</a:rPr>
              <a:t>md.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126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  <a:sym typeface="Wingdings"/>
              </a:rPr>
              <a:t> </a:t>
            </a:r>
          </a:p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Türkiye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, merkezi idare kuruluşu bakımından, coğrafya durumuna, ekonomik şartlara ve kamu hizmetlerinin gereklerine göre, illere; iller de diğer kademeli bölümlere ayırılır. </a:t>
            </a:r>
          </a:p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İllerin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idaresi yetki genişliği esasına dayanır.  </a:t>
            </a:r>
          </a:p>
          <a:p>
            <a:pPr marL="0" indent="0">
              <a:buNone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Kamu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hizmetlerinin görülmesinde verim ve uyum sağlamak amacıyla, birden çok ili içine alan merkezi idare teşkilatı kurulabilir. Bu teşkilatın görev ve yetkileri kanunla düzenlenir.  </a:t>
            </a:r>
          </a:p>
        </p:txBody>
      </p:sp>
    </p:spTree>
    <p:extLst>
      <p:ext uri="{BB962C8B-B14F-4D97-AF65-F5344CB8AC3E}">
        <p14:creationId xmlns:p14="http://schemas.microsoft.com/office/powerpoint/2010/main" val="1647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 </a:t>
            </a:r>
            <a:br>
              <a:rPr lang="tr-TR" sz="3200" b="1" dirty="0">
                <a:latin typeface="Bookman Old Style" panose="02050604050505020204" pitchFamily="18" charset="0"/>
              </a:rPr>
            </a:br>
            <a:r>
              <a:rPr lang="tr-TR" sz="3200" b="1" dirty="0">
                <a:latin typeface="Bookman Old Style" panose="02050604050505020204" pitchFamily="18" charset="0"/>
              </a:rPr>
              <a:t>(İl genel idaresi/Mülki idare)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endParaRPr lang="tr-TR" sz="23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endParaRPr lang="tr-TR" sz="23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r>
              <a:rPr lang="tr-TR" sz="2300" dirty="0">
                <a:latin typeface="Bookman Old Style" charset="0"/>
                <a:ea typeface="Bookman Old Style" charset="0"/>
                <a:cs typeface="Bookman Old Style" charset="0"/>
              </a:rPr>
              <a:t>Üç ayaklı işleyen bir sistem vardır:</a:t>
            </a:r>
          </a:p>
          <a:p>
            <a:endParaRPr lang="tr-TR" sz="23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Mülki idare amirleri: vali ve kaymakam</a:t>
            </a:r>
          </a:p>
          <a:p>
            <a:pPr lvl="1"/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İl ve ilçe müdürlükleri / il ve ilçe idare şube başkanları</a:t>
            </a:r>
          </a:p>
          <a:p>
            <a:pPr lvl="1"/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İl ve ilçe idare kurulları</a:t>
            </a:r>
          </a:p>
          <a:p>
            <a:endParaRPr lang="tr-TR" sz="23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3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Vali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İl yönetiminin başıdır. 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Devletin ve </a:t>
            </a:r>
            <a:r>
              <a:rPr lang="tr-TR" sz="2500" dirty="0">
                <a:latin typeface="Bookman Old Style" pitchFamily="18" charset="0"/>
              </a:rPr>
              <a:t>hükûmetin</a:t>
            </a:r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 (tüm bakanlıkların) temsilcisidir. Hem siyasal hem de yönetsel temsilciliği söz konusudur.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Kendisine yetki genişliği tanınandır. 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Müşterek kararnameyle atanır (İçişleri Bakanının önerisi, Bakanlar Kurulunun kararı ve Cumhurbaşkanının onayıyla atanırlar).</a:t>
            </a:r>
          </a:p>
          <a:p>
            <a:r>
              <a:rPr lang="tr-TR" sz="2500" dirty="0">
                <a:latin typeface="Bookman Old Style" charset="0"/>
                <a:ea typeface="Bookman Old Style" charset="0"/>
                <a:cs typeface="Bookman Old Style" charset="0"/>
              </a:rPr>
              <a:t>İstisnai memurdur. Ancak Dahiliye Memurları Kanunu’nda yapılan değişiklikle belirli yükseköğretim kurumlarından mezun olma şartı getirilmiştir.</a:t>
            </a:r>
          </a:p>
        </p:txBody>
      </p:sp>
    </p:spTree>
    <p:extLst>
      <p:ext uri="{BB962C8B-B14F-4D97-AF65-F5344CB8AC3E}">
        <p14:creationId xmlns:p14="http://schemas.microsoft.com/office/powerpoint/2010/main" val="7751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Vali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Devletin temsilcisi olarak görevleri:</a:t>
            </a: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İldeki resmi törenlere başkanlık eder,</a:t>
            </a: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Belli konularda yabancı ülke konsolosları ve komşu ülkelerin sınır makamlarıyla ilişkilerde bulunabilir,</a:t>
            </a: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Prensip olarak il yönetimini mahkemelerde temsil eder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.</a:t>
            </a:r>
          </a:p>
          <a:p>
            <a:r>
              <a:rPr lang="tr-TR" sz="2000" dirty="0">
                <a:latin typeface="Bookman Old Style" pitchFamily="18" charset="0"/>
              </a:rPr>
              <a:t>Hükûmetin temsilcisi olarak görevleri: </a:t>
            </a:r>
          </a:p>
          <a:p>
            <a:pPr lvl="1"/>
            <a:r>
              <a:rPr lang="tr-TR" sz="2000" dirty="0">
                <a:latin typeface="Bookman Old Style" pitchFamily="18" charset="0"/>
              </a:rPr>
              <a:t>İl hakkında hükûmeti bilgilendirir ve raporlar verir,</a:t>
            </a:r>
          </a:p>
          <a:p>
            <a:pPr lvl="1"/>
            <a:r>
              <a:rPr lang="tr-TR" sz="2000" dirty="0">
                <a:latin typeface="Bookman Old Style" pitchFamily="18" charset="0"/>
              </a:rPr>
              <a:t>Yasal düzenlemeleri, hükûmetin kararlarını, bakanlıkların talimatlarını ve emirlerini yürütür,</a:t>
            </a:r>
          </a:p>
          <a:p>
            <a:pPr lvl="1"/>
            <a:r>
              <a:rPr lang="tr-TR" sz="2000" dirty="0">
                <a:latin typeface="Bookman Old Style" pitchFamily="18" charset="0"/>
              </a:rPr>
              <a:t>Genel emirler çıkarabilir,</a:t>
            </a:r>
          </a:p>
          <a:p>
            <a:pPr lvl="1"/>
            <a:r>
              <a:rPr lang="tr-TR" sz="2000" dirty="0">
                <a:latin typeface="Bookman Old Style" pitchFamily="18" charset="0"/>
              </a:rPr>
              <a:t>Müdürlükler üzerinden bakanlıkların ulusal hizmetlerini ilde yürütür,</a:t>
            </a:r>
          </a:p>
          <a:p>
            <a:pPr lvl="1"/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Kolluk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teşkilatının amiri olarak kamu düzenini sağlamaya dönük işlem ve eylemlerde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bulunur.</a:t>
            </a:r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25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İl İdare Kurulu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endParaRPr lang="tr-TR" sz="24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Valinin başkanlığında hukuk işleri müdürü; defterdar; milli eğitim; çevre ve şehircilik; sağlık; gıda, tarım ve hayvancılık il müdürlerinden oluşur. 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Valiye yardımcı olmak ve danışmanlık yapmak,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İlçe kurulması ve kaldırılması için görüş bildirmek,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Son yoklama zamanı dışında olmak koşulu ile sağlık nedeniyle askere alma işini bir sonraki yıla ertelemek gibi görevleri yerine getirir.</a:t>
            </a:r>
          </a:p>
          <a:p>
            <a:endParaRPr lang="tr-TR" sz="24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88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Macintosh PowerPoint</Application>
  <PresentationFormat>Geniş Ekran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Calibri Light</vt:lpstr>
      <vt:lpstr>Wingdings</vt:lpstr>
      <vt:lpstr>Arial</vt:lpstr>
      <vt:lpstr>Office Teması</vt:lpstr>
      <vt:lpstr>Bağlı kuruluşlar</vt:lpstr>
      <vt:lpstr>İlgili kuruluşlar</vt:lpstr>
      <vt:lpstr>Bakanlık sistemi &amp; HYYY ilişkisi</vt:lpstr>
      <vt:lpstr>Taşra teşkilatı  (İl genel idaresi/Mülki idare)</vt:lpstr>
      <vt:lpstr>Taşra teşkilatı  (İl genel idaresi/Mülki idare)</vt:lpstr>
      <vt:lpstr>Taşra teşkilatı  (İl genel idaresi/Mülki idare)</vt:lpstr>
      <vt:lpstr>Vali</vt:lpstr>
      <vt:lpstr>Vali</vt:lpstr>
      <vt:lpstr>İl İdare Kurulu</vt:lpstr>
      <vt:lpstr>Kaymakam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Bağlı kuruluşlar</dc:title>
  <dc:creator>Microsoft Office Kullanıcısı</dc:creator>
  <cp:lastModifiedBy>Microsoft Office Kullanıcısı</cp:lastModifiedBy>
  <cp:revision>1</cp:revision>
  <dcterms:created xsi:type="dcterms:W3CDTF">2018-03-26T07:02:13Z</dcterms:created>
  <dcterms:modified xsi:type="dcterms:W3CDTF">2018-03-26T07:03:05Z</dcterms:modified>
</cp:coreProperties>
</file>