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90" y="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673730" y="1190201"/>
            <a:ext cx="5275952" cy="41780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4000" b="1" spc="-30" dirty="0">
                <a:solidFill>
                  <a:srgbClr val="552112"/>
                </a:solidFill>
                <a:latin typeface="Arial"/>
                <a:ea typeface="Arial"/>
              </a:rPr>
              <a:t>MUKAVEMET</a:t>
            </a:r>
            <a:r>
              <a:rPr lang="en-US" altLang="zh-CN" sz="4000" b="1" spc="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4000" b="1" spc="-25" dirty="0">
                <a:solidFill>
                  <a:srgbClr val="552112"/>
                </a:solidFill>
                <a:latin typeface="Arial"/>
                <a:ea typeface="Arial"/>
              </a:rPr>
              <a:t>DERSİ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55"/>
              </a:lnSpc>
            </a:pPr>
            <a:endParaRPr lang="en-US" dirty="0" smtClean="0"/>
          </a:p>
          <a:p>
            <a:pPr marL="0" indent="595248">
              <a:lnSpc>
                <a:spcPct val="100000"/>
              </a:lnSpc>
            </a:pP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Burkulma</a:t>
            </a:r>
            <a:r>
              <a:rPr lang="en-US" altLang="zh-CN" sz="3600" b="1" spc="-10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Etkisi</a:t>
            </a:r>
            <a:endParaRPr lang="en-US" altLang="zh-CN" sz="3600" b="1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55"/>
              </a:lnSpc>
            </a:pPr>
            <a:endParaRPr lang="en-US" dirty="0" smtClean="0"/>
          </a:p>
          <a:p>
            <a:pPr indent="344042"/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Doç.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Dr.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Havva Eylem POLAT</a:t>
            </a:r>
            <a:endParaRPr lang="en-US" altLang="zh-CN" sz="2800" b="1" i="1" dirty="0">
              <a:solidFill>
                <a:srgbClr val="26110C"/>
              </a:solidFill>
              <a:latin typeface="Arial"/>
              <a:ea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217675" y="281559"/>
            <a:ext cx="7651871" cy="24736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265298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Burkulma</a:t>
            </a:r>
            <a:r>
              <a:rPr lang="en-US" altLang="zh-CN" sz="3600" b="1" spc="-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314"/>
              </a:lnSpc>
            </a:pPr>
            <a:endParaRPr lang="en-US" dirty="0" smtClean="0"/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yükü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taşımak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amacıyla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elemanlarıdır.</a:t>
            </a:r>
          </a:p>
          <a:p>
            <a:pPr>
              <a:lnSpc>
                <a:spcPts val="133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taşıdığı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yükün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501139" y="2937957"/>
            <a:ext cx="739820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150620" algn="l"/>
                <a:tab pos="2522474" algn="l"/>
                <a:tab pos="4712843" algn="l"/>
                <a:tab pos="5508625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etkisi	altında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yanlamasına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bir	deformasyon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17675" y="3487089"/>
            <a:ext cx="7650904" cy="16310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(burkulma,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flambaj)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çıkar.</a:t>
            </a:r>
          </a:p>
          <a:p>
            <a:pPr>
              <a:lnSpc>
                <a:spcPts val="1314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9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burkulma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eğilimi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nedeniyle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seviyeye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ulaşan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çıkabilir.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2"/>
          <p:cNvSpPr txBox="1"/>
          <p:nvPr/>
        </p:nvSpPr>
        <p:spPr>
          <a:xfrm>
            <a:off x="1217675" y="101980"/>
            <a:ext cx="7724964" cy="59831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16192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Burkulma</a:t>
            </a:r>
            <a:r>
              <a:rPr lang="en-US" altLang="zh-CN" sz="3600" b="1" spc="-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400"/>
              </a:lnSpc>
            </a:pPr>
            <a:endParaRPr lang="en-US" dirty="0" smtClean="0"/>
          </a:p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Kolonların</a:t>
            </a:r>
            <a:r>
              <a:rPr lang="en-US" altLang="zh-CN" sz="2400" i="1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i="1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i="1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altındaki</a:t>
            </a:r>
            <a:r>
              <a:rPr lang="en-US" altLang="zh-CN" sz="2400" i="1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burkulma</a:t>
            </a:r>
            <a:r>
              <a:rPr lang="en-US" altLang="zh-CN" sz="2400" i="1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özellikleri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şöyle</a:t>
            </a:r>
            <a:r>
              <a:rPr lang="en-US" altLang="zh-CN" sz="2400" i="1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-5" dirty="0">
                <a:solidFill>
                  <a:srgbClr val="000000"/>
                </a:solidFill>
                <a:latin typeface="Arial"/>
                <a:ea typeface="Arial"/>
              </a:rPr>
              <a:t>özetlenebilir</a:t>
            </a:r>
            <a:r>
              <a:rPr lang="en-US" altLang="zh-CN" sz="2400" i="1" spc="20" dirty="0">
                <a:solidFill>
                  <a:srgbClr val="000000"/>
                </a:solidFill>
                <a:latin typeface="Arial"/>
                <a:ea typeface="Arial"/>
              </a:rPr>
              <a:t>:</a:t>
            </a:r>
          </a:p>
          <a:p>
            <a:pPr marL="283463" indent="138683" hangingPunct="0">
              <a:lnSpc>
                <a:spcPct val="95416"/>
              </a:lnSpc>
              <a:spcBef>
                <a:spcPts val="204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1.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uzunluğu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arttıkça,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burkulma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eğilimi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artar.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projelemede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50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uzunluğu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parametredir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 marL="0" indent="505968">
              <a:lnSpc>
                <a:spcPct val="100000"/>
              </a:lnSpc>
            </a:pP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2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Kolonun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burkulmadan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taşıyacağı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yük,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BF0000"/>
                </a:solidFill>
                <a:latin typeface="Arial"/>
                <a:ea typeface="Arial"/>
              </a:rPr>
              <a:t>yükün</a:t>
            </a:r>
          </a:p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eksantrisitesi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gelip,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gelmediğine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bağlıdır.</a:t>
            </a:r>
          </a:p>
          <a:p>
            <a:pPr marL="283463" indent="222504" hangingPunct="0">
              <a:lnSpc>
                <a:spcPct val="95833"/>
              </a:lnSpc>
              <a:spcBef>
                <a:spcPts val="139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3.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alanının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eksenine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dağılışı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parametredir.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Bunun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ölçüsü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atalet</a:t>
            </a:r>
            <a:r>
              <a:rPr lang="en-US" altLang="zh-CN" sz="2400" spc="-6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yarıçapıdır.</a:t>
            </a:r>
          </a:p>
          <a:p>
            <a:pPr marL="283463" indent="-283463" hangingPunct="0">
              <a:lnSpc>
                <a:spcPct val="95833"/>
              </a:lnSpc>
              <a:spcBef>
                <a:spcPts val="265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4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Narinlik</a:t>
            </a:r>
            <a:r>
              <a:rPr lang="en-US" altLang="zh-CN" sz="2400" spc="15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oranı:</a:t>
            </a:r>
            <a:r>
              <a:rPr lang="en-US" altLang="zh-CN" sz="2400" spc="1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Projelemede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burkulmaya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ilişkin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saptanmasında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ölçü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kullanılır.</a:t>
            </a:r>
          </a:p>
          <a:p>
            <a:pPr marL="283463" indent="-283463" hangingPunct="0">
              <a:lnSpc>
                <a:spcPct val="9583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narinlik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oranı,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serbest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uzunluğunun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kesitine;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atalet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yarıçapına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oranlanması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bulunur.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4"/>
          <p:cNvSpPr txBox="1"/>
          <p:nvPr/>
        </p:nvSpPr>
        <p:spPr>
          <a:xfrm>
            <a:off x="1217675" y="159330"/>
            <a:ext cx="7724134" cy="29782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455798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Burkulma</a:t>
            </a:r>
            <a:r>
              <a:rPr lang="en-US" altLang="zh-CN" sz="3200" b="1" spc="-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305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i="1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serbest</a:t>
            </a:r>
            <a:r>
              <a:rPr lang="en-US" altLang="zh-CN" sz="2400" i="1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uzunluğunun</a:t>
            </a:r>
            <a:r>
              <a:rPr lang="en-US" altLang="zh-CN" sz="2400" i="1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belirlenmesinde</a:t>
            </a:r>
            <a:r>
              <a:rPr lang="en-US" altLang="zh-CN" sz="2400" i="1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uçlarının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bağlantı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koşulları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önem</a:t>
            </a:r>
            <a:r>
              <a:rPr lang="en-US" altLang="zh-CN" sz="2400" i="1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taşır.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138683" hangingPunct="0">
              <a:lnSpc>
                <a:spcPct val="1033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1.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uçlarının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bağlantılar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yolu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hareketleri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önlenmiş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ise,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uçlar</a:t>
            </a:r>
            <a:r>
              <a:rPr lang="en-US" altLang="zh-CN" sz="2400" spc="13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mafsallı</a:t>
            </a:r>
            <a:r>
              <a:rPr lang="en-US" altLang="zh-CN" sz="2400" spc="13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yay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gibi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eğilir.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flambaj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(L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k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uzunluğuna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alınır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(L</a:t>
            </a:r>
            <a:r>
              <a:rPr lang="en-US" altLang="zh-CN" sz="1600" dirty="0">
                <a:solidFill>
                  <a:srgbClr val="BF0000"/>
                </a:solidFill>
                <a:latin typeface="Arial"/>
                <a:ea typeface="Arial"/>
              </a:rPr>
              <a:t>k</a:t>
            </a:r>
            <a:r>
              <a:rPr lang="en-US" altLang="zh-CN" sz="1600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=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L).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639823" y="3161207"/>
            <a:ext cx="732816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2.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Bir</a:t>
            </a:r>
            <a:r>
              <a:rPr lang="en-US" altLang="zh-CN" sz="2400" spc="9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ucu</a:t>
            </a:r>
            <a:r>
              <a:rPr lang="en-US" altLang="zh-CN" sz="2400" spc="9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ankastre,</a:t>
            </a:r>
            <a:r>
              <a:rPr lang="en-US" altLang="zh-CN" sz="2400" spc="9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diğer</a:t>
            </a:r>
            <a:r>
              <a:rPr lang="en-US" altLang="zh-CN" sz="2400" spc="9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ucu</a:t>
            </a:r>
            <a:r>
              <a:rPr lang="en-US" altLang="zh-CN" sz="2400" spc="9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mafsallı</a:t>
            </a:r>
            <a:r>
              <a:rPr lang="en-US" altLang="zh-CN" sz="2400" spc="9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501139" y="3526967"/>
            <a:ext cx="7438378" cy="15864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7083"/>
              </a:lnSpc>
            </a:pP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flambaj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boyu,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uzunluğunun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2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/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3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üne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alınır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(L</a:t>
            </a:r>
            <a:r>
              <a:rPr lang="en-US" altLang="zh-CN" sz="1600" dirty="0">
                <a:solidFill>
                  <a:srgbClr val="BF0000"/>
                </a:solidFill>
                <a:latin typeface="Arial"/>
                <a:ea typeface="Arial"/>
              </a:rPr>
              <a:t>k</a:t>
            </a:r>
            <a:r>
              <a:rPr lang="en-US" altLang="zh-CN" sz="1600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=</a:t>
            </a:r>
            <a:r>
              <a:rPr lang="en-US" altLang="zh-CN" sz="2400" spc="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2L/3).</a:t>
            </a:r>
          </a:p>
          <a:p>
            <a:pPr marL="0" indent="138683">
              <a:lnSpc>
                <a:spcPct val="100000"/>
              </a:lnSpc>
              <a:spcBef>
                <a:spcPts val="189"/>
              </a:spcBef>
            </a:pP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3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BF0000"/>
                </a:solidFill>
                <a:latin typeface="Arial"/>
                <a:ea typeface="Arial"/>
              </a:rPr>
              <a:t>İki</a:t>
            </a:r>
            <a:r>
              <a:rPr lang="en-US" altLang="zh-CN" sz="2400" spc="2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BF0000"/>
                </a:solidFill>
                <a:latin typeface="Arial"/>
                <a:ea typeface="Arial"/>
              </a:rPr>
              <a:t>ucu</a:t>
            </a:r>
            <a:r>
              <a:rPr lang="en-US" altLang="zh-CN" sz="2400" spc="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BF0000"/>
                </a:solidFill>
                <a:latin typeface="Arial"/>
                <a:ea typeface="Arial"/>
              </a:rPr>
              <a:t>da</a:t>
            </a:r>
            <a:r>
              <a:rPr lang="en-US" altLang="zh-CN" sz="2400" spc="2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BF0000"/>
                </a:solidFill>
                <a:latin typeface="Arial"/>
                <a:ea typeface="Arial"/>
              </a:rPr>
              <a:t>ankastre</a:t>
            </a:r>
            <a:r>
              <a:rPr lang="en-US" altLang="zh-CN" sz="2400" spc="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flambaj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boyu,</a:t>
            </a:r>
          </a:p>
          <a:p>
            <a:pPr marL="0">
              <a:lnSpc>
                <a:spcPct val="1116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uzunluğunun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yarısına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(L</a:t>
            </a:r>
            <a:r>
              <a:rPr lang="en-US" altLang="zh-CN" sz="1600" dirty="0">
                <a:solidFill>
                  <a:srgbClr val="BF0000"/>
                </a:solidFill>
                <a:latin typeface="Arial"/>
                <a:ea typeface="Arial"/>
              </a:rPr>
              <a:t>k</a:t>
            </a:r>
            <a:r>
              <a:rPr lang="en-US" altLang="zh-CN" sz="1600" spc="2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=</a:t>
            </a:r>
            <a:r>
              <a:rPr lang="en-US" altLang="zh-CN" sz="2400" spc="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L/2).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217675" y="5142677"/>
            <a:ext cx="775285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şartı,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kolonun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nasıl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501139" y="5508802"/>
            <a:ext cx="7439679" cy="7315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eğileceğini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belirler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kolonun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mukavemetine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yapar.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0"/>
          <p:cNvSpPr txBox="1"/>
          <p:nvPr/>
        </p:nvSpPr>
        <p:spPr>
          <a:xfrm>
            <a:off x="1217675" y="51380"/>
            <a:ext cx="5406197" cy="11006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36855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Burkulma</a:t>
            </a:r>
            <a:r>
              <a:rPr lang="en-US" altLang="zh-CN" sz="3200" b="1" spc="-2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94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3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spc="-109" dirty="0">
                <a:solidFill>
                  <a:srgbClr val="BF0000"/>
                </a:solidFill>
                <a:latin typeface="Arial"/>
                <a:ea typeface="Arial"/>
              </a:rPr>
              <a:t>Ahşap</a:t>
            </a:r>
            <a:r>
              <a:rPr lang="en-US" altLang="zh-CN" sz="2400" b="1" spc="-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spc="-85" dirty="0">
                <a:solidFill>
                  <a:srgbClr val="BF0000"/>
                </a:solidFill>
                <a:latin typeface="Arial"/>
                <a:ea typeface="Arial"/>
              </a:rPr>
              <a:t>kolonlar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539239" y="1408607"/>
            <a:ext cx="742820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genellikle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parçadan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501139" y="1957247"/>
            <a:ext cx="746807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853438" algn="l"/>
                <a:tab pos="3247898" algn="l"/>
                <a:tab pos="4796663" algn="l"/>
                <a:tab pos="6461125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dikdörtgen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kesitler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şeklinde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yapılırlar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Bunlar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386839" y="2413952"/>
            <a:ext cx="7555545" cy="1631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14300" hangingPunct="0">
              <a:lnSpc>
                <a:spcPct val="150000"/>
              </a:lnSpc>
            </a:pP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başarısızlığa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uğramaları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kısa,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orta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uzun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grupta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incelenebilir:</a:t>
            </a:r>
          </a:p>
          <a:p>
            <a:pPr>
              <a:lnSpc>
                <a:spcPts val="13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1.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Kısa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-4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kolonlar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556003" y="4304842"/>
            <a:ext cx="741442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68236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Kısa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narinlik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	λ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≤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11’dir.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tip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501139" y="4853482"/>
            <a:ext cx="746898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sadece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basınçtan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ezilerek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501139" y="5317489"/>
            <a:ext cx="7440670" cy="11494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570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başarısızlığa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uğrarlar.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taşıyabilecekleri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yük;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bulunur.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8"/>
          <p:cNvSpPr txBox="1"/>
          <p:nvPr/>
        </p:nvSpPr>
        <p:spPr>
          <a:xfrm>
            <a:off x="1289558" y="113610"/>
            <a:ext cx="5334315" cy="9213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296667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Burkulma</a:t>
            </a:r>
            <a:r>
              <a:rPr lang="en-US" altLang="zh-CN" sz="3200" b="1" spc="-2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53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1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1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80" dirty="0">
                <a:solidFill>
                  <a:srgbClr val="BF0000"/>
                </a:solidFill>
                <a:latin typeface="Arial"/>
                <a:ea typeface="Arial"/>
              </a:rPr>
              <a:t>2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64" dirty="0">
                <a:solidFill>
                  <a:srgbClr val="BF0000"/>
                </a:solidFill>
                <a:latin typeface="Arial"/>
                <a:ea typeface="Arial"/>
              </a:rPr>
              <a:t>Orta</a:t>
            </a:r>
            <a:r>
              <a:rPr lang="en-US" altLang="zh-CN" sz="2400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BF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-4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60" dirty="0">
                <a:solidFill>
                  <a:srgbClr val="BF0000"/>
                </a:solidFill>
                <a:latin typeface="Arial"/>
                <a:ea typeface="Arial"/>
              </a:rPr>
              <a:t>kolonlar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611122" y="1111062"/>
            <a:ext cx="736197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kolonda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narinlik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11’den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büyük,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573022" y="1477187"/>
            <a:ext cx="656934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değerinden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nitelenir.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896265" y="2196578"/>
            <a:ext cx="174406" cy="289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4144109" y="2180011"/>
            <a:ext cx="145767" cy="2986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350"/>
              </a:lnSpc>
            </a:pPr>
            <a:r>
              <a:rPr lang="en-US" altLang="zh-CN" sz="1900" spc="-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4335124" y="2195359"/>
            <a:ext cx="555293" cy="289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spc="20" dirty="0">
                <a:solidFill>
                  <a:srgbClr val="000000"/>
                </a:solidFill>
                <a:latin typeface="Times New Roman"/>
                <a:ea typeface="Times New Roman"/>
              </a:rPr>
              <a:t>0</a:t>
            </a:r>
            <a:r>
              <a:rPr lang="en-US" altLang="zh-CN" sz="1900" spc="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900" spc="20" dirty="0">
                <a:solidFill>
                  <a:srgbClr val="000000"/>
                </a:solidFill>
                <a:latin typeface="Times New Roman"/>
                <a:ea typeface="Times New Roman"/>
              </a:rPr>
              <a:t>64</a:t>
            </a:r>
            <a:r>
              <a:rPr lang="en-US" altLang="zh-CN" sz="1900" i="1" spc="2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5032012" y="2046502"/>
            <a:ext cx="374115" cy="6989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39713">
              <a:lnSpc>
                <a:spcPct val="100000"/>
              </a:lnSpc>
            </a:pPr>
            <a:r>
              <a:rPr lang="en-US" altLang="zh-CN" sz="190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  <a:p>
            <a:pPr marL="0">
              <a:lnSpc>
                <a:spcPts val="1670"/>
              </a:lnSpc>
              <a:spcBef>
                <a:spcPts val="229"/>
              </a:spcBef>
            </a:pPr>
            <a:r>
              <a:rPr lang="en-US" altLang="zh-CN" sz="1900" spc="77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marL="0" indent="197993">
              <a:lnSpc>
                <a:spcPct val="100000"/>
              </a:lnSpc>
            </a:pPr>
            <a:r>
              <a:rPr lang="en-US" altLang="zh-CN" sz="110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em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710182" y="2803448"/>
            <a:ext cx="584087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kolonun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taşıyabileceği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yük;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289558" y="3310813"/>
            <a:ext cx="3457421" cy="1220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056055">
              <a:lnSpc>
                <a:spcPts val="2239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</a:t>
            </a:r>
          </a:p>
          <a:p>
            <a:pPr marL="0" indent="1889946">
              <a:lnSpc>
                <a:spcPct val="89166"/>
              </a:lnSpc>
            </a:pPr>
            <a:r>
              <a:rPr lang="en-US" altLang="zh-CN" sz="2100" i="1" spc="50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  <a:r>
              <a:rPr lang="en-US" altLang="zh-CN" sz="2100" i="1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00" spc="50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  <a:r>
              <a:rPr lang="en-US" altLang="zh-CN" sz="2100" spc="20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100" i="1" spc="44" dirty="0">
                <a:solidFill>
                  <a:srgbClr val="000000"/>
                </a:solidFill>
                <a:latin typeface="Times New Roman"/>
                <a:ea typeface="Times New Roman"/>
              </a:rPr>
              <a:t>Ax</a:t>
            </a:r>
            <a:r>
              <a:rPr lang="en-US" altLang="zh-CN" sz="2100" spc="5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  <a:r>
              <a:rPr lang="en-US" altLang="zh-CN" sz="1250" i="1" spc="30" dirty="0">
                <a:solidFill>
                  <a:srgbClr val="000000"/>
                </a:solidFill>
                <a:latin typeface="Times New Roman"/>
                <a:ea typeface="Times New Roman"/>
              </a:rPr>
              <a:t>em</a:t>
            </a:r>
            <a:r>
              <a:rPr lang="en-US" altLang="zh-CN" sz="1250" i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00" spc="30" dirty="0">
                <a:solidFill>
                  <a:srgbClr val="000000"/>
                </a:solidFill>
                <a:latin typeface="Symbol"/>
                <a:ea typeface="Symbol"/>
              </a:rPr>
              <a:t></a:t>
            </a:r>
            <a:r>
              <a:rPr lang="en-US" altLang="zh-CN" sz="2100" spc="44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100" spc="50" dirty="0">
                <a:solidFill>
                  <a:srgbClr val="000000"/>
                </a:solidFill>
                <a:latin typeface="Symbol"/>
                <a:ea typeface="Symbol"/>
              </a:rPr>
              <a:t></a:t>
            </a:r>
          </a:p>
          <a:p>
            <a:pPr marL="0" indent="3056055">
              <a:lnSpc>
                <a:spcPts val="2239"/>
              </a:lnSpc>
            </a:pPr>
            <a:r>
              <a:rPr lang="en-US" altLang="zh-CN" sz="2100" spc="-395" dirty="0">
                <a:solidFill>
                  <a:srgbClr val="000000"/>
                </a:solidFill>
                <a:latin typeface="Symbol"/>
                <a:ea typeface="Symbol"/>
              </a:rPr>
              <a:t></a:t>
            </a:r>
            <a:r>
              <a:rPr lang="en-US" altLang="zh-CN" sz="2100" spc="-400" dirty="0">
                <a:solidFill>
                  <a:srgbClr val="000000"/>
                </a:solidFill>
                <a:latin typeface="Symbol"/>
                <a:ea typeface="Symbol"/>
              </a:rPr>
              <a:t></a:t>
            </a:r>
          </a:p>
          <a:p>
            <a:pPr marL="0">
              <a:lnSpc>
                <a:spcPct val="100000"/>
              </a:lnSpc>
            </a:pPr>
            <a:r>
              <a:rPr lang="en-US" altLang="zh-CN" sz="1900" spc="-10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75" dirty="0">
                <a:solidFill>
                  <a:srgbClr val="BF0000"/>
                </a:solidFill>
                <a:latin typeface="Arial"/>
                <a:ea typeface="Arial"/>
              </a:rPr>
              <a:t>3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400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BF0000"/>
                </a:solidFill>
                <a:latin typeface="Arial"/>
                <a:ea typeface="Arial"/>
              </a:rPr>
              <a:t>Uzun</a:t>
            </a:r>
            <a:r>
              <a:rPr lang="en-US" altLang="zh-CN" sz="2400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69" dirty="0">
                <a:solidFill>
                  <a:srgbClr val="BF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-4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60" dirty="0">
                <a:solidFill>
                  <a:srgbClr val="BF0000"/>
                </a:solidFill>
                <a:latin typeface="Arial"/>
                <a:ea typeface="Arial"/>
              </a:rPr>
              <a:t>kolonlar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790483" y="3392597"/>
            <a:ext cx="153847" cy="6924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100" spc="20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</a:p>
          <a:p>
            <a:pPr>
              <a:lnSpc>
                <a:spcPts val="40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100" spc="2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4985019" y="3385709"/>
            <a:ext cx="236820" cy="7225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18683">
              <a:lnSpc>
                <a:spcPts val="1895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</a:t>
            </a:r>
          </a:p>
          <a:p>
            <a:pPr marL="0">
              <a:lnSpc>
                <a:spcPct val="75000"/>
              </a:lnSpc>
            </a:pPr>
            <a:r>
              <a:rPr lang="en-US" altLang="zh-CN" sz="2100" i="1" spc="5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</a:p>
          <a:p>
            <a:pPr marL="0" indent="118683">
              <a:lnSpc>
                <a:spcPts val="1895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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5265173" y="3289594"/>
            <a:ext cx="470384" cy="8051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93180">
              <a:lnSpc>
                <a:spcPct val="100000"/>
              </a:lnSpc>
            </a:pPr>
            <a:r>
              <a:rPr lang="en-US" altLang="zh-CN" sz="2100" i="1" spc="2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  <a:p>
            <a:pPr marL="0" indent="240526">
              <a:lnSpc>
                <a:spcPct val="86666"/>
              </a:lnSpc>
            </a:pPr>
            <a:r>
              <a:rPr lang="en-US" altLang="zh-CN" sz="125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</a:p>
          <a:p>
            <a:pPr marL="0">
              <a:lnSpc>
                <a:spcPct val="100000"/>
              </a:lnSpc>
            </a:pPr>
            <a:r>
              <a:rPr lang="en-US" altLang="zh-CN" sz="2100" i="1" spc="60" dirty="0">
                <a:solidFill>
                  <a:srgbClr val="000000"/>
                </a:solidFill>
                <a:latin typeface="Times New Roman"/>
                <a:ea typeface="Times New Roman"/>
              </a:rPr>
              <a:t>Kxd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759849" y="3385709"/>
            <a:ext cx="118136" cy="7225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1895"/>
              </a:lnSpc>
            </a:pPr>
            <a:r>
              <a:rPr lang="en-US" altLang="zh-CN" sz="2100" spc="-20" dirty="0">
                <a:solidFill>
                  <a:srgbClr val="000000"/>
                </a:solidFill>
                <a:latin typeface="Symbol"/>
                <a:ea typeface="Symbol"/>
              </a:rPr>
              <a:t></a:t>
            </a:r>
          </a:p>
          <a:p>
            <a:pPr marL="0">
              <a:lnSpc>
                <a:spcPts val="1895"/>
              </a:lnSpc>
            </a:pPr>
            <a:r>
              <a:rPr lang="en-US" altLang="zh-CN" sz="2100" spc="-20" dirty="0">
                <a:solidFill>
                  <a:srgbClr val="000000"/>
                </a:solidFill>
                <a:latin typeface="Symbol"/>
                <a:ea typeface="Symbol"/>
              </a:rPr>
              <a:t></a:t>
            </a:r>
          </a:p>
          <a:p>
            <a:pPr marL="0">
              <a:lnSpc>
                <a:spcPts val="1895"/>
              </a:lnSpc>
            </a:pPr>
            <a:r>
              <a:rPr lang="en-US" altLang="zh-CN" sz="2100" spc="-20" dirty="0">
                <a:solidFill>
                  <a:srgbClr val="000000"/>
                </a:solidFill>
                <a:latin typeface="Symbol"/>
                <a:ea typeface="Symbol"/>
              </a:rPr>
              <a:t>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5880820" y="3328543"/>
            <a:ext cx="207191" cy="1905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250" spc="-5" dirty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5999395" y="3310813"/>
            <a:ext cx="118136" cy="8255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164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</a:t>
            </a:r>
          </a:p>
          <a:p>
            <a:pPr marL="0">
              <a:lnSpc>
                <a:spcPts val="2164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</a:t>
            </a:r>
          </a:p>
          <a:p>
            <a:pPr marL="0">
              <a:lnSpc>
                <a:spcPts val="2164"/>
              </a:lnSpc>
            </a:pPr>
            <a:r>
              <a:rPr lang="en-US" altLang="zh-CN" sz="2100" spc="-395" dirty="0">
                <a:solidFill>
                  <a:srgbClr val="000000"/>
                </a:solidFill>
                <a:latin typeface="Symbol"/>
                <a:ea typeface="Symbol"/>
              </a:rPr>
              <a:t></a:t>
            </a:r>
            <a:r>
              <a:rPr lang="en-US" altLang="zh-CN" sz="2100" spc="-400" dirty="0">
                <a:solidFill>
                  <a:srgbClr val="000000"/>
                </a:solidFill>
                <a:latin typeface="Symbol"/>
                <a:ea typeface="Symbol"/>
              </a:rPr>
              <a:t>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544066" y="4571542"/>
            <a:ext cx="742364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318385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Narinlik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	(50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˃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λ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˃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K)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573022" y="4937302"/>
            <a:ext cx="719909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kolondur.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taşıyabileceği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yük;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592701" y="5753311"/>
            <a:ext cx="1058867" cy="5473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79583"/>
              </a:lnSpc>
            </a:pPr>
            <a:r>
              <a:rPr lang="en-US" altLang="zh-CN" sz="2000" spc="64" dirty="0">
                <a:solidFill>
                  <a:srgbClr val="000000"/>
                </a:solidFill>
                <a:latin typeface="Cambria"/>
                <a:ea typeface="Cambria"/>
              </a:rPr>
              <a:t>=</a:t>
            </a:r>
            <a:r>
              <a:rPr lang="en-US" altLang="zh-CN" sz="2000" spc="25" dirty="0">
                <a:solidFill>
                  <a:srgbClr val="000000"/>
                </a:solidFill>
                <a:latin typeface="Cambria"/>
                <a:cs typeface="Cambria"/>
              </a:rPr>
              <a:t>  </a:t>
            </a:r>
            <a:r>
              <a:rPr lang="en-US" altLang="zh-CN" sz="2000" spc="64" dirty="0">
                <a:solidFill>
                  <a:srgbClr val="000000"/>
                </a:solidFill>
                <a:latin typeface="Cambria"/>
                <a:ea typeface="Cambria"/>
              </a:rPr>
              <a:t>0</a:t>
            </a:r>
            <a:r>
              <a:rPr lang="en-US" altLang="zh-CN" sz="2000" spc="25" dirty="0">
                <a:solidFill>
                  <a:srgbClr val="000000"/>
                </a:solidFill>
                <a:latin typeface="Cambria"/>
                <a:ea typeface="Cambria"/>
              </a:rPr>
              <a:t>.</a:t>
            </a:r>
            <a:r>
              <a:rPr lang="en-US" altLang="zh-CN" sz="2000" spc="64" dirty="0">
                <a:solidFill>
                  <a:srgbClr val="000000"/>
                </a:solidFill>
                <a:latin typeface="Cambria"/>
                <a:ea typeface="Cambria"/>
              </a:rPr>
              <a:t>30</a:t>
            </a:r>
            <a:r>
              <a:rPr lang="en-US" altLang="zh-CN" sz="2000" spc="3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1350" spc="50" dirty="0">
                <a:solidFill>
                  <a:srgbClr val="000000"/>
                </a:solidFill>
                <a:latin typeface="Cambria"/>
                <a:ea typeface="Cambria"/>
              </a:rPr>
              <a:t>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7"/>
          <p:cNvSpPr txBox="1"/>
          <p:nvPr/>
        </p:nvSpPr>
        <p:spPr>
          <a:xfrm>
            <a:off x="1361566" y="329764"/>
            <a:ext cx="7580133" cy="26050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224659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Burkulma</a:t>
            </a:r>
            <a:r>
              <a:rPr lang="en-US" altLang="zh-CN" sz="3200" b="1" spc="-2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68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5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spc="-94" dirty="0">
                <a:solidFill>
                  <a:srgbClr val="BF0000"/>
                </a:solidFill>
                <a:latin typeface="Arial"/>
                <a:ea typeface="Arial"/>
              </a:rPr>
              <a:t>Çelik</a:t>
            </a:r>
            <a:r>
              <a:rPr lang="en-US" altLang="zh-CN" sz="2400" b="1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spc="-94" dirty="0">
                <a:solidFill>
                  <a:srgbClr val="BF0000"/>
                </a:solidFill>
                <a:latin typeface="Arial"/>
                <a:ea typeface="Arial"/>
              </a:rPr>
              <a:t>kolonlar</a:t>
            </a:r>
          </a:p>
          <a:p>
            <a:pPr>
              <a:lnSpc>
                <a:spcPts val="575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5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genellikle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profil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çeliklerden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yapılırlar.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Uygulamada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genellikle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geniş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başlıklı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çelikleri,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boru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kutu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profiller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kullanılır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profil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çeliklerin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narinlik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standart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tablolardan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alınabilir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706209" y="3076557"/>
            <a:ext cx="383133" cy="3091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429"/>
              </a:lnSpc>
            </a:pPr>
            <a:r>
              <a:rPr lang="en-US" altLang="zh-CN" sz="2000" spc="354" dirty="0">
                <a:solidFill>
                  <a:srgbClr val="000000"/>
                </a:solidFill>
                <a:latin typeface="Symbol"/>
                <a:ea typeface="Symbol"/>
              </a:rPr>
              <a:t>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2150298" y="2938839"/>
            <a:ext cx="301817" cy="7340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52696">
              <a:lnSpc>
                <a:spcPct val="104999"/>
              </a:lnSpc>
            </a:pPr>
            <a:r>
              <a:rPr lang="en-US" altLang="zh-CN" sz="2000" i="1" spc="-3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150" i="1" spc="-20" dirty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</a:p>
          <a:p>
            <a:pPr marL="0">
              <a:lnSpc>
                <a:spcPct val="78333"/>
              </a:lnSpc>
            </a:pPr>
            <a:r>
              <a:rPr lang="en-US" altLang="zh-CN" sz="2000" i="1" spc="-2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</a:p>
          <a:p>
            <a:pPr marL="0" indent="73979">
              <a:lnSpc>
                <a:spcPct val="100000"/>
              </a:lnSpc>
            </a:pPr>
            <a:r>
              <a:rPr lang="en-US" altLang="zh-CN" sz="1150" spc="-40" dirty="0">
                <a:solidFill>
                  <a:srgbClr val="000000"/>
                </a:solidFill>
                <a:latin typeface="Times New Roman"/>
                <a:ea typeface="Times New Roman"/>
              </a:rPr>
              <a:t>min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2623692" y="3010966"/>
            <a:ext cx="206224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dan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bulunabilir.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361566" y="3895140"/>
            <a:ext cx="7578318" cy="7315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2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Narinlik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120’den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yüklü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projelenmesinde,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3420556" y="4937137"/>
            <a:ext cx="197216" cy="7169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20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</a:p>
          <a:p>
            <a:pPr marL="0" indent="12896">
              <a:lnSpc>
                <a:spcPct val="100000"/>
              </a:lnSpc>
              <a:spcBef>
                <a:spcPts val="365"/>
              </a:spcBef>
            </a:pPr>
            <a:r>
              <a:rPr lang="en-US" altLang="zh-CN" sz="220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3685761" y="5092090"/>
            <a:ext cx="166866" cy="3392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670"/>
              </a:lnSpc>
            </a:pPr>
            <a:r>
              <a:rPr lang="en-US" altLang="zh-CN" sz="2200" spc="-3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3877509" y="5106346"/>
            <a:ext cx="573090" cy="3352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200" spc="-10" dirty="0">
                <a:solidFill>
                  <a:srgbClr val="000000"/>
                </a:solidFill>
                <a:latin typeface="Times New Roman"/>
                <a:ea typeface="Times New Roman"/>
              </a:rPr>
              <a:t>12</a:t>
            </a:r>
            <a:r>
              <a:rPr lang="en-US" altLang="zh-CN" sz="2200" spc="-5" dirty="0">
                <a:solidFill>
                  <a:srgbClr val="000000"/>
                </a:solidFill>
                <a:latin typeface="Times New Roman"/>
                <a:ea typeface="Times New Roman"/>
              </a:rPr>
              <a:t>00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4472961" y="5092090"/>
            <a:ext cx="166866" cy="3392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670"/>
              </a:lnSpc>
            </a:pPr>
            <a:r>
              <a:rPr lang="en-US" altLang="zh-CN" sz="2200" spc="-5" dirty="0">
                <a:solidFill>
                  <a:srgbClr val="000000"/>
                </a:solidFill>
                <a:latin typeface="Symbol"/>
                <a:ea typeface="Symbol"/>
              </a:rPr>
              <a:t>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4673122" y="4904755"/>
            <a:ext cx="729401" cy="802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608894">
              <a:lnSpc>
                <a:spcPts val="2104"/>
              </a:lnSpc>
            </a:pPr>
            <a:r>
              <a:rPr lang="en-US" altLang="zh-CN" sz="2200" spc="-10" dirty="0">
                <a:solidFill>
                  <a:srgbClr val="000000"/>
                </a:solidFill>
                <a:latin typeface="Symbol"/>
                <a:ea typeface="Symbol"/>
              </a:rPr>
              <a:t></a:t>
            </a:r>
          </a:p>
          <a:p>
            <a:pPr marL="0">
              <a:lnSpc>
                <a:spcPct val="79583"/>
              </a:lnSpc>
            </a:pPr>
            <a:r>
              <a:rPr lang="en-US" altLang="zh-CN" sz="2200" spc="-34" dirty="0">
                <a:solidFill>
                  <a:srgbClr val="000000"/>
                </a:solidFill>
                <a:latin typeface="Times New Roman"/>
                <a:ea typeface="Times New Roman"/>
              </a:rPr>
              <a:t>0</a:t>
            </a:r>
            <a:r>
              <a:rPr lang="en-US" altLang="zh-CN" sz="2200" spc="-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spc="-34" dirty="0">
                <a:solidFill>
                  <a:srgbClr val="000000"/>
                </a:solidFill>
                <a:latin typeface="Times New Roman"/>
                <a:ea typeface="Times New Roman"/>
              </a:rPr>
              <a:t>034</a:t>
            </a:r>
            <a:r>
              <a:rPr lang="en-US" altLang="zh-CN" sz="2200" spc="-34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  <a:r>
              <a:rPr lang="en-US" altLang="zh-CN" sz="2200" spc="-1335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200" spc="-30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</a:p>
          <a:p>
            <a:pPr marL="0" indent="608894">
              <a:lnSpc>
                <a:spcPts val="2104"/>
              </a:lnSpc>
            </a:pPr>
            <a:r>
              <a:rPr lang="en-US" altLang="zh-CN" sz="2200" spc="-10" dirty="0">
                <a:solidFill>
                  <a:srgbClr val="000000"/>
                </a:solidFill>
                <a:latin typeface="Symbol"/>
                <a:ea typeface="Symbol"/>
              </a:rPr>
              <a:t>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5432289" y="4830097"/>
            <a:ext cx="334862" cy="9157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57172">
              <a:lnSpc>
                <a:spcPct val="100000"/>
              </a:lnSpc>
            </a:pPr>
            <a:r>
              <a:rPr lang="en-US" altLang="zh-CN" sz="220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  <a:p>
            <a:pPr marL="0" indent="210737">
              <a:lnSpc>
                <a:spcPct val="86666"/>
              </a:lnSpc>
            </a:pPr>
            <a:r>
              <a:rPr lang="en-US" altLang="zh-CN" sz="1250" i="1" spc="5" dirty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</a:p>
          <a:p>
            <a:pPr marL="0">
              <a:lnSpc>
                <a:spcPct val="67083"/>
              </a:lnSpc>
            </a:pPr>
            <a:r>
              <a:rPr lang="en-US" altLang="zh-CN" sz="220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</a:p>
          <a:p>
            <a:pPr marL="0" indent="82973">
              <a:lnSpc>
                <a:spcPct val="100000"/>
              </a:lnSpc>
            </a:pPr>
            <a:r>
              <a:rPr lang="en-US" altLang="zh-CN" sz="1250" spc="-25" dirty="0">
                <a:solidFill>
                  <a:srgbClr val="000000"/>
                </a:solidFill>
                <a:latin typeface="Times New Roman"/>
                <a:ea typeface="Times New Roman"/>
              </a:rPr>
              <a:t>min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5851645" y="4904755"/>
            <a:ext cx="120506" cy="802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104"/>
              </a:lnSpc>
            </a:pPr>
            <a:r>
              <a:rPr lang="en-US" altLang="zh-CN" sz="2200" spc="-40" dirty="0">
                <a:solidFill>
                  <a:srgbClr val="000000"/>
                </a:solidFill>
                <a:latin typeface="Symbol"/>
                <a:ea typeface="Symbol"/>
              </a:rPr>
              <a:t></a:t>
            </a:r>
          </a:p>
          <a:p>
            <a:pPr marL="0">
              <a:lnSpc>
                <a:spcPts val="2104"/>
              </a:lnSpc>
            </a:pPr>
            <a:r>
              <a:rPr lang="en-US" altLang="zh-CN" sz="2200" spc="-440" dirty="0">
                <a:solidFill>
                  <a:srgbClr val="000000"/>
                </a:solidFill>
                <a:latin typeface="Symbol"/>
                <a:ea typeface="Symbol"/>
              </a:rPr>
              <a:t></a:t>
            </a:r>
          </a:p>
          <a:p>
            <a:pPr marL="0">
              <a:lnSpc>
                <a:spcPts val="2104"/>
              </a:lnSpc>
            </a:pPr>
            <a:r>
              <a:rPr lang="en-US" altLang="zh-CN" sz="2200" spc="-40" dirty="0">
                <a:solidFill>
                  <a:srgbClr val="000000"/>
                </a:solidFill>
                <a:latin typeface="Symbol"/>
                <a:ea typeface="Symbol"/>
              </a:rPr>
              <a:t>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5977267" y="4848637"/>
            <a:ext cx="208854" cy="1905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250" spc="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1867535" y="6028984"/>
            <a:ext cx="340980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formülünden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yararlanılır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499</Words>
  <Application>Microsoft Office PowerPoint</Application>
  <PresentationFormat>Ekran Gösterisi (4:3)</PresentationFormat>
  <Paragraphs>126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5" baseType="lpstr">
      <vt:lpstr>宋体</vt:lpstr>
      <vt:lpstr>Arial</vt:lpstr>
      <vt:lpstr>Calibri</vt:lpstr>
      <vt:lpstr>Cambria</vt:lpstr>
      <vt:lpstr>Symbol</vt:lpstr>
      <vt:lpstr>Times New Roman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Eylem</cp:lastModifiedBy>
  <cp:revision>5</cp:revision>
  <dcterms:created xsi:type="dcterms:W3CDTF">2011-01-21T15:00:27Z</dcterms:created>
  <dcterms:modified xsi:type="dcterms:W3CDTF">2020-01-08T13:58:02Z</dcterms:modified>
</cp:coreProperties>
</file>