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3CE80B-4F29-4C2B-A6AF-A716F336A0D9}" type="datetimeFigureOut">
              <a:rPr lang="tr-TR" smtClean="0"/>
              <a:t>4.4.2018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D07C2D-0545-49C7-97D6-151D1FC3F6F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289C4-543E-47B5-96F2-6231B7D92B78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4721374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289C4-543E-47B5-96F2-6231B7D92B78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5904060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289C4-543E-47B5-96F2-6231B7D92B78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7467831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289C4-543E-47B5-96F2-6231B7D92B78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1130442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289C4-543E-47B5-96F2-6231B7D92B78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4306466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289C4-543E-47B5-96F2-6231B7D92B78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470000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289C4-543E-47B5-96F2-6231B7D92B78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41980414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289C4-543E-47B5-96F2-6231B7D92B78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7017966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289C4-543E-47B5-96F2-6231B7D92B78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9736493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289C4-543E-47B5-96F2-6231B7D92B78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7582209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289C4-543E-47B5-96F2-6231B7D92B78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5242648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289C4-543E-47B5-96F2-6231B7D92B78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4975183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289C4-543E-47B5-96F2-6231B7D92B78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854477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Örgüt Sosyolojisi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63688" y="5373216"/>
            <a:ext cx="6840760" cy="1008112"/>
          </a:xfrm>
        </p:spPr>
        <p:txBody>
          <a:bodyPr>
            <a:normAutofit fontScale="90000"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tr-TR" sz="4000" dirty="0" smtClean="0"/>
              <a:t>İnsan faktörünü disipline etme-1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95536" y="1935480"/>
            <a:ext cx="8291264" cy="3221712"/>
          </a:xfrm>
        </p:spPr>
        <p:txBody>
          <a:bodyPr>
            <a:normAutofit/>
          </a:bodyPr>
          <a:lstStyle/>
          <a:p>
            <a:r>
              <a:rPr lang="tr-TR" dirty="0" smtClean="0"/>
              <a:t>Ana yönetim problemi geçmişten kopmanın acısıyla, emeğin rasyonel ve metodolojik yönetimidir.</a:t>
            </a:r>
          </a:p>
          <a:p>
            <a:r>
              <a:rPr lang="tr-TR" dirty="0" smtClean="0"/>
              <a:t>Kültürel gelenekler ve alışkanlıklar mekanik değil sosyal çözümleri gerektiren engellerdir. Bu nedenle de kolay bir teknik çaresi yoktur.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 smtClean="0"/>
              <a:t>Endüstriyel disiplin kavramı yeniydi ve birçok yenilik gibi çağın yeniliği olarak ifade ediliyordu.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321058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835696" y="5661248"/>
            <a:ext cx="7211144" cy="792088"/>
          </a:xfrm>
        </p:spPr>
        <p:txBody>
          <a:bodyPr>
            <a:normAutofit fontScale="90000"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tr-TR" sz="4000" dirty="0"/>
              <a:t>İnsan faktörünü disipline </a:t>
            </a:r>
            <a:r>
              <a:rPr lang="tr-TR" sz="4000" dirty="0" smtClean="0"/>
              <a:t>etme-2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683568" y="1196752"/>
            <a:ext cx="8003232" cy="4464496"/>
          </a:xfrm>
        </p:spPr>
        <p:txBody>
          <a:bodyPr>
            <a:normAutofit/>
          </a:bodyPr>
          <a:lstStyle/>
          <a:p>
            <a:r>
              <a:rPr lang="tr-TR" dirty="0" smtClean="0"/>
              <a:t>Geçmişin gelenekleri ve yaşam tarzı yeni emek kitlesinin zihninden hemen silinemez.</a:t>
            </a:r>
          </a:p>
          <a:p>
            <a:r>
              <a:rPr lang="tr-TR" dirty="0" smtClean="0"/>
              <a:t>Fabrika sistemi özerkliğe ve özgürlüğe izin veren eski ekonomik faaliyet modellerinin tamamen karşısındadır.</a:t>
            </a:r>
          </a:p>
          <a:p>
            <a:r>
              <a:rPr lang="tr-TR" dirty="0" smtClean="0"/>
              <a:t>Fabrika sisteminden önce büyüyenler için yeni disipline alışmak kolay değildi. </a:t>
            </a:r>
          </a:p>
          <a:p>
            <a:r>
              <a:rPr lang="tr-TR" dirty="0" smtClean="0"/>
              <a:t>Genç işçilerin yönlendirilmesi ise, çalışma alışkanlıkları henüz oluşmadığı için daha kolaydı.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606957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23928" y="4941168"/>
            <a:ext cx="4496287" cy="1070992"/>
          </a:xfrm>
        </p:spPr>
        <p:txBody>
          <a:bodyPr/>
          <a:lstStyle/>
          <a:p>
            <a:pPr marL="685800" indent="-685800">
              <a:buFont typeface="Wingdings" panose="05000000000000000000" pitchFamily="2" charset="2"/>
              <a:buChar char="v"/>
            </a:pPr>
            <a:r>
              <a:rPr lang="tr-TR" dirty="0" smtClean="0"/>
              <a:t>İlk stratejiler-1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043608" y="731520"/>
            <a:ext cx="7128792" cy="4065632"/>
          </a:xfrm>
        </p:spPr>
        <p:txBody>
          <a:bodyPr>
            <a:normAutofit fontScale="85000" lnSpcReduction="20000"/>
          </a:bodyPr>
          <a:lstStyle/>
          <a:p>
            <a:r>
              <a:rPr lang="tr-TR" dirty="0" smtClean="0"/>
              <a:t>İlk stratejiler geleneksel kültürle uyumlu teknikler geliştirmekti.</a:t>
            </a:r>
          </a:p>
          <a:p>
            <a:r>
              <a:rPr lang="tr-TR" dirty="0" smtClean="0"/>
              <a:t>Emeğe karşı babacan davranış, aile gibi bir iş çevresi oluşturma, kişisel kontrol sistemi uygulama.</a:t>
            </a:r>
          </a:p>
          <a:p>
            <a:r>
              <a:rPr lang="tr-TR" dirty="0" smtClean="0"/>
              <a:t>Bu uygulamalar  taşeronluk sistemine yol açtı. İşçiler  ve taşeronlar arasında aile gibi ilişkiler devam ederken, işletme sahipleri de üretim teknikleri ve emek süreçleri hakkında yeterli bilgiden yoksundu.</a:t>
            </a:r>
          </a:p>
          <a:p>
            <a:r>
              <a:rPr lang="tr-TR" dirty="0" smtClean="0"/>
              <a:t>Dostlarını ve yakınlarını işe alan taşeron, örgütün yönetsel görevlerini ve çalışanların motivasyonunu da üzerine alıyordu.</a:t>
            </a:r>
          </a:p>
          <a:p>
            <a:r>
              <a:rPr lang="tr-TR" dirty="0" smtClean="0"/>
              <a:t>Fabrika sahipleri taşeronlara bağımlıydı.</a:t>
            </a:r>
          </a:p>
          <a:p>
            <a:r>
              <a:rPr lang="tr-TR" dirty="0" smtClean="0"/>
              <a:t>Disiplinsizliklere karşı çocuk işçileri dövme, işten çıkarma ya da para cezaları vardı. 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973229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843808" y="5229200"/>
            <a:ext cx="5544616" cy="854968"/>
          </a:xfrm>
        </p:spPr>
        <p:txBody>
          <a:bodyPr/>
          <a:lstStyle/>
          <a:p>
            <a:pPr marL="685800" indent="-685800">
              <a:buFont typeface="Wingdings" panose="05000000000000000000" pitchFamily="2" charset="2"/>
              <a:buChar char="v"/>
            </a:pPr>
            <a:r>
              <a:rPr lang="tr-TR" dirty="0" smtClean="0"/>
              <a:t>İlk stratejiler-2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043608" y="731520"/>
            <a:ext cx="7200800" cy="4281656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Parça başı çalışma ve sonuçlara göre ödeme motivasyon aracı olarak kullanılıyordu.</a:t>
            </a:r>
          </a:p>
          <a:p>
            <a:r>
              <a:rPr lang="tr-TR" dirty="0" smtClean="0"/>
              <a:t>Güdülemenin mantığı, insanların aç gözlü ve doymaz oldukları, sürekli ödül almak için çaba gösterecekleri varsayımına dayanıyordu. </a:t>
            </a:r>
          </a:p>
          <a:p>
            <a:r>
              <a:rPr lang="tr-TR" dirty="0" smtClean="0"/>
              <a:t>Oysa geleneksel görüşe göre insanların motivasyonu geçinecek kadar ücret düzeyinin korunmasıdır. </a:t>
            </a:r>
          </a:p>
          <a:p>
            <a:r>
              <a:rPr lang="tr-TR" dirty="0" smtClean="0"/>
              <a:t>Diğer bir strateji de insanları düzensiz çalışmaktan alıkoymak için otoritenin kullanılmasıdır. 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914171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Ancak;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Bu stratejiler insanın akıl yürütme yeteneğinin devam etmesiyle geçersiz kalmıştır. </a:t>
            </a:r>
          </a:p>
          <a:p>
            <a:r>
              <a:rPr lang="tr-TR" dirty="0" smtClean="0"/>
              <a:t>Makineler hiçbir zaman duyguları olmadığı için inatçı, huysuz, şevksiz değildir.</a:t>
            </a:r>
          </a:p>
          <a:p>
            <a:r>
              <a:rPr lang="tr-TR" dirty="0" smtClean="0"/>
              <a:t>«O halde, insan makinesi de makinenin işleyişini yönlendiren kurallarla kontrol edilebilseydi, dünya çok farklı bir yer olurdu. «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088025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8075240" cy="1080120"/>
          </a:xfrm>
        </p:spPr>
        <p:txBody>
          <a:bodyPr/>
          <a:lstStyle/>
          <a:p>
            <a:r>
              <a:rPr lang="tr-TR" b="1" dirty="0" smtClean="0"/>
              <a:t>Örgüt Teorileri</a:t>
            </a:r>
            <a:endParaRPr lang="tr-TR" b="1" dirty="0"/>
          </a:p>
        </p:txBody>
      </p:sp>
      <p:graphicFrame>
        <p:nvGraphicFramePr>
          <p:cNvPr id="7" name="İçerik Yer Tutucusu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p14="http://schemas.microsoft.com/office/powerpoint/2010/main" val="3855215366"/>
              </p:ext>
            </p:extLst>
          </p:nvPr>
        </p:nvGraphicFramePr>
        <p:xfrm>
          <a:off x="2123728" y="2467124"/>
          <a:ext cx="4896544" cy="2618059"/>
        </p:xfrm>
        <a:graphic>
          <a:graphicData uri="http://schemas.openxmlformats.org/drawingml/2006/table">
            <a:tbl>
              <a:tblPr firstRow="1" firstCol="1" bandRow="1"/>
              <a:tblGrid>
                <a:gridCol w="2262903"/>
                <a:gridCol w="2633641"/>
              </a:tblGrid>
              <a:tr h="1004602"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endParaRPr lang="tr-TR" sz="1400" b="0" i="0" u="none" strike="noStrike" cap="small" spc="5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tr-TR" sz="1400" b="0" i="0" u="none" strike="noStrike" cap="small" spc="5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radikal </a:t>
                      </a:r>
                      <a:r>
                        <a:rPr lang="tr-TR" sz="1400" b="0" i="0" u="none" strike="noStrike" cap="small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hümanist</a:t>
                      </a:r>
                      <a:endParaRPr lang="tr-TR" sz="14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endParaRPr lang="tr-TR" sz="1400" b="0" i="0" u="none" strike="noStrike" spc="5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tr-TR" sz="1400" b="0" i="0" u="none" strike="noStrike" spc="5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Anti-Örgüt </a:t>
                      </a:r>
                      <a:r>
                        <a:rPr lang="tr-TR" sz="1400" b="0" i="0" u="none" strike="noStrike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Teorisi</a:t>
                      </a:r>
                      <a:endParaRPr lang="tr-TR" sz="14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endParaRPr lang="tr-TR" sz="1400" b="0" i="0" u="none" strike="noStrike" spc="5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tr-TR" sz="1400" b="0" i="0" u="none" strike="noStrike" spc="5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RADİKAL </a:t>
                      </a:r>
                      <a:r>
                        <a:rPr lang="tr-TR" sz="1400" b="0" i="0" u="none" strike="noStrike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YAPISALCI Radikal </a:t>
                      </a:r>
                      <a:endParaRPr lang="tr-TR" sz="1400" b="0" i="0" u="none" strike="noStrike" spc="5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endParaRPr lang="tr-TR" sz="1400" b="0" i="0" u="none" strike="noStrike" spc="5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endParaRPr lang="tr-TR" sz="1400" b="0" i="0" u="none" strike="noStrike" spc="5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tr-TR" sz="1400" b="0" i="0" u="none" strike="noStrike" spc="5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Örgüt </a:t>
                      </a:r>
                      <a:r>
                        <a:rPr lang="tr-TR" sz="1400" b="0" i="0" u="none" strike="noStrike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Teorisi</a:t>
                      </a:r>
                      <a:endParaRPr lang="tr-TR" sz="14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13457">
                <a:tc>
                  <a:txBody>
                    <a:bodyPr/>
                    <a:lstStyle/>
                    <a:p>
                      <a:pPr algn="ctr"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endParaRPr lang="tr-TR" sz="1400" b="0" i="0" u="none" strike="noStrike" spc="5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tr-TR" sz="1400" b="0" i="0" u="none" strike="noStrike" spc="5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YORUMCU</a:t>
                      </a:r>
                    </a:p>
                    <a:p>
                      <a:pPr algn="ctr"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tr-TR" sz="1400" b="0" i="0" u="none" strike="noStrike" spc="5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400" b="0" i="0" u="none" strike="noStrike" spc="5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Etnometodoloji</a:t>
                      </a:r>
                      <a:r>
                        <a:rPr lang="tr-TR" sz="1400" b="0" i="0" u="none" strike="noStrike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 -Fenomonolojik Sembolik </a:t>
                      </a:r>
                      <a:r>
                        <a:rPr lang="tr-TR" sz="1400" b="0" i="0" u="none" strike="noStrike" spc="5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Etkileşimcilik</a:t>
                      </a:r>
                      <a:endParaRPr lang="tr-TR" sz="14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300"/>
                        </a:spcAft>
                      </a:pPr>
                      <a:endParaRPr lang="tr-TR" sz="1400" b="0" i="0" u="none" strike="noStrike" cap="small" spc="5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300"/>
                        </a:spcAft>
                      </a:pPr>
                      <a:r>
                        <a:rPr lang="tr-TR" sz="1400" b="0" i="0" u="none" strike="noStrike" cap="small" spc="5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fonksiyonalist</a:t>
                      </a:r>
                      <a:endParaRPr lang="tr-TR" sz="14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</a:endParaRPr>
                    </a:p>
                    <a:p>
                      <a:pPr algn="ctr">
                        <a:lnSpc>
                          <a:spcPts val="125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tr-TR" sz="1400" b="0" i="0" u="none" strike="noStrike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Çoğulculuk-Eylem </a:t>
                      </a:r>
                      <a:r>
                        <a:rPr lang="tr-TR" sz="1400" b="0" i="0" u="none" strike="noStrike" spc="5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Teorisi-Bürokratik </a:t>
                      </a:r>
                      <a:r>
                        <a:rPr lang="tr-TR" sz="1400" b="0" i="0" u="none" strike="noStrike" spc="5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Disfonksiyon</a:t>
                      </a:r>
                      <a:r>
                        <a:rPr lang="tr-TR" sz="1400" b="0" i="0" u="none" strike="noStrike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 Teorileri-Sosyal Sistem Teorisi-Objektivizm</a:t>
                      </a:r>
                      <a:endParaRPr lang="tr-TR" sz="14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9" name="Metin kutusu 8"/>
          <p:cNvSpPr txBox="1"/>
          <p:nvPr/>
        </p:nvSpPr>
        <p:spPr>
          <a:xfrm>
            <a:off x="3203848" y="1872269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Radikal değişme</a:t>
            </a:r>
            <a:endParaRPr lang="tr-TR" dirty="0"/>
          </a:p>
        </p:txBody>
      </p:sp>
      <p:sp>
        <p:nvSpPr>
          <p:cNvPr id="10" name="Metin kutusu 9"/>
          <p:cNvSpPr txBox="1"/>
          <p:nvPr/>
        </p:nvSpPr>
        <p:spPr>
          <a:xfrm>
            <a:off x="3491880" y="5229200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Düzenleme</a:t>
            </a:r>
            <a:endParaRPr lang="tr-TR" dirty="0"/>
          </a:p>
        </p:txBody>
      </p:sp>
      <p:sp>
        <p:nvSpPr>
          <p:cNvPr id="11" name="Metin kutusu 10"/>
          <p:cNvSpPr txBox="1"/>
          <p:nvPr/>
        </p:nvSpPr>
        <p:spPr>
          <a:xfrm>
            <a:off x="7236296" y="2265518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Objektif</a:t>
            </a:r>
            <a:endParaRPr lang="tr-TR" dirty="0"/>
          </a:p>
        </p:txBody>
      </p:sp>
      <p:sp>
        <p:nvSpPr>
          <p:cNvPr id="12" name="Metin kutusu 11"/>
          <p:cNvSpPr txBox="1"/>
          <p:nvPr/>
        </p:nvSpPr>
        <p:spPr>
          <a:xfrm>
            <a:off x="827584" y="2276872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Subjektif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824635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o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821947137"/>
              </p:ext>
            </p:extLst>
          </p:nvPr>
        </p:nvGraphicFramePr>
        <p:xfrm>
          <a:off x="323528" y="116632"/>
          <a:ext cx="8496944" cy="6419620"/>
        </p:xfrm>
        <a:graphic>
          <a:graphicData uri="http://schemas.openxmlformats.org/drawingml/2006/table">
            <a:tbl>
              <a:tblPr firstRow="1" firstCol="1" bandRow="1"/>
              <a:tblGrid>
                <a:gridCol w="4133996"/>
                <a:gridCol w="4362948"/>
              </a:tblGrid>
              <a:tr h="3168352"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1500"/>
                        </a:spcAft>
                      </a:pPr>
                      <a:endParaRPr lang="tr-TR" sz="1600" b="1" i="0" u="none" strike="noStrike" spc="5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1500"/>
                        </a:spcAft>
                      </a:pPr>
                      <a:r>
                        <a:rPr lang="tr-TR" sz="1600" b="1" i="0" u="none" strike="noStrike" spc="5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Doğal </a:t>
                      </a:r>
                      <a:r>
                        <a:rPr lang="tr-TR" sz="1600" b="1" i="0" u="none" strike="noStrike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Seçilim</a:t>
                      </a:r>
                      <a:endParaRPr lang="tr-TR" sz="1600" b="1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</a:endParaRPr>
                    </a:p>
                    <a:p>
                      <a:pPr>
                        <a:lnSpc>
                          <a:spcPts val="1250"/>
                        </a:lnSpc>
                        <a:spcBef>
                          <a:spcPts val="1500"/>
                        </a:spcBef>
                        <a:spcAft>
                          <a:spcPts val="0"/>
                        </a:spcAft>
                      </a:pPr>
                      <a:r>
                        <a:rPr lang="tr-TR" sz="1600" b="1" i="0" u="none" strike="noStrike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Okullar: </a:t>
                      </a:r>
                      <a:r>
                        <a:rPr lang="tr-TR" sz="1600" b="0" i="0" u="none" strike="noStrike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Nüfus Ekolojisi, endüstriyel ekonomi, ekonomik tarih. </a:t>
                      </a:r>
                      <a:endParaRPr lang="tr-TR" sz="1600" b="0" i="0" u="none" strike="noStrike" spc="5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250"/>
                        </a:lnSpc>
                        <a:spcBef>
                          <a:spcPts val="1500"/>
                        </a:spcBef>
                        <a:spcAft>
                          <a:spcPts val="0"/>
                        </a:spcAft>
                      </a:pPr>
                      <a:r>
                        <a:rPr lang="tr-TR" sz="1600" b="1" i="0" u="none" strike="noStrike" spc="5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Yapı</a:t>
                      </a:r>
                      <a:r>
                        <a:rPr lang="tr-TR" sz="1600" b="0" i="0" u="none" strike="noStrike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: Çevresel rekabet ve önceden belirlenmiş konumu taşıma kapasitesi. Endüstriyel yapı, ekonomik ve teknik açıdan belirlenmiştir</a:t>
                      </a:r>
                      <a:r>
                        <a:rPr lang="tr-TR" sz="1600" b="0" i="0" u="none" strike="noStrike" spc="5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.</a:t>
                      </a:r>
                      <a:endParaRPr lang="tr-TR" sz="16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</a:endParaRPr>
                    </a:p>
                    <a:p>
                      <a:pPr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tr-TR" sz="1600" b="1" i="0" u="none" strike="noStrike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Değişme: </a:t>
                      </a:r>
                      <a:r>
                        <a:rPr lang="tr-TR" sz="1600" b="0" i="0" u="none" strike="noStrike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Çevresel çeşitlilik, seçilim ve muhafazanın doğal evrimi. Ekonomik koşullar örgütsel büyümenin boyutları ve yönünü kısıtlar.</a:t>
                      </a:r>
                      <a:endParaRPr lang="tr-TR" sz="16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</a:endParaRPr>
                    </a:p>
                    <a:p>
                      <a:pPr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tr-TR" sz="1600" b="1" i="0" u="none" strike="noStrike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Davranış: </a:t>
                      </a:r>
                      <a:r>
                        <a:rPr lang="tr-TR" sz="1600" b="0" i="0" u="none" strike="noStrike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Rasgele, doğal veya ekonomik, bir davranış, çevresel seçilim ön plandadır.</a:t>
                      </a:r>
                      <a:endParaRPr lang="tr-TR" sz="16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</a:endParaRPr>
                    </a:p>
                    <a:p>
                      <a:pPr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tr-TR" sz="1600" b="1" i="0" u="none" strike="noStrike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Yöneticinin Rolü</a:t>
                      </a:r>
                      <a:r>
                        <a:rPr lang="tr-TR" sz="1600" b="0" i="0" u="none" strike="noStrike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: Etkisiz</a:t>
                      </a:r>
                      <a:endParaRPr lang="tr-TR" sz="16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</a:endParaRPr>
                    </a:p>
                  </a:txBody>
                  <a:tcPr marL="3511" marR="35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1500"/>
                        </a:spcAft>
                      </a:pPr>
                      <a:endParaRPr lang="tr-TR" sz="1400" b="1" i="0" u="none" strike="noStrike" spc="5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1500"/>
                        </a:spcAft>
                      </a:pPr>
                      <a:r>
                        <a:rPr lang="tr-TR" sz="1400" b="1" i="0" u="none" strike="noStrike" spc="5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Kolektif </a:t>
                      </a:r>
                      <a:r>
                        <a:rPr lang="tr-TR" sz="1400" b="1" i="0" u="none" strike="noStrike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Eylem</a:t>
                      </a:r>
                      <a:endParaRPr lang="tr-TR" sz="1400" b="1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</a:endParaRPr>
                    </a:p>
                    <a:p>
                      <a:pPr>
                        <a:lnSpc>
                          <a:spcPts val="1250"/>
                        </a:lnSpc>
                        <a:spcBef>
                          <a:spcPts val="1500"/>
                        </a:spcBef>
                        <a:spcAft>
                          <a:spcPts val="0"/>
                        </a:spcAft>
                      </a:pPr>
                      <a:r>
                        <a:rPr lang="tr-TR" sz="1400" b="1" i="0" u="none" strike="noStrike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Okullar: </a:t>
                      </a:r>
                      <a:r>
                        <a:rPr lang="tr-TR" sz="1400" b="0" i="0" u="none" strike="noStrike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İnsan Ekolojisi, Politik Ekonomi, Çoğulculuk </a:t>
                      </a:r>
                      <a:endParaRPr lang="tr-TR" sz="1400" b="0" i="0" u="none" strike="noStrike" spc="5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250"/>
                        </a:lnSpc>
                        <a:spcBef>
                          <a:spcPts val="1500"/>
                        </a:spcBef>
                        <a:spcAft>
                          <a:spcPts val="0"/>
                        </a:spcAft>
                      </a:pPr>
                      <a:r>
                        <a:rPr lang="tr-TR" sz="1400" b="1" i="0" u="none" strike="noStrike" spc="5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Yapı</a:t>
                      </a:r>
                      <a:r>
                        <a:rPr lang="tr-TR" sz="1400" b="1" i="0" u="none" strike="noStrike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tr-TR" sz="1400" b="0" i="0" u="none" strike="noStrike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Ortak çevresini, kurallarını ve fırsatlarını oluşturma veya düzenleme için etkileşimde bulunan topluluklar veya yarı özerk yandaş gruplar ağı. Örgüt, bireysel eylemi genişleten, özgürleştiren, kontrol eden bir kolektif eylemdir.</a:t>
                      </a:r>
                      <a:endParaRPr lang="tr-TR" sz="14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</a:endParaRPr>
                    </a:p>
                    <a:p>
                      <a:pPr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tr-TR" sz="1400" b="1" i="0" u="none" strike="noStrike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Değişme: </a:t>
                      </a:r>
                      <a:r>
                        <a:rPr lang="tr-TR" sz="1400" b="0" i="0" u="none" strike="noStrike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Kolektif pazarlık, çatışma, müzakere ve uzlaşma ile yandaş grupların karşılıklı uyumu.</a:t>
                      </a:r>
                      <a:endParaRPr lang="tr-TR" sz="14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</a:endParaRPr>
                    </a:p>
                    <a:p>
                      <a:pPr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tr-TR" sz="1400" b="1" i="0" u="none" strike="noStrike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Davranış</a:t>
                      </a:r>
                      <a:r>
                        <a:rPr lang="tr-TR" sz="1400" b="0" i="0" u="none" strike="noStrike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: Ilımlı, kolektif olarak yapılandırılmış ve politik müzakerelerle oluşturulmuş bir </a:t>
                      </a:r>
                      <a:r>
                        <a:rPr lang="tr-TR" sz="1400" b="0" i="0" u="none" strike="noStrike" spc="5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düzen.</a:t>
                      </a:r>
                    </a:p>
                    <a:p>
                      <a:pPr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tr-TR" sz="1400" b="1" i="0" u="none" strike="noStrike" spc="5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Yöneticinin </a:t>
                      </a:r>
                      <a:r>
                        <a:rPr lang="tr-TR" sz="1400" b="1" i="0" u="none" strike="noStrike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Rolü</a:t>
                      </a:r>
                      <a:r>
                        <a:rPr lang="tr-TR" sz="1400" b="0" i="0" u="none" strike="noStrike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: Etkileşim temelli.</a:t>
                      </a:r>
                      <a:endParaRPr lang="tr-TR" sz="14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</a:endParaRPr>
                    </a:p>
                  </a:txBody>
                  <a:tcPr marL="3511" marR="35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251268"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1500"/>
                        </a:spcAft>
                      </a:pPr>
                      <a:endParaRPr lang="tr-TR" sz="1600" b="1" i="0" u="none" strike="noStrike" spc="5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1500"/>
                        </a:spcAft>
                      </a:pPr>
                      <a:r>
                        <a:rPr lang="tr-TR" sz="1600" b="1" i="0" u="none" strike="noStrike" spc="5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Sistem-Yapısal</a:t>
                      </a:r>
                      <a:endParaRPr lang="tr-TR" sz="1600" b="1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</a:endParaRPr>
                    </a:p>
                    <a:p>
                      <a:pPr>
                        <a:lnSpc>
                          <a:spcPts val="1250"/>
                        </a:lnSpc>
                        <a:spcBef>
                          <a:spcPts val="1500"/>
                        </a:spcBef>
                        <a:spcAft>
                          <a:spcPts val="0"/>
                        </a:spcAft>
                      </a:pPr>
                      <a:r>
                        <a:rPr lang="tr-TR" sz="1600" b="1" i="0" u="none" strike="noStrike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Okullar</a:t>
                      </a:r>
                      <a:r>
                        <a:rPr lang="tr-TR" sz="1600" b="0" i="0" u="none" strike="noStrike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: Sistem Teorisi, Yapısal- Fonksiyonalizm, </a:t>
                      </a:r>
                      <a:r>
                        <a:rPr lang="tr-TR" sz="1600" b="0" i="0" u="none" strike="noStrike" spc="5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Durumsallık</a:t>
                      </a:r>
                      <a:r>
                        <a:rPr lang="tr-TR" sz="1600" b="0" i="0" u="none" strike="noStrike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 Teorisi.</a:t>
                      </a:r>
                      <a:endParaRPr lang="tr-TR" sz="16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</a:endParaRPr>
                    </a:p>
                    <a:p>
                      <a:pPr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tr-TR" sz="1600" b="1" i="0" u="none" strike="noStrike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Yapı: </a:t>
                      </a:r>
                      <a:r>
                        <a:rPr lang="tr-TR" sz="1600" b="0" i="0" u="none" strike="noStrike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Sistemin fonksiyonlarını yerine getirmek üzere etkin bir şekilde düzenlenmiş rol ve pozisyonlar.</a:t>
                      </a:r>
                      <a:endParaRPr lang="tr-TR" sz="16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</a:endParaRPr>
                    </a:p>
                    <a:p>
                      <a:pPr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tr-TR" sz="1600" b="1" i="0" u="none" strike="noStrike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Değişme: </a:t>
                      </a:r>
                      <a:r>
                        <a:rPr lang="tr-TR" sz="1600" b="0" i="0" u="none" strike="noStrike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Çevresel, teknolojik, örgütün büyüklüğü ile ilgili, kaynak gereksinimleri ile ilgili değişimlerin gereklerini karşılamak için alt sistemlerin uyumunu sağlayan ayrılmış ve birleştirilmiş roller. </a:t>
                      </a:r>
                      <a:endParaRPr lang="tr-TR" sz="1600" b="0" i="0" u="none" strike="noStrike" spc="5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tr-TR" sz="1600" b="1" i="0" u="none" strike="noStrike" spc="5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Davranış</a:t>
                      </a:r>
                      <a:r>
                        <a:rPr lang="tr-TR" sz="1600" b="1" i="0" u="none" strike="noStrike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tr-TR" sz="1600" b="0" i="0" u="none" strike="noStrike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Belirlenmiş, zorlayıcı ve uyum sağlamaya yönelik.</a:t>
                      </a:r>
                      <a:endParaRPr lang="tr-TR" sz="16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</a:endParaRPr>
                    </a:p>
                    <a:p>
                      <a:pPr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tr-TR" sz="1600" b="1" i="0" u="none" strike="noStrike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Yöneticinin Rolü: </a:t>
                      </a:r>
                      <a:r>
                        <a:rPr lang="tr-TR" sz="1600" b="0" i="0" u="none" strike="noStrike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Tepkisel</a:t>
                      </a:r>
                      <a:endParaRPr lang="tr-TR" sz="16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</a:endParaRPr>
                    </a:p>
                  </a:txBody>
                  <a:tcPr marL="3511" marR="35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1500"/>
                        </a:spcAft>
                      </a:pPr>
                      <a:endParaRPr lang="tr-TR" sz="1600" b="0" i="0" u="none" strike="noStrike" spc="5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1500"/>
                        </a:spcAft>
                      </a:pPr>
                      <a:r>
                        <a:rPr lang="tr-TR" sz="1600" b="1" i="0" u="none" strike="noStrike" spc="5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Stratejik </a:t>
                      </a:r>
                      <a:r>
                        <a:rPr lang="tr-TR" sz="1600" b="1" i="0" u="none" strike="noStrike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Seçim</a:t>
                      </a:r>
                      <a:endParaRPr lang="tr-TR" sz="1600" b="1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</a:endParaRPr>
                    </a:p>
                    <a:p>
                      <a:pPr>
                        <a:lnSpc>
                          <a:spcPts val="1250"/>
                        </a:lnSpc>
                        <a:spcBef>
                          <a:spcPts val="1500"/>
                        </a:spcBef>
                        <a:spcAft>
                          <a:spcPts val="0"/>
                        </a:spcAft>
                      </a:pPr>
                      <a:r>
                        <a:rPr lang="tr-TR" sz="1600" b="1" i="0" u="none" strike="noStrike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Okullar: </a:t>
                      </a:r>
                      <a:r>
                        <a:rPr lang="tr-TR" sz="1600" b="0" i="0" u="none" strike="noStrike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Eylem Teorisi, Stratejik Yönetim, Çağdaş Karar Verme Teorisi. </a:t>
                      </a:r>
                      <a:endParaRPr lang="tr-TR" sz="1600" b="0" i="0" u="none" strike="noStrike" spc="5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250"/>
                        </a:lnSpc>
                        <a:spcBef>
                          <a:spcPts val="1500"/>
                        </a:spcBef>
                        <a:spcAft>
                          <a:spcPts val="0"/>
                        </a:spcAft>
                      </a:pPr>
                      <a:r>
                        <a:rPr lang="tr-TR" sz="1600" b="1" i="0" u="none" strike="noStrike" spc="5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Yapı</a:t>
                      </a:r>
                      <a:r>
                        <a:rPr lang="tr-TR" sz="1600" b="1" i="0" u="none" strike="noStrike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tr-TR" sz="1600" b="0" i="0" u="none" strike="noStrike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İktidardaki insanların amaç ve seçimlerine hizmet etmek için organize edilmiş ve sosyalleştirilmiş insanlar ve bunların ilişkileri.</a:t>
                      </a:r>
                      <a:endParaRPr lang="tr-TR" sz="16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</a:endParaRPr>
                    </a:p>
                    <a:p>
                      <a:pPr marL="76200"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tr-TR" sz="1600" b="1" i="0" u="none" strike="noStrike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Değişme: </a:t>
                      </a:r>
                      <a:r>
                        <a:rPr lang="tr-TR" sz="1600" b="0" i="0" u="none" strike="noStrike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İktidardaki insanların eylemlerinin anlamlarını içeren ve bunları yasalaştıran çevre ve yapı</a:t>
                      </a:r>
                      <a:r>
                        <a:rPr lang="tr-TR" sz="1600" b="0" i="0" u="none" strike="noStrike" spc="5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76200"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tr-TR" sz="1600" b="1" i="0" u="none" strike="noStrike" spc="5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600" b="1" i="0" u="none" strike="noStrike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Davranış: </a:t>
                      </a:r>
                      <a:r>
                        <a:rPr lang="tr-TR" sz="1600" b="0" i="0" u="none" strike="noStrike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Yapılandırılmış, özerk ve yasalaşmış.</a:t>
                      </a:r>
                      <a:endParaRPr lang="tr-TR" sz="16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</a:endParaRPr>
                    </a:p>
                    <a:p>
                      <a:pPr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tr-TR" sz="1600" b="1" i="0" u="none" strike="noStrike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Yöneticinin Rolü: </a:t>
                      </a:r>
                      <a:r>
                        <a:rPr lang="tr-TR" sz="1600" b="0" i="0" u="none" strike="noStrike" spc="5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Proaktif</a:t>
                      </a:r>
                      <a:r>
                        <a:rPr lang="tr-TR" sz="1600" b="0" i="0" u="none" strike="noStrike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 (Değişiklikleri yaparak geleceğini denetim altına alan)</a:t>
                      </a:r>
                      <a:endParaRPr lang="tr-TR" sz="16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</a:endParaRPr>
                    </a:p>
                  </a:txBody>
                  <a:tcPr marL="3511" marR="35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663401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ctrTitle"/>
          </p:nvPr>
        </p:nvSpPr>
        <p:spPr>
          <a:xfrm>
            <a:off x="899592" y="2204864"/>
            <a:ext cx="7175351" cy="1793167"/>
          </a:xfrm>
        </p:spPr>
        <p:txBody>
          <a:bodyPr/>
          <a:lstStyle/>
          <a:p>
            <a:r>
              <a:rPr lang="tr-TR" dirty="0" err="1" smtClean="0"/>
              <a:t>Modernizmin</a:t>
            </a:r>
            <a:r>
              <a:rPr lang="tr-TR" dirty="0" smtClean="0"/>
              <a:t> Işığında Örgütlerin Ortaya Çıkışı</a:t>
            </a:r>
            <a:endParaRPr lang="tr-TR" dirty="0"/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>
          <a:xfrm>
            <a:off x="1763689" y="5052545"/>
            <a:ext cx="5347116" cy="882119"/>
          </a:xfrm>
        </p:spPr>
        <p:txBody>
          <a:bodyPr/>
          <a:lstStyle/>
          <a:p>
            <a:r>
              <a:rPr lang="tr-TR" dirty="0" smtClean="0"/>
              <a:t>Endüstriyel Örgütler -Fabrikalar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739148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Fabrika Sisteminin Doğuşu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800" dirty="0" smtClean="0"/>
              <a:t>Endüstriyel örgütün başlangıcı emeğin astlığı ile ilişkilendirilir.</a:t>
            </a:r>
          </a:p>
          <a:p>
            <a:r>
              <a:rPr lang="tr-TR" sz="2800" dirty="0" smtClean="0"/>
              <a:t>Bu süreçte bağımsız bir geçinme aracına sahip olanlar-köylüler, çiftçiler, zanaatkarlar, sanatçılar gibi- mülkiyete erişme ve kontrol etme yollarını kaybettiler.</a:t>
            </a:r>
          </a:p>
          <a:p>
            <a:r>
              <a:rPr lang="tr-TR" sz="2800" dirty="0" smtClean="0"/>
              <a:t>Emeğin biçimsel itaati endüstriyel kapitalizmin evriminde temel bir aşamadır. Aynı zamanda örgüt sahipleri ile çalışanlar arasındaki uzun ve zorlu mücadelenin de başlangıcıdır. </a:t>
            </a:r>
            <a:endParaRPr lang="tr-TR" sz="2800" dirty="0"/>
          </a:p>
        </p:txBody>
      </p:sp>
    </p:spTree>
    <p:extLst>
      <p:ext uri="{BB962C8B-B14F-4D97-AF65-F5344CB8AC3E}">
        <p14:creationId xmlns="" xmlns:p14="http://schemas.microsoft.com/office/powerpoint/2010/main" val="893219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E.P. </a:t>
            </a:r>
            <a:r>
              <a:rPr lang="tr-TR" dirty="0" err="1" smtClean="0"/>
              <a:t>Thompson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«İşyeri kapıları açılmadan önce birçok aşamalar vardı: insani roller ve kimlikler yeniden tanımlanmalıydı. Yaşamın geleneksel yolu tahrip edildi. Bu üretim örgütünün doğuşunda yoğun direnç ve çatışmayı kışkırttı»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926539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Emeğin Biçimsel İtaati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Zanaatkar ve işçi karşılaştırması</a:t>
            </a:r>
          </a:p>
          <a:p>
            <a:r>
              <a:rPr lang="tr-TR" sz="2800" dirty="0" smtClean="0"/>
              <a:t>Geçmişin yüceltilmesi ve şimdinin aşağılanması</a:t>
            </a:r>
          </a:p>
          <a:p>
            <a:r>
              <a:rPr lang="tr-TR" sz="2800" dirty="0" smtClean="0"/>
              <a:t>İyi olanın yerine kötünün geçmesi değil, mevcut sisteme tepki gösterilmesi</a:t>
            </a:r>
          </a:p>
          <a:p>
            <a:r>
              <a:rPr lang="tr-TR" sz="2800" dirty="0" smtClean="0"/>
              <a:t>Fabrika sistemine geçiş çatışmanın hüküm sürdüğü bir dönem olmuştur.</a:t>
            </a:r>
            <a:endParaRPr lang="tr-TR" sz="2800" dirty="0"/>
          </a:p>
        </p:txBody>
      </p:sp>
    </p:spTree>
    <p:extLst>
      <p:ext uri="{BB962C8B-B14F-4D97-AF65-F5344CB8AC3E}">
        <p14:creationId xmlns="" xmlns:p14="http://schemas.microsoft.com/office/powerpoint/2010/main" val="2440426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Zanaatkarlar sendika çalışma kuralları ve biçimsel olmayan grubun ahlaki davranış kodlarıyla geleneksel düzenlerini sürdürmüşler.</a:t>
            </a:r>
          </a:p>
          <a:p>
            <a:r>
              <a:rPr lang="tr-TR" sz="2800" dirty="0" smtClean="0"/>
              <a:t>Büyük teşebbüs sahipleri ve yöneticileri de daha doğrudan ve sistematik kontroller geliştirmişlerdir.</a:t>
            </a:r>
            <a:endParaRPr lang="tr-TR" sz="2800" dirty="0"/>
          </a:p>
        </p:txBody>
      </p:sp>
    </p:spTree>
    <p:extLst>
      <p:ext uri="{BB962C8B-B14F-4D97-AF65-F5344CB8AC3E}">
        <p14:creationId xmlns="" xmlns:p14="http://schemas.microsoft.com/office/powerpoint/2010/main" val="3962694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İki mücadele: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95536" y="1988840"/>
            <a:ext cx="8229600" cy="4389120"/>
          </a:xfrm>
        </p:spPr>
        <p:txBody>
          <a:bodyPr>
            <a:normAutofit/>
          </a:bodyPr>
          <a:lstStyle/>
          <a:p>
            <a:r>
              <a:rPr lang="tr-TR" dirty="0" smtClean="0"/>
              <a:t>1. </a:t>
            </a:r>
            <a:r>
              <a:rPr lang="tr-TR" sz="2800" dirty="0" smtClean="0"/>
              <a:t>Ücret esirlerine indirgenmeyi istemeyen sanatkarların ve zanaatkarların emeğin biçimsel itaatine tepkisi.</a:t>
            </a:r>
          </a:p>
          <a:p>
            <a:r>
              <a:rPr lang="tr-TR" sz="2800" dirty="0" smtClean="0"/>
              <a:t>2. Emeğin gerçek itaatine karşı fabrikaya girenlerin ve fabrika sisteminin disiplinine uymak istemeyenlerin gösterdiği tepki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364031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0</TotalTime>
  <Words>806</Words>
  <Application>Microsoft Office PowerPoint</Application>
  <PresentationFormat>Ekran Gösterisi (4:3)</PresentationFormat>
  <Paragraphs>105</Paragraphs>
  <Slides>14</Slides>
  <Notes>13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Cumba</vt:lpstr>
      <vt:lpstr>Örgüt Sosyolojisi</vt:lpstr>
      <vt:lpstr>Örgüt Teorileri</vt:lpstr>
      <vt:lpstr>Slayt 3</vt:lpstr>
      <vt:lpstr>Modernizmin Işığında Örgütlerin Ortaya Çıkışı</vt:lpstr>
      <vt:lpstr>Fabrika Sisteminin Doğuşu</vt:lpstr>
      <vt:lpstr>E.P. Thompson</vt:lpstr>
      <vt:lpstr>Emeğin Biçimsel İtaati</vt:lpstr>
      <vt:lpstr>Slayt 8</vt:lpstr>
      <vt:lpstr>İki mücadele:</vt:lpstr>
      <vt:lpstr>İnsan faktörünü disipline etme-1</vt:lpstr>
      <vt:lpstr>İnsan faktörünü disipline etme-2</vt:lpstr>
      <vt:lpstr>İlk stratejiler-1</vt:lpstr>
      <vt:lpstr>İlk stratejiler-2</vt:lpstr>
      <vt:lpstr>Ancak;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Örgüt Sosyolojisi</dc:title>
  <dc:creator>irem yilmaz</dc:creator>
  <cp:lastModifiedBy>iremyilmaz</cp:lastModifiedBy>
  <cp:revision>1</cp:revision>
  <dcterms:created xsi:type="dcterms:W3CDTF">2018-04-04T19:04:01Z</dcterms:created>
  <dcterms:modified xsi:type="dcterms:W3CDTF">2018-04-04T19:05:04Z</dcterms:modified>
</cp:coreProperties>
</file>