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5" r:id="rId8"/>
    <p:sldId id="266"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t>Romantizm Dönemi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3230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Adam </a:t>
            </a:r>
            <a:r>
              <a:rPr lang="tr-TR" b="1" dirty="0" err="1"/>
              <a:t>Mickiewicz</a:t>
            </a:r>
            <a:r>
              <a:rPr lang="tr-TR" b="1" dirty="0"/>
              <a:t/>
            </a:r>
            <a:br>
              <a:rPr lang="tr-TR" b="1" dirty="0"/>
            </a:br>
            <a:endParaRPr lang="tr-TR" dirty="0"/>
          </a:p>
        </p:txBody>
      </p:sp>
      <p:sp>
        <p:nvSpPr>
          <p:cNvPr id="3" name="İçerik Yer Tutucusu 2"/>
          <p:cNvSpPr>
            <a:spLocks noGrp="1"/>
          </p:cNvSpPr>
          <p:nvPr>
            <p:ph idx="1"/>
          </p:nvPr>
        </p:nvSpPr>
        <p:spPr>
          <a:xfrm>
            <a:off x="395536" y="1628800"/>
            <a:ext cx="8229600" cy="4525963"/>
          </a:xfrm>
        </p:spPr>
        <p:txBody>
          <a:bodyPr>
            <a:normAutofit fontScale="55000" lnSpcReduction="20000"/>
          </a:bodyPr>
          <a:lstStyle/>
          <a:p>
            <a:r>
              <a:rPr lang="tr-TR" dirty="0" err="1"/>
              <a:t>Mickiewicz</a:t>
            </a:r>
            <a:r>
              <a:rPr lang="tr-TR" dirty="0"/>
              <a:t>, “Ataların” III. Bölümünü 1832’de Dresden’deyken kaleme almıştır. Ancak bu eser, 1823 yılında geçen olayları anlatır. Genç </a:t>
            </a:r>
            <a:r>
              <a:rPr lang="tr-TR" dirty="0" err="1"/>
              <a:t>Filomatların</a:t>
            </a:r>
            <a:r>
              <a:rPr lang="tr-TR" dirty="0"/>
              <a:t> acılarını ve yaşadıklarını yansıtır bu bölümde yazar. </a:t>
            </a:r>
            <a:r>
              <a:rPr lang="tr-TR" dirty="0" err="1"/>
              <a:t>Mickiewicz</a:t>
            </a:r>
            <a:r>
              <a:rPr lang="tr-TR" dirty="0"/>
              <a:t>, III. Bölümü bir öndeyişle açar. Bu öndeyişte </a:t>
            </a:r>
            <a:r>
              <a:rPr lang="tr-TR" dirty="0" err="1"/>
              <a:t>Filomatların</a:t>
            </a:r>
            <a:r>
              <a:rPr lang="tr-TR" dirty="0"/>
              <a:t> öyküsünü, kendi öyküsünü anlatacağını bildirir. Polonya’nın, yarım yüzyıldır bir yandan korkunç tiranlarla savaşmak zorunda kaldığını anlatırken, sistemli bir biçimde hareket etmediği için kurban olan halkından söz eder. Polonya halkının çektiği acıları, İsa’nın ilk müritlerinin acılarına benzetir.</a:t>
            </a:r>
          </a:p>
          <a:p>
            <a:r>
              <a:rPr lang="tr-TR" dirty="0"/>
              <a:t>Ruhlar dünyasıyla, gerçek dünyanın iç içe geçtiği bu eser, </a:t>
            </a:r>
            <a:r>
              <a:rPr lang="tr-TR" dirty="0" err="1"/>
              <a:t>Mickiewicz’in</a:t>
            </a:r>
            <a:r>
              <a:rPr lang="tr-TR" dirty="0"/>
              <a:t> Mesihçi düşüncelerini açıkça anlatan bir eserdir. Daha önce de belirtildiği gibi, </a:t>
            </a:r>
            <a:r>
              <a:rPr lang="tr-TR" dirty="0" err="1"/>
              <a:t>Mesihçilik</a:t>
            </a:r>
            <a:r>
              <a:rPr lang="tr-TR" dirty="0"/>
              <a:t>, seçilmiş insanlara, toplumsal sınıflara, ya da ülkelere gönderilen özel misyonlara inanmak demektir. </a:t>
            </a:r>
            <a:r>
              <a:rPr lang="tr-TR" dirty="0" err="1"/>
              <a:t>Mickiewicz</a:t>
            </a:r>
            <a:r>
              <a:rPr lang="tr-TR" dirty="0"/>
              <a:t>, “Atalar </a:t>
            </a:r>
            <a:r>
              <a:rPr lang="tr-TR" dirty="0" err="1"/>
              <a:t>III.’ü</a:t>
            </a:r>
            <a:r>
              <a:rPr lang="tr-TR" dirty="0"/>
              <a:t>” yazarken Polonya’nın diğer Avrupa ülkeleri için bir Mesih olduğunu savunuyordu.  </a:t>
            </a:r>
            <a:r>
              <a:rPr lang="tr-TR" dirty="0" err="1"/>
              <a:t>Mickiewicz’e</a:t>
            </a:r>
            <a:r>
              <a:rPr lang="tr-TR" dirty="0"/>
              <a:t> göre, Polonya </a:t>
            </a:r>
            <a:r>
              <a:rPr lang="tr-TR" dirty="0" err="1"/>
              <a:t>Nasıralı</a:t>
            </a:r>
            <a:r>
              <a:rPr lang="tr-TR" dirty="0"/>
              <a:t> İsa örneği, zorbalığın özgürlük arayan halkları yok edemeyeceğini göstermek üzere, diğer uluslara örnek olarak yeniden dirilecekti. O dönemde çevresindekiler, büyük ustanın çıldırdığını düşünüyorlardı, ama belki de, pek yakın bir gelecekte Avrupa’yı kaplayan özgürlük hareketlerini hissetmişti </a:t>
            </a:r>
            <a:r>
              <a:rPr lang="tr-TR" dirty="0" err="1"/>
              <a:t>Mickiewicz</a:t>
            </a:r>
            <a:r>
              <a:rPr lang="tr-TR" dirty="0"/>
              <a:t>, kim bilir.</a:t>
            </a:r>
          </a:p>
          <a:p>
            <a:endParaRPr lang="tr-TR" dirty="0"/>
          </a:p>
        </p:txBody>
      </p:sp>
    </p:spTree>
    <p:extLst>
      <p:ext uri="{BB962C8B-B14F-4D97-AF65-F5344CB8AC3E}">
        <p14:creationId xmlns:p14="http://schemas.microsoft.com/office/powerpoint/2010/main" val="1288105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Eserin, tarihsel gerçekler üzerine kurulduğunu, yazarın mektuplarından, dostlarının anı ve günlüklerinden de anlamak olasıdır. </a:t>
            </a:r>
            <a:r>
              <a:rPr lang="tr-TR" dirty="0" err="1"/>
              <a:t>Mickiewicz</a:t>
            </a:r>
            <a:r>
              <a:rPr lang="tr-TR" dirty="0"/>
              <a:t> </a:t>
            </a:r>
            <a:r>
              <a:rPr lang="tr-TR" dirty="0" err="1"/>
              <a:t>Filomatların</a:t>
            </a:r>
            <a:r>
              <a:rPr lang="tr-TR" dirty="0"/>
              <a:t> öyküsünü anlatırken, grup üyelerinin gerçek adlarını kullanır.</a:t>
            </a:r>
          </a:p>
          <a:p>
            <a:r>
              <a:rPr lang="tr-TR" dirty="0"/>
              <a:t>Senatör </a:t>
            </a:r>
            <a:r>
              <a:rPr lang="tr-TR" dirty="0" err="1"/>
              <a:t>Nowosilcow’un</a:t>
            </a:r>
            <a:r>
              <a:rPr lang="tr-TR" dirty="0"/>
              <a:t> tüm öğrencileri tutuklamasının anlatımı ile eser başlar. </a:t>
            </a:r>
            <a:r>
              <a:rPr lang="tr-TR" dirty="0" err="1"/>
              <a:t>Gustaw</a:t>
            </a:r>
            <a:r>
              <a:rPr lang="tr-TR" dirty="0"/>
              <a:t> da bunlardan birisidir. Aşık </a:t>
            </a:r>
            <a:r>
              <a:rPr lang="tr-TR" dirty="0" err="1"/>
              <a:t>Gustaw’ın</a:t>
            </a:r>
            <a:r>
              <a:rPr lang="tr-TR" dirty="0"/>
              <a:t>, vatansever Konrad’a dönüştüğü  prolog bölümü, eserin en ilginç bölümüdür. Aşık </a:t>
            </a:r>
            <a:r>
              <a:rPr lang="tr-TR" dirty="0" err="1"/>
              <a:t>Gustaw</a:t>
            </a:r>
            <a:r>
              <a:rPr lang="tr-TR" dirty="0"/>
              <a:t>, hücresinde duvara, kömürle “</a:t>
            </a:r>
            <a:r>
              <a:rPr lang="tr-TR" dirty="0" err="1"/>
              <a:t>Gustaw</a:t>
            </a:r>
            <a:r>
              <a:rPr lang="tr-TR" dirty="0"/>
              <a:t> burada öldü, Konrad burada doğdu” yazarak, </a:t>
            </a:r>
            <a:r>
              <a:rPr lang="tr-TR" dirty="0" err="1"/>
              <a:t>Werther</a:t>
            </a:r>
            <a:r>
              <a:rPr lang="tr-TR" dirty="0"/>
              <a:t> kimliğinden sıyrılır. </a:t>
            </a:r>
          </a:p>
          <a:p>
            <a:r>
              <a:rPr lang="tr-TR" dirty="0"/>
              <a:t>II. sahne “Doğaçlama Sahnesi” (</a:t>
            </a:r>
            <a:r>
              <a:rPr lang="tr-TR" dirty="0" err="1"/>
              <a:t>Improwizacja</a:t>
            </a:r>
            <a:r>
              <a:rPr lang="tr-TR" dirty="0"/>
              <a:t>) eserin en önemli sahnesidir. Halkına verdiği acılardan dolayı Tanrıya çatan Konrad, ruhlar dünyasına karışır, şeytanla konuşur. Ancak daha sonra rahip, Konrad’ın bedenine giren şeytanı çıkartır. </a:t>
            </a:r>
          </a:p>
          <a:p>
            <a:r>
              <a:rPr lang="tr-TR" dirty="0"/>
              <a:t>IX. sahnede </a:t>
            </a:r>
            <a:r>
              <a:rPr lang="tr-TR" dirty="0" err="1"/>
              <a:t>Guślarz</a:t>
            </a:r>
            <a:r>
              <a:rPr lang="tr-TR" dirty="0"/>
              <a:t> ve bir kadın mezarlıkta ruh çağırırlar, kadın sevgilisinin yerini öğrenmek ister. O sevgili, Sibirya’ya giden </a:t>
            </a:r>
            <a:r>
              <a:rPr lang="tr-TR" dirty="0" err="1"/>
              <a:t>Konrad’tır</a:t>
            </a:r>
            <a:r>
              <a:rPr lang="tr-TR" dirty="0"/>
              <a:t>.</a:t>
            </a:r>
          </a:p>
          <a:p>
            <a:endParaRPr lang="tr-TR" dirty="0"/>
          </a:p>
        </p:txBody>
      </p:sp>
    </p:spTree>
    <p:extLst>
      <p:ext uri="{BB962C8B-B14F-4D97-AF65-F5344CB8AC3E}">
        <p14:creationId xmlns:p14="http://schemas.microsoft.com/office/powerpoint/2010/main" val="338574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Bu eser, geçmiş, şimdiki ve gelecek olmak üzere üç zaman düzlemini yansıtır. Başka bir deyişle, bir halkın geçmişini, şimdiki zamanını ve geleceğini anlatır. </a:t>
            </a:r>
          </a:p>
          <a:p>
            <a:r>
              <a:rPr lang="tr-TR" dirty="0"/>
              <a:t>Geçmişi gösteren sahneler, genç </a:t>
            </a:r>
            <a:r>
              <a:rPr lang="tr-TR" dirty="0" err="1"/>
              <a:t>Filomatların</a:t>
            </a:r>
            <a:r>
              <a:rPr lang="tr-TR" dirty="0"/>
              <a:t> dramını, </a:t>
            </a:r>
            <a:r>
              <a:rPr lang="tr-TR" dirty="0" err="1"/>
              <a:t>Vilna</a:t>
            </a:r>
            <a:r>
              <a:rPr lang="tr-TR" dirty="0"/>
              <a:t> sosyetesi kimliğinde Varşova sosyetesini anlatan sahnelerdir ( I. sahne- Hapishane sahnesi, VII. sahne –Varşova salonu sahnesi, VIII. sahne – Senatörün balosu sahnesi). Bu sahneler 1822 yılını anlatırlar. I. sahnede suçları vatansever olmak olan gençleri tanırız. Rusların, dillerini konuşmayı, tarihlerini öğrenmeyi yasakladıkları bu gençler, Polonya'nın yurtsever gençlerini temsil ederler.  Varşova salonu sahnesi ve balo sahnesi, parçalanmış Polonya toplumunu simgeler. Vatanseverler ve çıkarcılardan oluşan bir topluluk yansıtılır bu sahnelerde. Bu üç sahne de 1822’deki Polonya halkını anlatır. </a:t>
            </a:r>
            <a:endParaRPr lang="tr-TR" dirty="0"/>
          </a:p>
        </p:txBody>
      </p:sp>
    </p:spTree>
    <p:extLst>
      <p:ext uri="{BB962C8B-B14F-4D97-AF65-F5344CB8AC3E}">
        <p14:creationId xmlns:p14="http://schemas.microsoft.com/office/powerpoint/2010/main" val="1211273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683568" y="1600200"/>
            <a:ext cx="8003232" cy="4277071"/>
          </a:xfrm>
        </p:spPr>
        <p:txBody>
          <a:bodyPr numCol="1">
            <a:normAutofit fontScale="77500" lnSpcReduction="20000"/>
          </a:bodyPr>
          <a:lstStyle/>
          <a:p>
            <a:r>
              <a:rPr lang="tr-TR" dirty="0"/>
              <a:t>Halkın geleceğini anlatan sahneler ise, kesin tablolar halinde yansıtılmazlar. Kehanetler içeren, düşsel sahnelerdir bu sahneler. (Prolog-, II. sahne- Doğaçlama sahnesi, </a:t>
            </a:r>
            <a:r>
              <a:rPr lang="tr-TR" dirty="0" err="1"/>
              <a:t>Rahip’in</a:t>
            </a:r>
            <a:r>
              <a:rPr lang="tr-TR" dirty="0"/>
              <a:t> düşü, -  IX. sahne </a:t>
            </a:r>
            <a:r>
              <a:rPr lang="tr-TR" dirty="0" err="1"/>
              <a:t>Dziady</a:t>
            </a:r>
            <a:r>
              <a:rPr lang="tr-TR" dirty="0"/>
              <a:t> gecesi). II. sahnede Konrad, halkın çektikleri yüzünden Tanrıya çatar. Adeta bir </a:t>
            </a:r>
            <a:r>
              <a:rPr lang="tr-TR" dirty="0" err="1"/>
              <a:t>Prometeus</a:t>
            </a:r>
            <a:r>
              <a:rPr lang="tr-TR" dirty="0"/>
              <a:t> rolündedir. Konrad’ın Tanrıya karşı giriştiği savaş, kuşkusuz mistik bir boyutta gerçekleşir.</a:t>
            </a:r>
          </a:p>
          <a:p>
            <a:r>
              <a:rPr lang="tr-TR" dirty="0"/>
              <a:t>Konrad, Tanrıya  “dünyanın çarı” diye bağırarak, kendisini Polonya halkına, Tanrıyı ise Rus çarına benzettiğini açıkça vurgular. Ancak, tüm sevecenliği ile Konrad’a yaklaşan </a:t>
            </a:r>
            <a:r>
              <a:rPr lang="tr-TR" dirty="0" err="1"/>
              <a:t>Mickiewicz</a:t>
            </a:r>
            <a:r>
              <a:rPr lang="tr-TR" dirty="0"/>
              <a:t>,  kahramanına o büyük günahı yakıştıramaz. Tanrının çara benzediğini şeytandan duyarız, </a:t>
            </a:r>
            <a:r>
              <a:rPr lang="tr-TR" dirty="0" err="1"/>
              <a:t>Konrad’tan</a:t>
            </a:r>
            <a:r>
              <a:rPr lang="tr-TR" dirty="0"/>
              <a:t> değil.</a:t>
            </a:r>
          </a:p>
          <a:p>
            <a:endParaRPr lang="tr-TR" dirty="0"/>
          </a:p>
        </p:txBody>
      </p:sp>
    </p:spTree>
    <p:extLst>
      <p:ext uri="{BB962C8B-B14F-4D97-AF65-F5344CB8AC3E}">
        <p14:creationId xmlns:p14="http://schemas.microsoft.com/office/powerpoint/2010/main" val="1307258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V. sahne Peder </a:t>
            </a:r>
            <a:r>
              <a:rPr lang="tr-TR" dirty="0" err="1"/>
              <a:t>Piotr’un</a:t>
            </a:r>
            <a:r>
              <a:rPr lang="tr-TR" dirty="0"/>
              <a:t> düş sahnesidir. Bu sahne, Konrad’ın doğacı sahnesine çok benzer. Peder de Konrad gibi halkını kurtarmak ister. Ancak onun tuttuğu yol farklıdır. Peder, Tanrının halkına  bir görev yüklediğini düşünmektedir. Polonya halkı Avrupa halkının </a:t>
            </a:r>
            <a:r>
              <a:rPr lang="tr-TR" dirty="0" err="1"/>
              <a:t>Mesihidir</a:t>
            </a:r>
            <a:r>
              <a:rPr lang="tr-TR" dirty="0"/>
              <a:t>. Onlar için acı çekmektedir</a:t>
            </a:r>
            <a:r>
              <a:rPr lang="tr-TR" dirty="0" smtClean="0"/>
              <a:t>.</a:t>
            </a:r>
          </a:p>
          <a:p>
            <a:endParaRPr lang="tr-TR" dirty="0"/>
          </a:p>
          <a:p>
            <a:r>
              <a:rPr lang="tr-TR" i="1" dirty="0"/>
              <a:t>“Susadım” dedi-sundu ona </a:t>
            </a:r>
            <a:r>
              <a:rPr lang="tr-TR" i="1" dirty="0" err="1"/>
              <a:t>Rakus</a:t>
            </a:r>
            <a:r>
              <a:rPr lang="tr-TR" i="1" dirty="0"/>
              <a:t> sirke, </a:t>
            </a:r>
            <a:r>
              <a:rPr lang="tr-TR" i="1" dirty="0" err="1"/>
              <a:t>Borus</a:t>
            </a:r>
            <a:r>
              <a:rPr lang="tr-TR" i="1" dirty="0"/>
              <a:t> safra,</a:t>
            </a:r>
            <a:endParaRPr lang="tr-TR" dirty="0"/>
          </a:p>
          <a:p>
            <a:r>
              <a:rPr lang="tr-TR" i="1" dirty="0" smtClean="0"/>
              <a:t>Ayaklarının </a:t>
            </a:r>
            <a:r>
              <a:rPr lang="tr-TR" i="1" dirty="0"/>
              <a:t>dibinde ağlıyordu özgürlük ana.</a:t>
            </a:r>
            <a:endParaRPr lang="tr-TR" dirty="0"/>
          </a:p>
          <a:p>
            <a:r>
              <a:rPr lang="tr-TR" i="1" dirty="0" smtClean="0"/>
              <a:t>Bak- </a:t>
            </a:r>
            <a:r>
              <a:rPr lang="tr-TR" i="1" dirty="0"/>
              <a:t>işte pis er </a:t>
            </a:r>
            <a:r>
              <a:rPr lang="tr-TR" i="1" dirty="0" err="1"/>
              <a:t>Moskal</a:t>
            </a:r>
            <a:r>
              <a:rPr lang="tr-TR" i="1" dirty="0"/>
              <a:t> mızrakla vurdu,</a:t>
            </a:r>
            <a:endParaRPr lang="tr-TR" dirty="0"/>
          </a:p>
          <a:p>
            <a:r>
              <a:rPr lang="tr-TR" i="1" dirty="0" smtClean="0"/>
              <a:t>Halkımın </a:t>
            </a:r>
            <a:r>
              <a:rPr lang="tr-TR" i="1" dirty="0"/>
              <a:t>masum kanı aktı durdu.</a:t>
            </a:r>
            <a:endParaRPr lang="tr-TR" dirty="0"/>
          </a:p>
          <a:p>
            <a:r>
              <a:rPr lang="tr-TR" i="1" dirty="0"/>
              <a:t> </a:t>
            </a:r>
            <a:endParaRPr lang="tr-TR" dirty="0"/>
          </a:p>
          <a:p>
            <a:endParaRPr lang="tr-TR" dirty="0"/>
          </a:p>
        </p:txBody>
      </p:sp>
    </p:spTree>
    <p:extLst>
      <p:ext uri="{BB962C8B-B14F-4D97-AF65-F5344CB8AC3E}">
        <p14:creationId xmlns:p14="http://schemas.microsoft.com/office/powerpoint/2010/main" val="4119032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Bu dizeler İsa’nın çarmıha gerilişini anlatan dizelerdir. İsa, susadığını söylediğinde askerler ona sirke ve safra içirirler. Bir Romalı asker mızrakla göğsünün altında yara açar. İsa, bu yara yüzünden ölür. Burada Polonya halkı, İsa’ya benzetilmiştir. İsa’nın yanındaki askerler, Avusturya, Prusya ve Rusya’yı temsil ederler. Meryem ile </a:t>
            </a:r>
            <a:r>
              <a:rPr lang="tr-TR" dirty="0" err="1"/>
              <a:t>özdeşleştirilien</a:t>
            </a:r>
            <a:r>
              <a:rPr lang="tr-TR" dirty="0"/>
              <a:t> Özgürlük Ana , oğlunun, yani, Polonya’nın ayakları dibinde ağlamakta ve onun dirilmesini beklemektedir. İncil’den aldığı bu sahneyi, zamanın Avrupa’sında geçen politik olaylarla özdeşleştirir </a:t>
            </a:r>
            <a:r>
              <a:rPr lang="tr-TR" dirty="0" err="1"/>
              <a:t>Mickiewicz</a:t>
            </a:r>
            <a:r>
              <a:rPr lang="tr-TR" dirty="0" smtClean="0"/>
              <a:t>.</a:t>
            </a:r>
          </a:p>
          <a:p>
            <a:r>
              <a:rPr lang="tr-TR" dirty="0"/>
              <a:t> “Atalar </a:t>
            </a:r>
            <a:r>
              <a:rPr lang="tr-TR" dirty="0" err="1"/>
              <a:t>III’e</a:t>
            </a:r>
            <a:r>
              <a:rPr lang="tr-TR" dirty="0"/>
              <a:t>” eklenen şiirler Rusya’yı anlatmaları bakımından da ilginçtir. </a:t>
            </a:r>
            <a:r>
              <a:rPr lang="tr-TR" dirty="0" err="1"/>
              <a:t>Mickiewicz</a:t>
            </a:r>
            <a:r>
              <a:rPr lang="tr-TR" dirty="0"/>
              <a:t>, sürgüne gönderilen Konrad’ın ağzından duyurur sanki bu şiirleri.</a:t>
            </a:r>
          </a:p>
          <a:p>
            <a:r>
              <a:rPr lang="tr-TR" dirty="0"/>
              <a:t>Şiirlerin ilkinde, büyük usta, uçsuz bucaksız Rus topraklarını anlatır. İkinci şiir,  Rusya’nın halkları  nasıl ezdiğini anlatan bir şiirdir. Üçüncü şiirde Petersburg’u anlatır şair. Dördüncü şiir I. Petro’nun görkemli anıtının anlatıldığı ve bu hükümdarı bir tiran olarak sembolleştiren şiirdir. Beşinci şiirde  Rus ordusu anlatılır. “</a:t>
            </a:r>
            <a:r>
              <a:rPr lang="tr-TR" dirty="0" err="1"/>
              <a:t>Oleszkiewicz</a:t>
            </a:r>
            <a:r>
              <a:rPr lang="tr-TR" dirty="0"/>
              <a:t>” adlı şiir, tiranlara karşı bir devrim olacağını öngören  kehaneti yansıtan şiirdir.  Son şiiri büyük usta, Rus dostlarına adar. Rus devrimcileri </a:t>
            </a:r>
            <a:r>
              <a:rPr lang="tr-TR" dirty="0" err="1"/>
              <a:t>Dekabristler</a:t>
            </a:r>
            <a:r>
              <a:rPr lang="tr-TR" dirty="0"/>
              <a:t> içindir bu şiir. </a:t>
            </a:r>
          </a:p>
          <a:p>
            <a:endParaRPr lang="tr-TR" dirty="0"/>
          </a:p>
        </p:txBody>
      </p:sp>
    </p:spTree>
    <p:extLst>
      <p:ext uri="{BB962C8B-B14F-4D97-AF65-F5344CB8AC3E}">
        <p14:creationId xmlns:p14="http://schemas.microsoft.com/office/powerpoint/2010/main" val="402567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“Ataların” kahramanı, Ruh, Keşiş, </a:t>
            </a:r>
            <a:r>
              <a:rPr lang="tr-TR" dirty="0" err="1"/>
              <a:t>Gustaw</a:t>
            </a:r>
            <a:r>
              <a:rPr lang="tr-TR" dirty="0"/>
              <a:t> ve Konrad adları ile karşımıza geliyor, ancak hepsi de aynı kişidir. Her bölüm başlı başına bir yapıt sayılmasına karşın, kahramanın aynı kişi olması “Ataların” bir bütün olduğunu vurgular sanki.</a:t>
            </a:r>
          </a:p>
          <a:p>
            <a:r>
              <a:rPr lang="tr-TR" dirty="0"/>
              <a:t>“Atalar” örnek bir romantik dramadır. Üç birlik kuralı yoktur, gevşek bir kompozisyona sahiptir. Gerçekçi sahnelerin, gerçeküstü sahnelerle birleşimi gözlenir. Yergi, alay ve grotesk motifleri egemendir. Lirik, epik türler birbirine karışır. Halk motifleri, stil ve dil farkına eşlik eder. Eserin kahramanı, duyarlı, aşk acısı çeken, aynı zamanda vatanı için savaşan, devrimci ruha sahip bir şairdir.</a:t>
            </a:r>
          </a:p>
          <a:p>
            <a:endParaRPr lang="tr-TR" dirty="0"/>
          </a:p>
        </p:txBody>
      </p:sp>
    </p:spTree>
    <p:extLst>
      <p:ext uri="{BB962C8B-B14F-4D97-AF65-F5344CB8AC3E}">
        <p14:creationId xmlns:p14="http://schemas.microsoft.com/office/powerpoint/2010/main" val="3647383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en-US" dirty="0" err="1"/>
              <a:t>Taluy</a:t>
            </a:r>
            <a:r>
              <a:rPr lang="en-US" dirty="0"/>
              <a:t> YÜCE,  </a:t>
            </a:r>
            <a:r>
              <a:rPr lang="en-US" dirty="0" err="1"/>
              <a:t>Neşe</a:t>
            </a:r>
            <a:r>
              <a:rPr lang="en-US" dirty="0"/>
              <a:t>. </a:t>
            </a:r>
            <a:r>
              <a:rPr lang="en-US" dirty="0" err="1"/>
              <a:t>Polonya</a:t>
            </a:r>
            <a:r>
              <a:rPr lang="en-US" dirty="0"/>
              <a:t> </a:t>
            </a:r>
            <a:r>
              <a:rPr lang="en-US" dirty="0" err="1"/>
              <a:t>Edebiyatında</a:t>
            </a:r>
            <a:r>
              <a:rPr lang="en-US" dirty="0"/>
              <a:t> </a:t>
            </a:r>
            <a:r>
              <a:rPr lang="en-US" dirty="0" err="1"/>
              <a:t>Aydınlanma</a:t>
            </a:r>
            <a:r>
              <a:rPr lang="en-US" dirty="0"/>
              <a:t>, </a:t>
            </a:r>
            <a:r>
              <a:rPr lang="en-US" dirty="0" err="1"/>
              <a:t>Romantizm</a:t>
            </a:r>
            <a:r>
              <a:rPr lang="en-US" dirty="0"/>
              <a:t>, </a:t>
            </a:r>
            <a:r>
              <a:rPr lang="en-US" dirty="0" err="1"/>
              <a:t>Realizm</a:t>
            </a:r>
            <a:r>
              <a:rPr lang="en-US" dirty="0"/>
              <a:t>. Ankara: </a:t>
            </a:r>
            <a:r>
              <a:rPr lang="en-US" dirty="0" err="1"/>
              <a:t>Kültür</a:t>
            </a:r>
            <a:r>
              <a:rPr lang="en-US" dirty="0"/>
              <a:t> </a:t>
            </a:r>
            <a:r>
              <a:rPr lang="en-US" dirty="0" err="1"/>
              <a:t>Bakanlığı</a:t>
            </a:r>
            <a:r>
              <a:rPr lang="en-US" dirty="0"/>
              <a:t> </a:t>
            </a:r>
            <a:r>
              <a:rPr lang="en-US" dirty="0" err="1"/>
              <a:t>Yayınları</a:t>
            </a:r>
            <a:r>
              <a:rPr lang="en-US" dirty="0"/>
              <a:t>, 2002.</a:t>
            </a:r>
            <a:endParaRPr lang="tr-TR" dirty="0"/>
          </a:p>
          <a:p>
            <a:endParaRPr lang="tr-TR" dirty="0"/>
          </a:p>
        </p:txBody>
      </p:sp>
    </p:spTree>
    <p:extLst>
      <p:ext uri="{BB962C8B-B14F-4D97-AF65-F5344CB8AC3E}">
        <p14:creationId xmlns:p14="http://schemas.microsoft.com/office/powerpoint/2010/main" val="343908708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1008</Words>
  <Application>Microsoft Office PowerPoint</Application>
  <PresentationFormat>Ekran Gösterisi (4:3)</PresentationFormat>
  <Paragraphs>26</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Romantizm Dönemi Edebiyatı</vt:lpstr>
      <vt:lpstr>Adam Mickiewicz </vt:lpstr>
      <vt:lpstr>PowerPoint Sunusu</vt:lpstr>
      <vt:lpstr>PowerPoint Sunusu</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Romantizm Dönemi Edebiyatı</dc:title>
  <dc:creator>nevra vardal</dc:creator>
  <cp:lastModifiedBy>nevra vardal</cp:lastModifiedBy>
  <cp:revision>6</cp:revision>
  <dcterms:created xsi:type="dcterms:W3CDTF">2020-05-20T15:11:46Z</dcterms:created>
  <dcterms:modified xsi:type="dcterms:W3CDTF">2020-05-20T15:42:12Z</dcterms:modified>
</cp:coreProperties>
</file>