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1AFD"/>
    <a:srgbClr val="1488FF"/>
    <a:srgbClr val="3A911A"/>
    <a:srgbClr val="54FF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552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91097" y="3721473"/>
            <a:ext cx="682752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55300" y="6429375"/>
            <a:ext cx="1168400" cy="292100"/>
          </a:xfrm>
        </p:spPr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1117600" y="1762090"/>
            <a:ext cx="3362368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7319512" y="0"/>
            <a:ext cx="4525024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65760" y="1298448"/>
            <a:ext cx="11460480" cy="493776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4991099" y="1400175"/>
            <a:ext cx="682752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45720" y="136642"/>
            <a:ext cx="4434865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978401" y="2895600"/>
            <a:ext cx="6839391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298448"/>
            <a:ext cx="566928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36830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6154420" y="1810512"/>
            <a:ext cx="566928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0" y="1298449"/>
            <a:ext cx="566420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6154420" y="1298449"/>
            <a:ext cx="566420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377952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5034580" y="533400"/>
            <a:ext cx="6751021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299" y="1539240"/>
            <a:ext cx="377952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454660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6600" y="0"/>
            <a:ext cx="764540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368299" y="228600"/>
            <a:ext cx="377952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65760" y="1536192"/>
            <a:ext cx="377952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228601"/>
            <a:ext cx="1145540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1295401"/>
            <a:ext cx="1145540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6429375"/>
            <a:ext cx="28448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9525CDC-DD23-446B-8DCB-A021F58E002C}" type="datetimeFigureOut">
              <a:rPr lang="tr-TR" smtClean="0"/>
              <a:pPr/>
              <a:t>4.05.2020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1099" y="6429375"/>
            <a:ext cx="5448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5300" y="6429375"/>
            <a:ext cx="116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8A53780F-8666-40FE-95A0-81027AA6D0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endParaRPr lang="tr-TR" sz="4000" dirty="0"/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986528" y="1417320"/>
            <a:ext cx="6827520" cy="1452880"/>
          </a:xfrm>
        </p:spPr>
        <p:txBody>
          <a:bodyPr>
            <a:normAutofit/>
          </a:bodyPr>
          <a:lstStyle/>
          <a:p>
            <a:r>
              <a:rPr lang="tr-TR" sz="3600" dirty="0"/>
              <a:t>ÇOCUĞU TANIMA VE DEĞERLENDİRME TEKNİKLERİ</a:t>
            </a:r>
          </a:p>
        </p:txBody>
      </p:sp>
    </p:spTree>
    <p:extLst>
      <p:ext uri="{BB962C8B-B14F-4D97-AF65-F5344CB8AC3E}">
        <p14:creationId xmlns:p14="http://schemas.microsoft.com/office/powerpoint/2010/main" val="3066745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1969476"/>
            <a:ext cx="11460480" cy="4266731"/>
          </a:xfrm>
        </p:spPr>
        <p:txBody>
          <a:bodyPr/>
          <a:lstStyle/>
          <a:p>
            <a:r>
              <a:rPr lang="tr-TR" dirty="0"/>
              <a:t>FORMAL DEĞERLENDİRME YÖNTEMLERİ</a:t>
            </a:r>
          </a:p>
          <a:p>
            <a:r>
              <a:rPr lang="tr-TR" dirty="0"/>
              <a:t>İNFORMAL DEĞERLENDİRME YÖNTEMLERİ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FORMAL DEĞERLENDİRME YÖNTEMLERİ</a:t>
            </a:r>
          </a:p>
          <a:p>
            <a:r>
              <a:rPr lang="tr-TR" dirty="0"/>
              <a:t>Öğrencilerin çeşitli alanlardaki(bilişsel beceriler,duygusal gelişim, vb.) durumlarının, aynı yaş grubundaki diğer bireylerle kıyasla nasıl olduğunu belirlemek amacıyla gerçekleştirilir.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FORMAL 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379784"/>
            <a:ext cx="11460480" cy="3856423"/>
          </a:xfrm>
        </p:spPr>
        <p:txBody>
          <a:bodyPr/>
          <a:lstStyle/>
          <a:p>
            <a:r>
              <a:rPr lang="tr-TR" dirty="0" err="1"/>
              <a:t>Formal</a:t>
            </a:r>
            <a:r>
              <a:rPr lang="tr-TR" dirty="0"/>
              <a:t> değerlendirme sonuçları,engeli tanılamaya ve eğitim ortamına yerleştirmeye yarayan bir değerlendirmedir</a:t>
            </a:r>
          </a:p>
          <a:p>
            <a:endParaRPr lang="tr-TR" dirty="0"/>
          </a:p>
          <a:p>
            <a:r>
              <a:rPr lang="tr-TR" dirty="0" err="1"/>
              <a:t>Formal</a:t>
            </a:r>
            <a:r>
              <a:rPr lang="tr-TR" dirty="0"/>
              <a:t> değerlendirmede bireyin ölçülen öz becerilerinin bağımsız olarak değil, aynı yaş grubundaki diğer bireylerin becerileri dikkate alınarak yapılan karşılaştırmalı bir değerlendirme söz konusudur.</a:t>
            </a:r>
          </a:p>
          <a:p>
            <a:endParaRPr lang="tr-TR" dirty="0"/>
          </a:p>
          <a:p>
            <a:r>
              <a:rPr lang="tr-TR" dirty="0"/>
              <a:t>Değerlendirmenin birçok farklı amaç, kapsam ve biçimlerde yapılması mümkündür. Ancak amaca dayalı olarak yapılan değerlendirmenin, tanılayıcı, biçimlendirici ve düzey belirleyici olmak üzere üç türü vardır.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FORMAL 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403230"/>
            <a:ext cx="11460480" cy="3832977"/>
          </a:xfrm>
        </p:spPr>
        <p:txBody>
          <a:bodyPr/>
          <a:lstStyle/>
          <a:p>
            <a:r>
              <a:rPr lang="tr-TR" dirty="0"/>
              <a:t>TANILAYICI DEĞERLENDİRME?</a:t>
            </a:r>
          </a:p>
          <a:p>
            <a:endParaRPr lang="tr-TR" dirty="0"/>
          </a:p>
          <a:p>
            <a:r>
              <a:rPr lang="tr-TR" dirty="0"/>
              <a:t>BİÇİMLENDİRİCİ DEĞERLENDİRME?</a:t>
            </a:r>
          </a:p>
          <a:p>
            <a:endParaRPr lang="tr-TR" dirty="0"/>
          </a:p>
          <a:p>
            <a:r>
              <a:rPr lang="tr-TR" dirty="0"/>
              <a:t>DÜZEY BELİRLEYİCİ DEĞERLENDİRME?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FORMAL 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274276"/>
            <a:ext cx="11460480" cy="3961931"/>
          </a:xfrm>
        </p:spPr>
        <p:txBody>
          <a:bodyPr/>
          <a:lstStyle/>
          <a:p>
            <a:r>
              <a:rPr lang="tr-TR" dirty="0" err="1"/>
              <a:t>Formal</a:t>
            </a:r>
            <a:r>
              <a:rPr lang="tr-TR" dirty="0"/>
              <a:t> değerlendirme yöntemleri okul öncesi çocuklar için uygun mu?</a:t>
            </a:r>
          </a:p>
          <a:p>
            <a:endParaRPr lang="tr-TR" dirty="0"/>
          </a:p>
          <a:p>
            <a:r>
              <a:rPr lang="tr-TR" dirty="0"/>
              <a:t>- okul öncesi dönem çocukların okuma yazma bilmiyor olmaları!</a:t>
            </a:r>
          </a:p>
          <a:p>
            <a:r>
              <a:rPr lang="tr-TR" dirty="0"/>
              <a:t>- kendini ifade becerileri yeterli olmayabilir!</a:t>
            </a:r>
          </a:p>
          <a:p>
            <a:r>
              <a:rPr lang="tr-TR" dirty="0"/>
              <a:t>- testler özel yetkinlik gerektirmekte!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İNFORMAL 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708031"/>
            <a:ext cx="11460480" cy="3528176"/>
          </a:xfrm>
        </p:spPr>
        <p:txBody>
          <a:bodyPr/>
          <a:lstStyle/>
          <a:p>
            <a:r>
              <a:rPr lang="tr-TR" dirty="0" err="1"/>
              <a:t>İnformal</a:t>
            </a:r>
            <a:r>
              <a:rPr lang="tr-TR" dirty="0"/>
              <a:t> değerlendirme ,standart testler ve benzeri gelişim envanterleri ve başarı testleri dışında kalan hemen her türlü değerlendirme tipini içeren geniş bir değerlendirmedir.</a:t>
            </a:r>
          </a:p>
          <a:p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İnformal</a:t>
            </a:r>
            <a:r>
              <a:rPr lang="tr-TR" dirty="0"/>
              <a:t> değerlendirme daha çok doğal ortamlarda (örneğin; sınıfta, oyun alanında, evde) ve rutin etkinlikler içinde (örneğin; grup etkinlikleri, oyun alanlarındaki sosyal etkileşim) gerçekleştirilir. </a:t>
            </a:r>
          </a:p>
          <a:p>
            <a:endParaRPr lang="tr-TR" dirty="0"/>
          </a:p>
          <a:p>
            <a:r>
              <a:rPr lang="tr-TR" dirty="0"/>
              <a:t>Bu tür değerlendirmeler öğretim ve değerlendirme arasında doğrudan bağ kurulmasına hizmet eder.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İNFORMAL 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368062"/>
            <a:ext cx="11460480" cy="3868146"/>
          </a:xfrm>
        </p:spPr>
        <p:txBody>
          <a:bodyPr/>
          <a:lstStyle/>
          <a:p>
            <a:r>
              <a:rPr lang="tr-TR" dirty="0"/>
              <a:t>Öğretmen çocukların var olan performansı hakkında bilgi edinebilir, bu bilgiye dayalı olarak öğretim etkinliklerini planlayabilir.</a:t>
            </a:r>
          </a:p>
          <a:p>
            <a:endParaRPr lang="tr-TR" dirty="0"/>
          </a:p>
          <a:p>
            <a:r>
              <a:rPr lang="tr-TR" dirty="0"/>
              <a:t>Öğretimin planlanması, uygulamanın etkiliği ve verimliliğine ilişkin veri toplamak amacıyla da çeşitli </a:t>
            </a:r>
            <a:r>
              <a:rPr lang="tr-TR" dirty="0" err="1"/>
              <a:t>informal</a:t>
            </a:r>
            <a:r>
              <a:rPr lang="tr-TR" dirty="0"/>
              <a:t> teknikler </a:t>
            </a:r>
            <a:r>
              <a:rPr lang="tr-TR" dirty="0" err="1"/>
              <a:t>denyararlanılır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İNFORMAL DEĞERLENDİRME YÖNTEMLERİ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3"/>
          </p:nvPr>
        </p:nvSpPr>
        <p:spPr>
          <a:xfrm>
            <a:off x="365760" y="2121876"/>
            <a:ext cx="11460480" cy="4114331"/>
          </a:xfrm>
        </p:spPr>
        <p:txBody>
          <a:bodyPr/>
          <a:lstStyle/>
          <a:p>
            <a:r>
              <a:rPr lang="tr-TR" dirty="0"/>
              <a:t>GÖZLEM</a:t>
            </a:r>
          </a:p>
          <a:p>
            <a:endParaRPr lang="tr-TR" dirty="0"/>
          </a:p>
          <a:p>
            <a:r>
              <a:rPr lang="tr-TR" dirty="0"/>
              <a:t>GÖRÜŞME</a:t>
            </a:r>
          </a:p>
          <a:p>
            <a:endParaRPr lang="tr-TR" dirty="0"/>
          </a:p>
          <a:p>
            <a:r>
              <a:rPr lang="tr-TR" dirty="0"/>
              <a:t>OYUN TEMELLİ DEĞERLENDİRME</a:t>
            </a:r>
          </a:p>
          <a:p>
            <a:endParaRPr lang="tr-TR" dirty="0"/>
          </a:p>
          <a:p>
            <a:r>
              <a:rPr lang="tr-TR" dirty="0"/>
              <a:t>PORTFOLYOLAR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F38CC8-9D0F-4CFF-9DEB-7F060BC3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6C04B1E-20F6-4D37-A77C-18D33AF0824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o	</a:t>
            </a:r>
            <a:r>
              <a:rPr lang="tr-TR" dirty="0" err="1"/>
              <a:t>Axline</a:t>
            </a:r>
            <a:r>
              <a:rPr lang="tr-TR" dirty="0"/>
              <a:t>, Virginia. (1986). Benliğini Arayan Çocuk. Panama Yayıncılık. İstanbul. </a:t>
            </a:r>
          </a:p>
          <a:p>
            <a:r>
              <a:rPr lang="tr-TR" dirty="0"/>
              <a:t>o	Eriş, Bahar. (2018). Gölgedeki Yıldızlar-</a:t>
            </a:r>
            <a:r>
              <a:rPr lang="tr-TR" dirty="0" err="1"/>
              <a:t>Disleksinin</a:t>
            </a:r>
            <a:r>
              <a:rPr lang="tr-TR" dirty="0"/>
              <a:t> Gizli Yetenekleri. Alfa Basım Yayım Dağıtım San. ve Tic. AŞ. </a:t>
            </a:r>
            <a:r>
              <a:rPr lang="tr-TR" dirty="0" err="1"/>
              <a:t>İtanbul</a:t>
            </a:r>
            <a:r>
              <a:rPr lang="tr-TR" dirty="0"/>
              <a:t>. </a:t>
            </a:r>
          </a:p>
          <a:p>
            <a:r>
              <a:rPr lang="tr-TR" dirty="0"/>
              <a:t>o	Çocuktur Geçer</a:t>
            </a:r>
          </a:p>
          <a:p>
            <a:r>
              <a:rPr lang="tr-TR" dirty="0"/>
              <a:t>o	Bayhan, Pınar (Ed.). (2017). Okul Öncesinde Alternatif Değerlendirme. Hedef Yayıncılık. Ankara. </a:t>
            </a:r>
          </a:p>
          <a:p>
            <a:r>
              <a:rPr lang="tr-TR" dirty="0"/>
              <a:t>o	Kumtepe, Alper Tolga (Ed.). (2017). Çocuğu Tanıma ve Değerlendirme. Anadolu Üniversitesi Yayınları. Eskişehir.</a:t>
            </a:r>
          </a:p>
          <a:p>
            <a:r>
              <a:rPr lang="tr-TR" dirty="0"/>
              <a:t>o	</a:t>
            </a:r>
            <a:r>
              <a:rPr lang="tr-TR" dirty="0" err="1"/>
              <a:t>Bredekamp</a:t>
            </a:r>
            <a:r>
              <a:rPr lang="tr-TR" dirty="0"/>
              <a:t>, </a:t>
            </a:r>
            <a:r>
              <a:rPr lang="tr-TR" dirty="0" err="1"/>
              <a:t>Sue</a:t>
            </a:r>
            <a:r>
              <a:rPr lang="tr-TR" dirty="0"/>
              <a:t>. (2015).  Erken Çocukluk Eğitiminde Etkili uygulamalar.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Afee</a:t>
            </a:r>
            <a:r>
              <a:rPr lang="tr-TR" dirty="0"/>
              <a:t>, </a:t>
            </a:r>
            <a:r>
              <a:rPr lang="tr-TR" dirty="0" err="1"/>
              <a:t>Oralie</a:t>
            </a:r>
            <a:r>
              <a:rPr lang="tr-TR" dirty="0"/>
              <a:t> ve </a:t>
            </a:r>
            <a:r>
              <a:rPr lang="tr-TR" dirty="0" err="1"/>
              <a:t>Leong</a:t>
            </a:r>
            <a:r>
              <a:rPr lang="tr-TR" dirty="0"/>
              <a:t>, </a:t>
            </a:r>
            <a:r>
              <a:rPr lang="tr-TR" dirty="0" err="1"/>
              <a:t>Deborah</a:t>
            </a:r>
            <a:r>
              <a:rPr lang="tr-TR" dirty="0"/>
              <a:t> J. (2015). Erken Çocukluk Döneminde Gelişim ve Öğrenmenin Değerlendirilmesi ve Desteklenmesi.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Yıldız Bıçakçı, M. (2017). Çocuğun Değerlendirilmesi. Erken Çocukluk Döneminde Gelişim I (Ed. Aysel Köksal Akyol). Anı Yayıncılık. Ankara.</a:t>
            </a:r>
          </a:p>
          <a:p>
            <a:r>
              <a:rPr lang="tr-TR" dirty="0"/>
              <a:t>o	Yıldız Bıçakçı, M. (2017). Çocuğun Değerlendirilmesi. Erken Çocukluk Döneminde Gelişim II (Ed. Aysel Köksal Akyol). Anı Yayıncılık. Ankara.</a:t>
            </a:r>
          </a:p>
          <a:p>
            <a:r>
              <a:rPr lang="tr-TR" dirty="0"/>
              <a:t>o	Karaaslan, Tuğba. (2018). “Okul Öncesi Dönem (3-5 Yaş) Çocuklarının Gelişimsel Özelliklerinin Değerlendirilmesi”. Okul Öncesinde ve İlkokulda Rehberlik ve Psikolojik Danışma (Ed. Zeynep Hamamcı). Nobel Akademik Yayıncılık ve Eğitim Danışmanlık Tic. </a:t>
            </a:r>
            <a:r>
              <a:rPr lang="tr-TR" dirty="0" err="1"/>
              <a:t>Ltd.Şti</a:t>
            </a:r>
            <a:r>
              <a:rPr lang="tr-TR" dirty="0"/>
              <a:t>. Ankara. </a:t>
            </a:r>
          </a:p>
          <a:p>
            <a:r>
              <a:rPr lang="tr-TR" dirty="0"/>
              <a:t>o	Emre </a:t>
            </a:r>
            <a:r>
              <a:rPr lang="tr-TR" dirty="0" err="1"/>
              <a:t>Bolatbaş</a:t>
            </a:r>
            <a:r>
              <a:rPr lang="tr-TR" dirty="0"/>
              <a:t>, Didem ve Yıldız Bıçakçı, </a:t>
            </a:r>
            <a:r>
              <a:rPr lang="tr-TR" dirty="0" err="1"/>
              <a:t>Müdriye</a:t>
            </a:r>
            <a:r>
              <a:rPr lang="tr-TR" dirty="0"/>
              <a:t>. (2018). Çocuk Gelişimini Değerlendirmede Biçimsel Olmayan Yöntemler (Standardize Olmayan Yöntemler). . </a:t>
            </a:r>
          </a:p>
          <a:p>
            <a:r>
              <a:rPr lang="tr-TR" dirty="0"/>
              <a:t>o	</a:t>
            </a:r>
            <a:r>
              <a:rPr lang="tr-TR" dirty="0" err="1"/>
              <a:t>Nitko</a:t>
            </a:r>
            <a:r>
              <a:rPr lang="tr-TR" dirty="0"/>
              <a:t>, </a:t>
            </a:r>
            <a:r>
              <a:rPr lang="tr-TR" dirty="0" err="1"/>
              <a:t>Anthony</a:t>
            </a:r>
            <a:r>
              <a:rPr lang="tr-TR" dirty="0"/>
              <a:t> J. ve </a:t>
            </a:r>
            <a:r>
              <a:rPr lang="tr-TR" dirty="0" err="1"/>
              <a:t>Brookhart</a:t>
            </a:r>
            <a:r>
              <a:rPr lang="tr-TR" dirty="0"/>
              <a:t>, Susan M. (2016). Öğrencilerin Eğitsel Değerlendirilmesi. Nobel Akademik Yayıncılık). Ankara.</a:t>
            </a:r>
          </a:p>
          <a:p>
            <a:r>
              <a:rPr lang="tr-TR" dirty="0"/>
              <a:t>o	 Önder, Alev. (Ed.) (2014). Okul Öncesi Dönemde Çocukları Değerlendirme ve Tanıma. </a:t>
            </a:r>
            <a:r>
              <a:rPr lang="tr-TR" dirty="0" err="1"/>
              <a:t>Pegem</a:t>
            </a:r>
            <a:r>
              <a:rPr lang="tr-TR" dirty="0"/>
              <a:t> Akademi. Ankara.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15283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SOHO.thmx</Template>
  <TotalTime>533</TotalTime>
  <Words>626</Words>
  <Application>Microsoft Office PowerPoint</Application>
  <PresentationFormat>Geniş ekran</PresentationFormat>
  <Paragraphs>59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Candara</vt:lpstr>
      <vt:lpstr>Tahoma</vt:lpstr>
      <vt:lpstr>Tunga</vt:lpstr>
      <vt:lpstr>Soho</vt:lpstr>
      <vt:lpstr>ÇOCUĞU TANIMA VE DEĞERLENDİRME TEKNİKLERİ</vt:lpstr>
      <vt:lpstr>DEĞERLENDİRME YÖNTEMLERİ</vt:lpstr>
      <vt:lpstr>FORMAL DEĞERLENDİRME YÖNTEMLERİ</vt:lpstr>
      <vt:lpstr>FORMAL DEĞERLENDİRME YÖNTEMLERİ</vt:lpstr>
      <vt:lpstr>FORMAL DEĞERLENDİRME YÖNTEMLERİ</vt:lpstr>
      <vt:lpstr>İNFORMAL DEĞERLENDİRME YÖNTEMLERİ</vt:lpstr>
      <vt:lpstr>İNFORMAL DEĞERLENDİRME YÖNTEMLERİ</vt:lpstr>
      <vt:lpstr>İNFORMAL DEĞERLENDİRME YÖNTEMLERİ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Emin Demir</cp:lastModifiedBy>
  <cp:revision>99</cp:revision>
  <dcterms:created xsi:type="dcterms:W3CDTF">2017-09-25T14:40:04Z</dcterms:created>
  <dcterms:modified xsi:type="dcterms:W3CDTF">2020-05-03T23:04:20Z</dcterms:modified>
</cp:coreProperties>
</file>