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62" r:id="rId9"/>
    <p:sldId id="263" r:id="rId10"/>
    <p:sldId id="279" r:id="rId11"/>
    <p:sldId id="265" r:id="rId12"/>
    <p:sldId id="267" r:id="rId13"/>
    <p:sldId id="268" r:id="rId14"/>
    <p:sldId id="270" r:id="rId15"/>
    <p:sldId id="271" r:id="rId16"/>
    <p:sldId id="281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E7388-DEEB-4ED2-A5B5-1E77A3D5057B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BE607-52BD-4A92-B715-2DA092070D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830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BE607-52BD-4A92-B715-2DA092070DCB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723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609375-EEC8-A3EF-0918-BA1119061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9C5DE89-413F-25B1-FEC7-BF23A67BF8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6A27E71-597B-135F-4F70-21C6F07E5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1C44-BF5F-4A50-935F-1ACFAB6E58B1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45390DC-EF4D-B126-AAB9-C8E8F27A3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D4626BA-D871-4279-52B6-EC52C0E30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D23E-3DDF-4DD5-BB02-02A9455D56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7043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6AB974-EA1C-79E6-A1F2-BA36B77D5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D6E771D-EFEC-DC44-0058-BAFE55C0F6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D05AA04-4AE4-C1BE-30F9-A3905CD6A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1C44-BF5F-4A50-935F-1ACFAB6E58B1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3A901BF-E09D-4358-202E-67AD3AC1C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F6E575F-6E35-EF08-C60B-3CC3D4395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D23E-3DDF-4DD5-BB02-02A9455D56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7057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1A9CFE2-EE2D-0D9D-F878-E11B0B123F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CD86EEB-768B-004D-1A60-D7D32C722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FF4EA12-CD30-2603-18C8-535DE196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1C44-BF5F-4A50-935F-1ACFAB6E58B1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70324B5-AA08-F22C-C49F-4E8A18D28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13B32D0-186B-8824-C279-12DE1A993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D23E-3DDF-4DD5-BB02-02A9455D56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1863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1F8E61-7BFD-ECF3-3469-11283FFB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EAA2664-D307-9590-B982-6673A22B0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32D420E-E70D-B48E-3A18-10A8E051B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1C44-BF5F-4A50-935F-1ACFAB6E58B1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C87A5FF-4CE1-B1F5-BF55-513CBA324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70993FB-736D-B991-17A8-C7FFD885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D23E-3DDF-4DD5-BB02-02A9455D56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5397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EC3036-E23C-0052-AA8D-C33E8F9A2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6E26CF5-CACF-908A-C5AE-88DB63C57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90DD826-4B03-A64F-61D0-3BEE9863F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1C44-BF5F-4A50-935F-1ACFAB6E58B1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069D37B-C9B8-EE2B-28BD-B2DA5A732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A97751A-E162-E66E-A162-B5273A58C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D23E-3DDF-4DD5-BB02-02A9455D56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441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28118D8-64C6-43FC-B270-C5BDCAD70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F6EAD30-B0EE-C67D-C74E-FDECC2E4C8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9DF777B-FC6C-C805-5490-E74F54C93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E35DC8E-C9E5-70E6-F72C-193A5CE5F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1C44-BF5F-4A50-935F-1ACFAB6E58B1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5539F2B-BBC9-9A3C-83F0-0FC617F98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1B8678E-7B81-8544-4BCC-50299AD89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D23E-3DDF-4DD5-BB02-02A9455D56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6229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775011-F178-CB4B-44E3-F74D15D2F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FCD904D-D4E4-0639-B156-C45C19B32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A2D364C-8621-4C1B-CC20-A2ECE1439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A44CA120-97E2-ACF5-0495-C81EE9205A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335600B-AEB7-0614-B21A-2F5F95960C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DE8E74A5-E6B6-D36D-3C7A-F008F39B8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1C44-BF5F-4A50-935F-1ACFAB6E58B1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450BAE32-73FA-F2AE-3BA6-6B14F507C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B7EAD71-F8DD-FE6D-EB8B-1A9DEE6A0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D23E-3DDF-4DD5-BB02-02A9455D56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813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92590B-15B1-085D-E49A-EE02FC009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DE6BDCC-D51F-3334-CFDB-7097DA739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1C44-BF5F-4A50-935F-1ACFAB6E58B1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E139288-2EA0-C72E-E8C5-FD296C947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CB22473-B236-476A-1717-385AD6B3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D23E-3DDF-4DD5-BB02-02A9455D56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34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1CCF7F1-E52C-0D09-1545-AFB7178D9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1C44-BF5F-4A50-935F-1ACFAB6E58B1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AA01DE0-7946-319D-F8A5-C5E7B0C44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AD94305-8909-DF8B-3CE5-CE3871379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D23E-3DDF-4DD5-BB02-02A9455D56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9942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5B6393-DCB3-771D-5DB0-78395B1F7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6163F83-7BFA-4D65-E57A-482FA0C68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761C947-C479-AC2F-5D3D-FE1350B3E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1476D44-37C2-A6D6-6C81-49E52FF8E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1C44-BF5F-4A50-935F-1ACFAB6E58B1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A8FE263-6D01-5DB2-1B36-8D4D5693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8759896-75B9-FE01-8B6E-365024E78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D23E-3DDF-4DD5-BB02-02A9455D56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1787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38FA34-B31D-EAB0-EA8D-243A08651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38E4099-E422-9EB0-A95A-41EF0971D4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65C291C-C243-7688-00F0-316A1C8DF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C993858-26D4-82AE-4F97-190048DA7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1C44-BF5F-4A50-935F-1ACFAB6E58B1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07F761F-CDE4-B5B6-2563-F7D1DC7E2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2D76A8E-311F-6E06-E772-8D3AF3560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D23E-3DDF-4DD5-BB02-02A9455D56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1350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9A59B8F-E89E-B7F1-968C-B9F72A51E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5873399-A615-F0D8-1292-2BD1D348D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D3132C0-67F7-C976-69B8-83E66D3CA7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D1C44-BF5F-4A50-935F-1ACFAB6E58B1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FE8A998-23F5-54B9-3C77-DDED95495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D030AB0-3B64-A5B7-EE25-1E0A2B024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FD23E-3DDF-4DD5-BB02-02A9455D56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261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11E85D-75E9-3DD7-DE15-CA6741A7DF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BAŞ-BOYUN KANSERLERİNDE RADYOTERAPİ</a:t>
            </a:r>
          </a:p>
        </p:txBody>
      </p:sp>
    </p:spTree>
    <p:extLst>
      <p:ext uri="{BB962C8B-B14F-4D97-AF65-F5344CB8AC3E}">
        <p14:creationId xmlns:p14="http://schemas.microsoft.com/office/powerpoint/2010/main" val="1217480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707DC86A-1A99-3492-630D-0468B37D8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828675"/>
            <a:ext cx="809625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68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1EBCD8-8DE5-4A49-2283-10FC772B3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SİMULASYON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816C272-510A-628E-27A9-62DE6EC4C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Baş/boyun/omuz maskesi</a:t>
            </a:r>
          </a:p>
          <a:p>
            <a:r>
              <a:rPr lang="tr-TR" dirty="0"/>
              <a:t>Dil </a:t>
            </a:r>
            <a:r>
              <a:rPr lang="tr-TR" dirty="0" err="1"/>
              <a:t>basacağı</a:t>
            </a:r>
            <a:r>
              <a:rPr lang="tr-TR" dirty="0" err="1">
                <a:sym typeface="Wingdings" panose="05000000000000000000" pitchFamily="2" charset="2"/>
              </a:rPr>
              <a:t>dil</a:t>
            </a:r>
            <a:r>
              <a:rPr lang="tr-TR" dirty="0">
                <a:sym typeface="Wingdings" panose="05000000000000000000" pitchFamily="2" charset="2"/>
              </a:rPr>
              <a:t> ve ağız tabanı ile damağın uzaklaşmasını sağlar</a:t>
            </a:r>
            <a:endParaRPr lang="tr-TR" dirty="0"/>
          </a:p>
          <a:p>
            <a:r>
              <a:rPr lang="tr-TR" dirty="0" err="1"/>
              <a:t>Iv</a:t>
            </a:r>
            <a:r>
              <a:rPr lang="tr-TR" dirty="0"/>
              <a:t> kontrast-damarları ve lenf nodlarını daha iyi görmek için</a:t>
            </a:r>
          </a:p>
          <a:p>
            <a:r>
              <a:rPr lang="tr-TR" dirty="0" err="1"/>
              <a:t>Skarların</a:t>
            </a:r>
            <a:r>
              <a:rPr lang="tr-TR" dirty="0"/>
              <a:t> tellenmesi</a:t>
            </a:r>
          </a:p>
          <a:p>
            <a:r>
              <a:rPr lang="tr-TR" dirty="0"/>
              <a:t>İnce kesit BT(0,625 mm) kullanılabilir.</a:t>
            </a:r>
          </a:p>
          <a:p>
            <a:r>
              <a:rPr lang="tr-TR" dirty="0" err="1"/>
              <a:t>Bolus</a:t>
            </a:r>
            <a:r>
              <a:rPr lang="tr-TR" dirty="0"/>
              <a:t>-+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8420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A35424-679B-1CBE-708C-4E3F6AF0D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RİSKLİ ORGANLAR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1124EED-E15E-D17D-B827-E984289B8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77899" cy="4351338"/>
          </a:xfrm>
        </p:spPr>
        <p:txBody>
          <a:bodyPr>
            <a:normAutofit fontScale="40000" lnSpcReduction="20000"/>
          </a:bodyPr>
          <a:lstStyle/>
          <a:p>
            <a:r>
              <a:rPr lang="tr-TR" dirty="0"/>
              <a:t>Spinal </a:t>
            </a:r>
            <a:r>
              <a:rPr lang="tr-TR" dirty="0" err="1"/>
              <a:t>kord</a:t>
            </a:r>
            <a:endParaRPr lang="tr-TR" dirty="0"/>
          </a:p>
          <a:p>
            <a:r>
              <a:rPr lang="tr-TR" dirty="0"/>
              <a:t>Larinks</a:t>
            </a:r>
          </a:p>
          <a:p>
            <a:r>
              <a:rPr lang="tr-TR" dirty="0" err="1"/>
              <a:t>Farengeal</a:t>
            </a:r>
            <a:r>
              <a:rPr lang="tr-TR" dirty="0"/>
              <a:t> kaslar(yutma kasları)</a:t>
            </a:r>
          </a:p>
          <a:p>
            <a:r>
              <a:rPr lang="tr-TR" dirty="0"/>
              <a:t>Beyin sapı</a:t>
            </a:r>
          </a:p>
          <a:p>
            <a:r>
              <a:rPr lang="tr-TR" dirty="0"/>
              <a:t>Optik sinirler</a:t>
            </a:r>
          </a:p>
          <a:p>
            <a:r>
              <a:rPr lang="tr-TR" dirty="0"/>
              <a:t>Optik </a:t>
            </a:r>
            <a:r>
              <a:rPr lang="tr-TR" dirty="0" err="1"/>
              <a:t>kiazm</a:t>
            </a:r>
            <a:endParaRPr lang="tr-TR" dirty="0"/>
          </a:p>
          <a:p>
            <a:r>
              <a:rPr lang="tr-TR" dirty="0"/>
              <a:t>Gözler</a:t>
            </a:r>
          </a:p>
          <a:p>
            <a:r>
              <a:rPr lang="tr-TR" dirty="0"/>
              <a:t>Lens</a:t>
            </a:r>
          </a:p>
          <a:p>
            <a:r>
              <a:rPr lang="tr-TR" dirty="0"/>
              <a:t>Hipofiz bezi</a:t>
            </a:r>
          </a:p>
          <a:p>
            <a:r>
              <a:rPr lang="tr-TR" dirty="0" err="1"/>
              <a:t>Kohlea</a:t>
            </a:r>
            <a:endParaRPr lang="tr-TR" dirty="0"/>
          </a:p>
          <a:p>
            <a:r>
              <a:rPr lang="tr-TR" dirty="0"/>
              <a:t>Oral kavite</a:t>
            </a:r>
          </a:p>
          <a:p>
            <a:r>
              <a:rPr lang="tr-TR" dirty="0"/>
              <a:t>Parotis bezi</a:t>
            </a:r>
          </a:p>
          <a:p>
            <a:r>
              <a:rPr lang="tr-TR" dirty="0" err="1"/>
              <a:t>Submandibular</a:t>
            </a:r>
            <a:r>
              <a:rPr lang="tr-TR" dirty="0"/>
              <a:t> bezler</a:t>
            </a:r>
          </a:p>
          <a:p>
            <a:r>
              <a:rPr lang="tr-TR" dirty="0"/>
              <a:t>Mandibula</a:t>
            </a:r>
          </a:p>
          <a:p>
            <a:r>
              <a:rPr lang="tr-TR" dirty="0" err="1"/>
              <a:t>Brakiyal</a:t>
            </a:r>
            <a:r>
              <a:rPr lang="tr-TR" dirty="0"/>
              <a:t> </a:t>
            </a:r>
            <a:r>
              <a:rPr lang="tr-TR" dirty="0" err="1"/>
              <a:t>plexus</a:t>
            </a:r>
            <a:endParaRPr lang="tr-TR" dirty="0"/>
          </a:p>
          <a:p>
            <a:r>
              <a:rPr lang="tr-TR" dirty="0" err="1"/>
              <a:t>Özefagus</a:t>
            </a:r>
            <a:endParaRPr lang="tr-TR" dirty="0"/>
          </a:p>
          <a:p>
            <a:r>
              <a:rPr lang="tr-TR" dirty="0" err="1"/>
              <a:t>Karotid</a:t>
            </a:r>
            <a:r>
              <a:rPr lang="tr-TR" dirty="0"/>
              <a:t> arter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39564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82A705-DEA7-96DD-B5C1-AE800057A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KONTURLAMA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934F289-9F2D-B2C0-C134-01DAD17E7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MR füzyon</a:t>
            </a:r>
          </a:p>
          <a:p>
            <a:r>
              <a:rPr lang="tr-TR" dirty="0"/>
              <a:t>PET/BT füzyon</a:t>
            </a:r>
          </a:p>
          <a:p>
            <a:r>
              <a:rPr lang="tr-TR" dirty="0" err="1"/>
              <a:t>GTV:görünen</a:t>
            </a:r>
            <a:r>
              <a:rPr lang="tr-TR" dirty="0"/>
              <a:t> tümör ve metastatik lenf nodları</a:t>
            </a:r>
          </a:p>
          <a:p>
            <a:r>
              <a:rPr lang="tr-TR" dirty="0" err="1"/>
              <a:t>CTV:mikroskopik</a:t>
            </a:r>
            <a:r>
              <a:rPr lang="tr-TR" dirty="0"/>
              <a:t> uzanımlar ve riskli lenf nodu alanları</a:t>
            </a:r>
          </a:p>
          <a:p>
            <a:r>
              <a:rPr lang="tr-TR" dirty="0"/>
              <a:t>CTV için genellikle uzanımın ya da lenf nodu metastaz riskinin yüksek olduğu alana </a:t>
            </a:r>
            <a:r>
              <a:rPr lang="tr-TR" dirty="0" err="1"/>
              <a:t>CTVhighrisk</a:t>
            </a:r>
            <a:r>
              <a:rPr lang="tr-TR" dirty="0"/>
              <a:t> </a:t>
            </a:r>
          </a:p>
          <a:p>
            <a:r>
              <a:rPr lang="tr-TR" dirty="0"/>
              <a:t>Metastaz riskinin daha düşük olduğu alana </a:t>
            </a:r>
            <a:r>
              <a:rPr lang="tr-TR" dirty="0" err="1"/>
              <a:t>CTVlowrisk</a:t>
            </a:r>
            <a:r>
              <a:rPr lang="tr-TR" dirty="0"/>
              <a:t> hacmi oluşturulur.</a:t>
            </a:r>
          </a:p>
          <a:p>
            <a:r>
              <a:rPr lang="tr-TR" dirty="0"/>
              <a:t>PTV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6163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8B04C6-F466-977C-6523-9B7EA6333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7E72150-157A-D7CE-2D22-013430B45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Tümöre ve metastatik </a:t>
            </a:r>
            <a:r>
              <a:rPr lang="tr-TR" dirty="0" err="1"/>
              <a:t>LAP’lara</a:t>
            </a:r>
            <a:r>
              <a:rPr lang="tr-TR" dirty="0"/>
              <a:t> 70 </a:t>
            </a:r>
            <a:r>
              <a:rPr lang="tr-TR" dirty="0" err="1"/>
              <a:t>Gy</a:t>
            </a:r>
            <a:endParaRPr lang="tr-TR" dirty="0"/>
          </a:p>
          <a:p>
            <a:r>
              <a:rPr lang="tr-TR" dirty="0"/>
              <a:t>Yüksek risk mikroskopi uzanım alanına 66 </a:t>
            </a:r>
            <a:r>
              <a:rPr lang="tr-TR" dirty="0" err="1"/>
              <a:t>Gy</a:t>
            </a:r>
            <a:endParaRPr lang="tr-TR" dirty="0"/>
          </a:p>
          <a:p>
            <a:r>
              <a:rPr lang="tr-TR" dirty="0"/>
              <a:t>Yüksek risk lenf nodu seviyesine 60 </a:t>
            </a:r>
            <a:r>
              <a:rPr lang="tr-TR" dirty="0" err="1"/>
              <a:t>Gy</a:t>
            </a:r>
            <a:endParaRPr lang="tr-TR" dirty="0"/>
          </a:p>
          <a:p>
            <a:r>
              <a:rPr lang="tr-TR" dirty="0"/>
              <a:t>Düşük risk elektif lenf nodu alanına 54 </a:t>
            </a:r>
            <a:r>
              <a:rPr lang="tr-TR" dirty="0" err="1"/>
              <a:t>Gy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53492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9FBD24-A85D-FDD0-4FF4-1BF180966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ADAPTİF PLANLAMA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BF5BF6A-34C3-CA72-2511-EA7855EEF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>
            <a:normAutofit lnSpcReduction="10000"/>
          </a:bodyPr>
          <a:lstStyle/>
          <a:p>
            <a:r>
              <a:rPr lang="tr-TR" dirty="0"/>
              <a:t>Özellikle bazı baş-boyun tümörleri çok hızlı yanıt </a:t>
            </a:r>
            <a:r>
              <a:rPr lang="tr-TR" dirty="0" err="1"/>
              <a:t>vermektedir.Ayrıca</a:t>
            </a:r>
            <a:r>
              <a:rPr lang="tr-TR" dirty="0"/>
              <a:t> hastanın kilo verme gibi </a:t>
            </a:r>
            <a:r>
              <a:rPr lang="tr-TR" dirty="0" err="1"/>
              <a:t>değişimleride</a:t>
            </a:r>
            <a:r>
              <a:rPr lang="tr-TR" dirty="0"/>
              <a:t> göz önünde bulundurularak 2-3.haftada yeniden bir simülasyon BT çekilerek adaptif planlama yapılabilir.</a:t>
            </a:r>
          </a:p>
        </p:txBody>
      </p:sp>
    </p:spTree>
    <p:extLst>
      <p:ext uri="{BB962C8B-B14F-4D97-AF65-F5344CB8AC3E}">
        <p14:creationId xmlns:p14="http://schemas.microsoft.com/office/powerpoint/2010/main" val="1312344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D50D46-2A5D-6D82-0341-6FEC14A9D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YAN ETKİLER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C55EE1A-F94D-01E6-35B6-C8521DCB5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059097" cy="4351338"/>
          </a:xfrm>
        </p:spPr>
        <p:txBody>
          <a:bodyPr>
            <a:normAutofit fontScale="62500" lnSpcReduction="20000"/>
          </a:bodyPr>
          <a:lstStyle/>
          <a:p>
            <a:r>
              <a:rPr lang="tr-TR" dirty="0" err="1"/>
              <a:t>Mukozit</a:t>
            </a:r>
            <a:endParaRPr lang="tr-TR" dirty="0"/>
          </a:p>
          <a:p>
            <a:r>
              <a:rPr lang="tr-TR" dirty="0"/>
              <a:t>Dermatit </a:t>
            </a:r>
          </a:p>
          <a:p>
            <a:r>
              <a:rPr lang="tr-TR" dirty="0"/>
              <a:t>Yutma güçlüğü</a:t>
            </a:r>
          </a:p>
          <a:p>
            <a:r>
              <a:rPr lang="tr-TR" dirty="0"/>
              <a:t>Ses kısıklığı</a:t>
            </a:r>
          </a:p>
          <a:p>
            <a:r>
              <a:rPr lang="tr-TR" dirty="0"/>
              <a:t>Ağız kuruluğu</a:t>
            </a:r>
          </a:p>
          <a:p>
            <a:r>
              <a:rPr lang="tr-TR" dirty="0"/>
              <a:t>Diş kayıpları</a:t>
            </a:r>
          </a:p>
          <a:p>
            <a:r>
              <a:rPr lang="tr-TR" dirty="0"/>
              <a:t>Çene kemiği nekrozu</a:t>
            </a:r>
          </a:p>
          <a:p>
            <a:r>
              <a:rPr lang="tr-TR" dirty="0"/>
              <a:t>Tat-koku-işitme kaybı</a:t>
            </a:r>
          </a:p>
          <a:p>
            <a:r>
              <a:rPr lang="tr-TR" dirty="0"/>
              <a:t>Bulantı-kusma</a:t>
            </a:r>
          </a:p>
          <a:p>
            <a:r>
              <a:rPr lang="tr-TR" dirty="0"/>
              <a:t>Saç-sakal dökülmesi</a:t>
            </a:r>
          </a:p>
          <a:p>
            <a:r>
              <a:rPr lang="tr-TR" dirty="0" err="1"/>
              <a:t>Başağrısı-başdönmesi</a:t>
            </a:r>
            <a:endParaRPr lang="tr-TR" dirty="0"/>
          </a:p>
          <a:p>
            <a:r>
              <a:rPr lang="tr-TR" dirty="0"/>
              <a:t>İştahsızlık-halsizlik</a:t>
            </a:r>
          </a:p>
          <a:p>
            <a:r>
              <a:rPr lang="tr-TR" dirty="0"/>
              <a:t>lenfödem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2457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A5808D-E8EC-961F-7F0B-3E018FCA4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BAŞ-BOYUN KANSERLERİ NELERDİR?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3D28954-D390-718A-8D31-189DA0558F3C}"/>
              </a:ext>
            </a:extLst>
          </p:cNvPr>
          <p:cNvSpPr txBox="1"/>
          <p:nvPr/>
        </p:nvSpPr>
        <p:spPr>
          <a:xfrm>
            <a:off x="754144" y="1690688"/>
            <a:ext cx="10599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FF0000"/>
                </a:solidFill>
              </a:rPr>
              <a:t>Oral </a:t>
            </a:r>
            <a:r>
              <a:rPr lang="tr-TR" sz="2800" dirty="0" err="1">
                <a:solidFill>
                  <a:srgbClr val="FF0000"/>
                </a:solidFill>
              </a:rPr>
              <a:t>kavite</a:t>
            </a:r>
            <a:r>
              <a:rPr lang="tr-TR" sz="2800" dirty="0" err="1"/>
              <a:t>:dudak</a:t>
            </a:r>
            <a:r>
              <a:rPr lang="tr-TR" sz="2800" dirty="0"/>
              <a:t> iç </a:t>
            </a:r>
            <a:r>
              <a:rPr lang="tr-TR" sz="2800" dirty="0" err="1"/>
              <a:t>mukozası,dil</a:t>
            </a:r>
            <a:r>
              <a:rPr lang="tr-TR" sz="2800" dirty="0"/>
              <a:t>(ön 2/3 kısmı),diş etleri(</a:t>
            </a:r>
            <a:r>
              <a:rPr lang="tr-TR" sz="2800" dirty="0" err="1"/>
              <a:t>gingiva</a:t>
            </a:r>
            <a:r>
              <a:rPr lang="tr-TR" sz="2800" dirty="0"/>
              <a:t>),ağız </a:t>
            </a:r>
            <a:r>
              <a:rPr lang="tr-TR" sz="2800" dirty="0" err="1"/>
              <a:t>tabanı,yanak</a:t>
            </a:r>
            <a:r>
              <a:rPr lang="tr-TR" sz="2800" dirty="0"/>
              <a:t>(</a:t>
            </a:r>
            <a:r>
              <a:rPr lang="tr-TR" sz="2800" dirty="0" err="1"/>
              <a:t>bukkal</a:t>
            </a:r>
            <a:r>
              <a:rPr lang="tr-TR" sz="2800" dirty="0"/>
              <a:t> mukoza),sert </a:t>
            </a:r>
            <a:r>
              <a:rPr lang="tr-TR" sz="2800" dirty="0" err="1"/>
              <a:t>damak,retromolar</a:t>
            </a:r>
            <a:r>
              <a:rPr lang="tr-TR" sz="2800" dirty="0"/>
              <a:t> </a:t>
            </a:r>
            <a:r>
              <a:rPr lang="tr-TR" sz="2800" dirty="0" err="1"/>
              <a:t>trigon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61555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7748A0-D7C1-34FA-D224-2F5623DC3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BAŞ-BOYUN KANSERLERİ NELERDİR?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56EBC8E-9163-D733-72B3-EFEEBA607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692" y="1373138"/>
            <a:ext cx="8682872" cy="4351338"/>
          </a:xfrm>
        </p:spPr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Orofarenks</a:t>
            </a:r>
            <a:r>
              <a:rPr lang="tr-TR" dirty="0" err="1"/>
              <a:t>:yumuşak</a:t>
            </a:r>
            <a:r>
              <a:rPr lang="tr-TR" dirty="0"/>
              <a:t> </a:t>
            </a:r>
            <a:r>
              <a:rPr lang="tr-TR" dirty="0" err="1"/>
              <a:t>damak,dil</a:t>
            </a:r>
            <a:r>
              <a:rPr lang="tr-TR" dirty="0"/>
              <a:t> kökü(arka 1/3),</a:t>
            </a:r>
            <a:r>
              <a:rPr lang="tr-TR" dirty="0" err="1"/>
              <a:t>palatin</a:t>
            </a:r>
            <a:r>
              <a:rPr lang="tr-TR" dirty="0"/>
              <a:t> </a:t>
            </a:r>
            <a:r>
              <a:rPr lang="tr-TR" dirty="0" err="1"/>
              <a:t>tonsiller</a:t>
            </a:r>
            <a:r>
              <a:rPr lang="tr-TR" dirty="0"/>
              <a:t>(bademcik),</a:t>
            </a:r>
            <a:r>
              <a:rPr lang="tr-TR" dirty="0" err="1"/>
              <a:t>vallekula,posterior</a:t>
            </a:r>
            <a:r>
              <a:rPr lang="tr-TR" dirty="0"/>
              <a:t> </a:t>
            </a:r>
            <a:r>
              <a:rPr lang="tr-TR" dirty="0" err="1"/>
              <a:t>orofarenks</a:t>
            </a:r>
            <a:r>
              <a:rPr lang="tr-TR" dirty="0"/>
              <a:t> </a:t>
            </a:r>
            <a:r>
              <a:rPr lang="tr-TR" dirty="0" err="1"/>
              <a:t>duvarı,uvula</a:t>
            </a:r>
            <a:r>
              <a:rPr lang="tr-TR" dirty="0"/>
              <a:t>(küçük dil)</a:t>
            </a:r>
          </a:p>
        </p:txBody>
      </p:sp>
    </p:spTree>
    <p:extLst>
      <p:ext uri="{BB962C8B-B14F-4D97-AF65-F5344CB8AC3E}">
        <p14:creationId xmlns:p14="http://schemas.microsoft.com/office/powerpoint/2010/main" val="4192545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5BF92B-0FA9-751D-AF9F-E20930B94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BAŞ-BOYUN KANSERLERİ NELERDİR?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6B1AE9B-1FFF-45CE-CA44-1EFA6A68D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Nazofarenks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dirty="0">
                <a:solidFill>
                  <a:srgbClr val="FF0000"/>
                </a:solidFill>
              </a:rPr>
              <a:t>Nazal kavite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ED630DE4-75AE-BCD0-7D09-6EC9790A64F1}"/>
              </a:ext>
            </a:extLst>
          </p:cNvPr>
          <p:cNvSpPr txBox="1"/>
          <p:nvPr/>
        </p:nvSpPr>
        <p:spPr>
          <a:xfrm>
            <a:off x="838200" y="3539629"/>
            <a:ext cx="5227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0070C0"/>
                </a:solidFill>
              </a:rPr>
              <a:t>Beyin </a:t>
            </a:r>
            <a:r>
              <a:rPr lang="tr-TR" dirty="0" err="1">
                <a:solidFill>
                  <a:srgbClr val="0070C0"/>
                </a:solidFill>
              </a:rPr>
              <a:t>sapı,beyin,optik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sinir,kohlea,medulla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spinalis</a:t>
            </a:r>
            <a:r>
              <a:rPr lang="tr-TR" dirty="0">
                <a:solidFill>
                  <a:srgbClr val="0070C0"/>
                </a:solidFill>
              </a:rPr>
              <a:t> gibi kritik yapıların ne kadar yakın olduğuna dikkat ediniz.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95820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 descr="tıbbi görüntüleme, röntgen filmi, radyoloji, tıbbi içeren bir resim&#10;&#10;Açıklama otomatik olarak oluşturuldu">
            <a:extLst>
              <a:ext uri="{FF2B5EF4-FFF2-40B4-BE49-F238E27FC236}">
                <a16:creationId xmlns:a16="http://schemas.microsoft.com/office/drawing/2014/main" id="{461FE6B6-D5A9-7494-AD74-643F5A1F6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84521"/>
            <a:ext cx="10905066" cy="528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26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2DC8B3-F8FE-A354-C171-D4DE10A5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BAŞ-BOYUN KANSERLERİ NELERDİR?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80BF86B-6080-2D06-D3DB-BBF931B70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03482" cy="502796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Larenks(gırtlak) </a:t>
            </a:r>
          </a:p>
        </p:txBody>
      </p:sp>
    </p:spTree>
    <p:extLst>
      <p:ext uri="{BB962C8B-B14F-4D97-AF65-F5344CB8AC3E}">
        <p14:creationId xmlns:p14="http://schemas.microsoft.com/office/powerpoint/2010/main" val="386022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6E0A91-24B7-10AF-CC98-F160562EB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BAŞ-BOYUN KANSERLERİ NELERDİR?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31C5418-D6B5-27F1-E47B-6653EBD33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81905"/>
          </a:xfrm>
        </p:spPr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Tükrük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bezleri:parotis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bezi,submandibular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bez,sublingual</a:t>
            </a:r>
            <a:r>
              <a:rPr lang="tr-TR" dirty="0">
                <a:solidFill>
                  <a:srgbClr val="FF0000"/>
                </a:solidFill>
              </a:rPr>
              <a:t> bez</a:t>
            </a:r>
          </a:p>
        </p:txBody>
      </p:sp>
    </p:spTree>
    <p:extLst>
      <p:ext uri="{BB962C8B-B14F-4D97-AF65-F5344CB8AC3E}">
        <p14:creationId xmlns:p14="http://schemas.microsoft.com/office/powerpoint/2010/main" val="2480208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98C5E9-7D66-A159-071F-D4210293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BAŞ-BOYUN KANSERLERİ NELERDİR?</a:t>
            </a:r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17A2D7EE-378E-33EB-7D78-B86A2B841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81905"/>
          </a:xfrm>
        </p:spPr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Maksiller</a:t>
            </a:r>
            <a:r>
              <a:rPr lang="tr-TR" dirty="0">
                <a:solidFill>
                  <a:srgbClr val="FF0000"/>
                </a:solidFill>
              </a:rPr>
              <a:t> sinüs</a:t>
            </a:r>
          </a:p>
        </p:txBody>
      </p:sp>
    </p:spTree>
    <p:extLst>
      <p:ext uri="{BB962C8B-B14F-4D97-AF65-F5344CB8AC3E}">
        <p14:creationId xmlns:p14="http://schemas.microsoft.com/office/powerpoint/2010/main" val="3168557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08E643D-269B-3F66-9385-B9275983F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BAŞ-BOYUN KANSERLERİ NELERDİR?</a:t>
            </a: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823CA1BB-8ABE-55F5-2B0A-D94A26EE5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81905"/>
          </a:xfrm>
        </p:spPr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Tiroid</a:t>
            </a:r>
            <a:r>
              <a:rPr lang="tr-TR" dirty="0">
                <a:solidFill>
                  <a:srgbClr val="FF0000"/>
                </a:solidFill>
              </a:rPr>
              <a:t> bezi</a:t>
            </a:r>
          </a:p>
        </p:txBody>
      </p:sp>
    </p:spTree>
    <p:extLst>
      <p:ext uri="{BB962C8B-B14F-4D97-AF65-F5344CB8AC3E}">
        <p14:creationId xmlns:p14="http://schemas.microsoft.com/office/powerpoint/2010/main" val="3030017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342</Words>
  <Application>Microsoft Office PowerPoint</Application>
  <PresentationFormat>Geniş ekran</PresentationFormat>
  <Paragraphs>72</Paragraphs>
  <Slides>16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Teması</vt:lpstr>
      <vt:lpstr>BAŞ-BOYUN KANSERLERİNDE RADYOTERAPİ</vt:lpstr>
      <vt:lpstr>BAŞ-BOYUN KANSERLERİ NELERDİR?</vt:lpstr>
      <vt:lpstr>BAŞ-BOYUN KANSERLERİ NELERDİR?</vt:lpstr>
      <vt:lpstr>BAŞ-BOYUN KANSERLERİ NELERDİR?</vt:lpstr>
      <vt:lpstr>PowerPoint Sunusu</vt:lpstr>
      <vt:lpstr>BAŞ-BOYUN KANSERLERİ NELERDİR?</vt:lpstr>
      <vt:lpstr>BAŞ-BOYUN KANSERLERİ NELERDİR?</vt:lpstr>
      <vt:lpstr>BAŞ-BOYUN KANSERLERİ NELERDİR?</vt:lpstr>
      <vt:lpstr>BAŞ-BOYUN KANSERLERİ NELERDİR?</vt:lpstr>
      <vt:lpstr>PowerPoint Sunusu</vt:lpstr>
      <vt:lpstr>SİMULASYON</vt:lpstr>
      <vt:lpstr>RİSKLİ ORGANLAR</vt:lpstr>
      <vt:lpstr>KONTURLAMA</vt:lpstr>
      <vt:lpstr>ÖRNEK:</vt:lpstr>
      <vt:lpstr>ADAPTİF PLANLAMA</vt:lpstr>
      <vt:lpstr>YAN ETKİLER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BAŞ-BOYUN KANSERLERİNDE RADYOTERAPİ</dc:title>
  <dc:creator>yunus babayiğit</dc:creator>
  <cp:lastModifiedBy>yunus babayiğit</cp:lastModifiedBy>
  <cp:revision>16</cp:revision>
  <dcterms:created xsi:type="dcterms:W3CDTF">2024-01-06T16:37:46Z</dcterms:created>
  <dcterms:modified xsi:type="dcterms:W3CDTF">2024-06-02T21:16:02Z</dcterms:modified>
</cp:coreProperties>
</file>