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5"/>
  </p:notesMasterIdLst>
  <p:sldIdLst>
    <p:sldId id="256" r:id="rId2"/>
    <p:sldId id="307" r:id="rId3"/>
    <p:sldId id="308" r:id="rId4"/>
    <p:sldId id="303" r:id="rId5"/>
    <p:sldId id="293" r:id="rId6"/>
    <p:sldId id="294" r:id="rId7"/>
    <p:sldId id="313" r:id="rId8"/>
    <p:sldId id="291" r:id="rId9"/>
    <p:sldId id="292" r:id="rId10"/>
    <p:sldId id="314" r:id="rId11"/>
    <p:sldId id="304" r:id="rId12"/>
    <p:sldId id="312" r:id="rId13"/>
    <p:sldId id="306" r:id="rId14"/>
    <p:sldId id="310" r:id="rId15"/>
    <p:sldId id="311" r:id="rId16"/>
    <p:sldId id="309" r:id="rId17"/>
    <p:sldId id="289" r:id="rId18"/>
    <p:sldId id="290" r:id="rId19"/>
    <p:sldId id="295" r:id="rId20"/>
    <p:sldId id="296" r:id="rId21"/>
    <p:sldId id="315" r:id="rId22"/>
    <p:sldId id="297" r:id="rId23"/>
    <p:sldId id="298" r:id="rId24"/>
    <p:sldId id="299" r:id="rId25"/>
    <p:sldId id="316" r:id="rId26"/>
    <p:sldId id="300" r:id="rId27"/>
    <p:sldId id="301" r:id="rId28"/>
    <p:sldId id="302" r:id="rId29"/>
    <p:sldId id="323" r:id="rId30"/>
    <p:sldId id="324" r:id="rId31"/>
    <p:sldId id="321" r:id="rId32"/>
    <p:sldId id="322" r:id="rId33"/>
    <p:sldId id="319" r:id="rId34"/>
    <p:sldId id="320" r:id="rId35"/>
    <p:sldId id="318" r:id="rId36"/>
    <p:sldId id="317" r:id="rId37"/>
    <p:sldId id="325" r:id="rId38"/>
    <p:sldId id="326" r:id="rId39"/>
    <p:sldId id="327" r:id="rId40"/>
    <p:sldId id="328" r:id="rId41"/>
    <p:sldId id="329" r:id="rId42"/>
    <p:sldId id="330" r:id="rId43"/>
    <p:sldId id="331"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4BE0FC-5919-42AE-8804-8BC195F22B95}" type="datetimeFigureOut">
              <a:rPr lang="tr-TR" smtClean="0"/>
              <a:t>23.11.2019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FEA33D-B3D4-439C-8800-A93EA6FD269D}" type="slidenum">
              <a:rPr lang="tr-TR" smtClean="0"/>
              <a:t>‹#›</a:t>
            </a:fld>
            <a:endParaRPr lang="tr-TR"/>
          </a:p>
        </p:txBody>
      </p:sp>
    </p:spTree>
    <p:extLst>
      <p:ext uri="{BB962C8B-B14F-4D97-AF65-F5344CB8AC3E}">
        <p14:creationId xmlns:p14="http://schemas.microsoft.com/office/powerpoint/2010/main" val="2117207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5141E08-0BC2-4EAE-B62B-ACBCD2266A38}" type="datetime1">
              <a:rPr lang="tr-TR" smtClean="0"/>
              <a:t>23.11.2019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620A786-AA29-4F4A-AC8B-A323C3DFC64E}" type="datetime1">
              <a:rPr lang="tr-TR" smtClean="0"/>
              <a:t>23.11.2019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8A099B2-9682-47E7-8638-4D63CA298147}" type="datetime1">
              <a:rPr lang="tr-TR" smtClean="0"/>
              <a:t>23.11.2019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0ED6A9F-ED3F-41E9-A753-518B7D7D7570}" type="datetime1">
              <a:rPr lang="tr-TR" smtClean="0"/>
              <a:t>23.11.2019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C20E352-8C7E-477A-9451-2286381B53A1}" type="datetime1">
              <a:rPr lang="tr-TR" smtClean="0"/>
              <a:t>23.11.2019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374EA43-0C73-4F15-B2C5-6AAF8E84DC10}" type="datetime1">
              <a:rPr lang="tr-TR" smtClean="0"/>
              <a:t>23.11.2019</a:t>
            </a:fld>
            <a:endParaRPr lang="tr-TR"/>
          </a:p>
        </p:txBody>
      </p:sp>
      <p:sp>
        <p:nvSpPr>
          <p:cNvPr id="6" name="Footer Placeholder 5"/>
          <p:cNvSpPr>
            <a:spLocks noGrp="1"/>
          </p:cNvSpPr>
          <p:nvPr>
            <p:ph type="ftr" sz="quarter" idx="11"/>
          </p:nvPr>
        </p:nvSpPr>
        <p:spPr/>
        <p:txBody>
          <a:bodyPr/>
          <a:lstStyle/>
          <a:p>
            <a:r>
              <a:rPr lang="tr-TR" smtClean="0"/>
              <a:t>Dr. Pınar KIZILHAN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619F591-2CC4-47A6-BCCE-3B4CB00ABBEE}" type="datetime1">
              <a:rPr lang="tr-TR" smtClean="0"/>
              <a:t>23.11.2019</a:t>
            </a:fld>
            <a:endParaRPr lang="tr-TR"/>
          </a:p>
        </p:txBody>
      </p:sp>
      <p:sp>
        <p:nvSpPr>
          <p:cNvPr id="8" name="Footer Placeholder 7"/>
          <p:cNvSpPr>
            <a:spLocks noGrp="1"/>
          </p:cNvSpPr>
          <p:nvPr>
            <p:ph type="ftr" sz="quarter" idx="11"/>
          </p:nvPr>
        </p:nvSpPr>
        <p:spPr/>
        <p:txBody>
          <a:bodyPr/>
          <a:lstStyle/>
          <a:p>
            <a:r>
              <a:rPr lang="tr-TR" smtClean="0"/>
              <a:t>Dr. Pınar KIZILHAN</a:t>
            </a:r>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BCB708C-E506-418B-BEA8-AA0CA5399142}" type="datetime1">
              <a:rPr lang="tr-TR" smtClean="0"/>
              <a:t>23.11.2019</a:t>
            </a:fld>
            <a:endParaRPr lang="tr-TR"/>
          </a:p>
        </p:txBody>
      </p:sp>
      <p:sp>
        <p:nvSpPr>
          <p:cNvPr id="4" name="Footer Placeholder 3"/>
          <p:cNvSpPr>
            <a:spLocks noGrp="1"/>
          </p:cNvSpPr>
          <p:nvPr>
            <p:ph type="ftr" sz="quarter" idx="11"/>
          </p:nvPr>
        </p:nvSpPr>
        <p:spPr/>
        <p:txBody>
          <a:bodyPr/>
          <a:lstStyle/>
          <a:p>
            <a:r>
              <a:rPr lang="tr-TR" smtClean="0"/>
              <a:t>Dr. Pınar KIZILHAN</a:t>
            </a:r>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FE8A95-8A46-4FE8-9583-D1DCA1806643}" type="datetime1">
              <a:rPr lang="tr-TR" smtClean="0"/>
              <a:t>23.11.2019</a:t>
            </a:fld>
            <a:endParaRPr lang="tr-TR"/>
          </a:p>
        </p:txBody>
      </p:sp>
      <p:sp>
        <p:nvSpPr>
          <p:cNvPr id="3" name="Footer Placeholder 2"/>
          <p:cNvSpPr>
            <a:spLocks noGrp="1"/>
          </p:cNvSpPr>
          <p:nvPr>
            <p:ph type="ftr" sz="quarter" idx="11"/>
          </p:nvPr>
        </p:nvSpPr>
        <p:spPr/>
        <p:txBody>
          <a:bodyPr/>
          <a:lstStyle/>
          <a:p>
            <a:r>
              <a:rPr lang="tr-TR" smtClean="0"/>
              <a:t>Dr. Pınar KIZILHAN</a:t>
            </a:r>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F407EDB-79B1-4B55-9228-F20B3E142D1F}" type="datetime1">
              <a:rPr lang="tr-TR" smtClean="0"/>
              <a:t>23.11.2019</a:t>
            </a:fld>
            <a:endParaRPr lang="tr-TR"/>
          </a:p>
        </p:txBody>
      </p:sp>
      <p:sp>
        <p:nvSpPr>
          <p:cNvPr id="6" name="Footer Placeholder 5"/>
          <p:cNvSpPr>
            <a:spLocks noGrp="1"/>
          </p:cNvSpPr>
          <p:nvPr>
            <p:ph type="ftr" sz="quarter" idx="11"/>
          </p:nvPr>
        </p:nvSpPr>
        <p:spPr/>
        <p:txBody>
          <a:bodyPr/>
          <a:lstStyle/>
          <a:p>
            <a:r>
              <a:rPr lang="tr-TR" smtClean="0"/>
              <a:t>Dr. Pınar KIZILHAN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79B9B649-0E64-46DF-9DEA-9B27FF7301A8}" type="datetime1">
              <a:rPr lang="tr-TR" smtClean="0"/>
              <a:t>23.11.2019</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r>
              <a:rPr lang="tr-TR" smtClean="0"/>
              <a:t>Dr. Pınar KIZILHAN</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tr-TR" smtClean="0"/>
              <a:t>Dr. Pınar KIZILHAN</a:t>
            </a:r>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833F005-1C40-4E49-8155-067959179CF2}" type="datetime1">
              <a:rPr lang="tr-TR" smtClean="0"/>
              <a:t>23.11.2019</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YAŞAM KÜLTÜRÜ OLARAK TİYATRO</a:t>
            </a:r>
            <a:endParaRPr lang="tr-TR" dirty="0"/>
          </a:p>
        </p:txBody>
      </p:sp>
      <p:sp>
        <p:nvSpPr>
          <p:cNvPr id="3" name="Alt Başlık 2"/>
          <p:cNvSpPr>
            <a:spLocks noGrp="1"/>
          </p:cNvSpPr>
          <p:nvPr>
            <p:ph type="subTitle" idx="1"/>
          </p:nvPr>
        </p:nvSpPr>
        <p:spPr/>
        <p:txBody>
          <a:bodyPr>
            <a:normAutofit/>
          </a:bodyPr>
          <a:lstStyle/>
          <a:p>
            <a:r>
              <a:rPr lang="tr-TR" dirty="0" smtClean="0"/>
              <a:t>TÜRK TİYATROSU</a:t>
            </a:r>
            <a:endParaRPr lang="tr-TR" dirty="0"/>
          </a:p>
        </p:txBody>
      </p:sp>
      <p:pic>
        <p:nvPicPr>
          <p:cNvPr id="4" name="Picture 4" descr="MCEN00343_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2536" y="-110296"/>
            <a:ext cx="7632848" cy="694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040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800" dirty="0" smtClean="0"/>
              <a:t>Türk Tiyatrosunu  Oluşturan Kaynaklar</a:t>
            </a:r>
            <a:endParaRPr lang="tr-TR" sz="2800" dirty="0"/>
          </a:p>
        </p:txBody>
      </p:sp>
      <p:sp>
        <p:nvSpPr>
          <p:cNvPr id="3" name="İçerik Yer Tutucusu 2"/>
          <p:cNvSpPr>
            <a:spLocks noGrp="1"/>
          </p:cNvSpPr>
          <p:nvPr>
            <p:ph idx="1"/>
          </p:nvPr>
        </p:nvSpPr>
        <p:spPr/>
        <p:txBody>
          <a:bodyPr/>
          <a:lstStyle/>
          <a:p>
            <a:pPr algn="ctr"/>
            <a:endParaRPr lang="tr-TR" dirty="0" smtClean="0"/>
          </a:p>
          <a:p>
            <a:pPr marL="114300" indent="0" algn="ctr">
              <a:buNone/>
            </a:pPr>
            <a:r>
              <a:rPr lang="tr-TR" sz="2800" i="1" dirty="0" smtClean="0">
                <a:solidFill>
                  <a:schemeClr val="accent2">
                    <a:lumMod val="50000"/>
                  </a:schemeClr>
                </a:solidFill>
              </a:rPr>
              <a:t>1. Yer</a:t>
            </a:r>
          </a:p>
          <a:p>
            <a:pPr marL="114300" indent="0" algn="ctr">
              <a:buNone/>
            </a:pPr>
            <a:r>
              <a:rPr lang="tr-TR" sz="2800" i="1" dirty="0" smtClean="0">
                <a:solidFill>
                  <a:schemeClr val="accent2">
                    <a:lumMod val="50000"/>
                  </a:schemeClr>
                </a:solidFill>
              </a:rPr>
              <a:t>2. Soy</a:t>
            </a:r>
          </a:p>
          <a:p>
            <a:pPr marL="114300" indent="0" algn="ctr">
              <a:buNone/>
            </a:pPr>
            <a:r>
              <a:rPr lang="tr-TR" sz="2800" i="1" dirty="0" smtClean="0">
                <a:solidFill>
                  <a:schemeClr val="accent2">
                    <a:lumMod val="50000"/>
                  </a:schemeClr>
                </a:solidFill>
              </a:rPr>
              <a:t>3. İmparatorluk (Yahudi, Rum ve Ermeni azınlıkların )</a:t>
            </a:r>
          </a:p>
          <a:p>
            <a:pPr marL="114300" indent="0" algn="ctr">
              <a:buNone/>
            </a:pPr>
            <a:r>
              <a:rPr lang="tr-TR" sz="2800" i="1" dirty="0" smtClean="0">
                <a:solidFill>
                  <a:schemeClr val="accent2">
                    <a:lumMod val="50000"/>
                  </a:schemeClr>
                </a:solidFill>
              </a:rPr>
              <a:t>4. İslam</a:t>
            </a:r>
          </a:p>
          <a:p>
            <a:pPr marL="114300" indent="0" algn="ctr">
              <a:buNone/>
            </a:pPr>
            <a:r>
              <a:rPr lang="tr-TR" sz="2800" i="1" dirty="0" smtClean="0">
                <a:solidFill>
                  <a:schemeClr val="accent2">
                    <a:lumMod val="50000"/>
                  </a:schemeClr>
                </a:solidFill>
              </a:rPr>
              <a:t>5. Batılılaşma</a:t>
            </a:r>
            <a:endParaRPr lang="tr-TR" sz="2800" i="1" dirty="0">
              <a:solidFill>
                <a:schemeClr val="accent2">
                  <a:lumMod val="50000"/>
                </a:schemeClr>
              </a:solidFill>
            </a:endParaRPr>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3637355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Geleneksel Türk </a:t>
            </a:r>
            <a:r>
              <a:rPr lang="tr-TR" sz="2800" dirty="0" smtClean="0"/>
              <a:t>tiyatrosunun evreleri</a:t>
            </a:r>
            <a:endParaRPr lang="tr-TR" sz="2800" dirty="0"/>
          </a:p>
        </p:txBody>
      </p:sp>
      <p:sp>
        <p:nvSpPr>
          <p:cNvPr id="3" name="İçerik Yer Tutucusu 2"/>
          <p:cNvSpPr>
            <a:spLocks noGrp="1"/>
          </p:cNvSpPr>
          <p:nvPr>
            <p:ph idx="1"/>
          </p:nvPr>
        </p:nvSpPr>
        <p:spPr/>
        <p:txBody>
          <a:bodyPr/>
          <a:lstStyle/>
          <a:p>
            <a:pPr marL="114300" indent="0" algn="just">
              <a:lnSpc>
                <a:spcPct val="200000"/>
              </a:lnSpc>
              <a:buNone/>
            </a:pPr>
            <a:r>
              <a:rPr lang="tr-TR" dirty="0"/>
              <a:t>1. Kırsal kesimdeki köylü seyirlik oyunları geleneği, </a:t>
            </a:r>
            <a:endParaRPr lang="tr-TR" dirty="0" smtClean="0"/>
          </a:p>
          <a:p>
            <a:pPr marL="114300" indent="0" algn="just">
              <a:lnSpc>
                <a:spcPct val="200000"/>
              </a:lnSpc>
              <a:buNone/>
            </a:pPr>
            <a:r>
              <a:rPr lang="tr-TR" dirty="0" smtClean="0"/>
              <a:t>2</a:t>
            </a:r>
            <a:r>
              <a:rPr lang="tr-TR" dirty="0"/>
              <a:t>. Kentlerdeki meddah, kukla, Karagöz ve Ortaoyunlarını içeren halk tiyatrosu geleneği, </a:t>
            </a:r>
            <a:endParaRPr lang="tr-TR" dirty="0" smtClean="0"/>
          </a:p>
          <a:p>
            <a:pPr marL="114300" indent="0" algn="just">
              <a:lnSpc>
                <a:spcPct val="200000"/>
              </a:lnSpc>
              <a:buNone/>
            </a:pPr>
            <a:r>
              <a:rPr lang="tr-TR" dirty="0"/>
              <a:t>3</a:t>
            </a:r>
            <a:r>
              <a:rPr lang="tr-TR" dirty="0" smtClean="0"/>
              <a:t>. </a:t>
            </a:r>
            <a:r>
              <a:rPr lang="tr-TR" dirty="0"/>
              <a:t>On dokuzuncu yüzyılda Batı etkisiyle başlayan ve Cumhuriyet’imizle devam eden Türk tiyatrosu geleneğimizdir. </a:t>
            </a:r>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9457604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err="1"/>
              <a:t>Kı</a:t>
            </a:r>
            <a:r>
              <a:rPr lang="pt-BR" sz="2800" dirty="0"/>
              <a:t>rsaldan kente do</a:t>
            </a:r>
            <a:r>
              <a:rPr lang="tr-TR" sz="2800" dirty="0"/>
              <a:t>ğ</a:t>
            </a:r>
            <a:r>
              <a:rPr lang="pt-BR" sz="2800" dirty="0"/>
              <a:t>ru</a:t>
            </a:r>
            <a:r>
              <a:rPr lang="tr-TR" sz="2800" dirty="0"/>
              <a:t> </a:t>
            </a:r>
            <a:r>
              <a:rPr lang="tr-TR" sz="2800" dirty="0" smtClean="0"/>
              <a:t>açılım: Halk Tiyatrosu</a:t>
            </a:r>
            <a:r>
              <a:rPr lang="tr-TR" sz="4800" dirty="0"/>
              <a:t/>
            </a:r>
            <a:br>
              <a:rPr lang="tr-TR" sz="4800" dirty="0"/>
            </a:br>
            <a:endParaRPr lang="tr-TR" dirty="0"/>
          </a:p>
        </p:txBody>
      </p:sp>
      <p:sp>
        <p:nvSpPr>
          <p:cNvPr id="3" name="İçerik Yer Tutucusu 2"/>
          <p:cNvSpPr>
            <a:spLocks noGrp="1"/>
          </p:cNvSpPr>
          <p:nvPr>
            <p:ph idx="1"/>
          </p:nvPr>
        </p:nvSpPr>
        <p:spPr/>
        <p:txBody>
          <a:bodyPr/>
          <a:lstStyle/>
          <a:p>
            <a:pPr>
              <a:lnSpc>
                <a:spcPct val="200000"/>
              </a:lnSpc>
            </a:pPr>
            <a:r>
              <a:rPr lang="tr-TR" dirty="0" smtClean="0"/>
              <a:t>Hokkabazlık</a:t>
            </a:r>
          </a:p>
          <a:p>
            <a:pPr>
              <a:lnSpc>
                <a:spcPct val="200000"/>
              </a:lnSpc>
            </a:pPr>
            <a:r>
              <a:rPr lang="tr-TR" dirty="0" smtClean="0"/>
              <a:t>Sahne dansları</a:t>
            </a:r>
          </a:p>
          <a:p>
            <a:pPr>
              <a:lnSpc>
                <a:spcPct val="200000"/>
              </a:lnSpc>
            </a:pPr>
            <a:r>
              <a:rPr lang="tr-TR" dirty="0" smtClean="0"/>
              <a:t>Meddahlık</a:t>
            </a:r>
          </a:p>
          <a:p>
            <a:pPr>
              <a:lnSpc>
                <a:spcPct val="200000"/>
              </a:lnSpc>
            </a:pPr>
            <a:r>
              <a:rPr lang="tr-TR" dirty="0" smtClean="0"/>
              <a:t>Kuklalar</a:t>
            </a: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42822862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err="1"/>
              <a:t>K</a:t>
            </a:r>
            <a:r>
              <a:rPr lang="tr-TR" sz="2800" dirty="0" err="1" smtClean="0"/>
              <a:t>ı</a:t>
            </a:r>
            <a:r>
              <a:rPr lang="pt-BR" sz="2800" dirty="0" smtClean="0"/>
              <a:t>rsaldan </a:t>
            </a:r>
            <a:r>
              <a:rPr lang="pt-BR" sz="2800" dirty="0"/>
              <a:t>kente </a:t>
            </a:r>
            <a:r>
              <a:rPr lang="pt-BR" sz="2800" dirty="0" smtClean="0"/>
              <a:t>do</a:t>
            </a:r>
            <a:r>
              <a:rPr lang="tr-TR" sz="2800" dirty="0" smtClean="0"/>
              <a:t>ğ</a:t>
            </a:r>
            <a:r>
              <a:rPr lang="pt-BR" sz="2800" dirty="0" smtClean="0"/>
              <a:t>ru</a:t>
            </a:r>
            <a:r>
              <a:rPr lang="tr-TR" sz="2800" dirty="0" smtClean="0"/>
              <a:t> açılım: Halk Tiyatrosu </a:t>
            </a:r>
            <a:r>
              <a:rPr lang="tr-TR" sz="2800" dirty="0"/>
              <a:t/>
            </a:r>
            <a:br>
              <a:rPr lang="tr-TR" sz="2800" dirty="0"/>
            </a:br>
            <a:endParaRPr lang="tr-TR" sz="2800" dirty="0"/>
          </a:p>
        </p:txBody>
      </p:sp>
      <p:sp>
        <p:nvSpPr>
          <p:cNvPr id="3" name="İçerik Yer Tutucusu 2"/>
          <p:cNvSpPr>
            <a:spLocks noGrp="1"/>
          </p:cNvSpPr>
          <p:nvPr>
            <p:ph idx="1"/>
          </p:nvPr>
        </p:nvSpPr>
        <p:spPr>
          <a:xfrm>
            <a:off x="443693" y="1069504"/>
            <a:ext cx="7620000" cy="4800600"/>
          </a:xfrm>
        </p:spPr>
        <p:txBody>
          <a:bodyPr>
            <a:normAutofit fontScale="85000" lnSpcReduction="10000"/>
          </a:bodyPr>
          <a:lstStyle/>
          <a:p>
            <a:pPr algn="just">
              <a:lnSpc>
                <a:spcPct val="200000"/>
              </a:lnSpc>
            </a:pPr>
            <a:endParaRPr lang="tr-TR" dirty="0" smtClean="0"/>
          </a:p>
          <a:p>
            <a:pPr algn="just">
              <a:lnSpc>
                <a:spcPct val="200000"/>
              </a:lnSpc>
            </a:pPr>
            <a:r>
              <a:rPr lang="tr-TR" dirty="0" smtClean="0"/>
              <a:t>Bu </a:t>
            </a:r>
            <a:r>
              <a:rPr lang="tr-TR" dirty="0"/>
              <a:t>geleneğin doğup geliştiği yerler </a:t>
            </a:r>
            <a:r>
              <a:rPr lang="tr-TR" dirty="0" smtClean="0"/>
              <a:t>kentlerdir</a:t>
            </a:r>
            <a:r>
              <a:rPr lang="tr-TR" dirty="0"/>
              <a:t>. </a:t>
            </a:r>
            <a:r>
              <a:rPr lang="tr-TR" dirty="0" smtClean="0"/>
              <a:t>Neredeyse </a:t>
            </a:r>
            <a:r>
              <a:rPr lang="tr-TR" dirty="0"/>
              <a:t>bir kent, </a:t>
            </a:r>
            <a:r>
              <a:rPr lang="tr-TR" dirty="0" smtClean="0"/>
              <a:t>İstanbul. Bu </a:t>
            </a:r>
            <a:r>
              <a:rPr lang="tr-TR" dirty="0"/>
              <a:t>gelenek </a:t>
            </a:r>
            <a:r>
              <a:rPr lang="tr-TR" dirty="0" smtClean="0"/>
              <a:t>kapsamında </a:t>
            </a:r>
            <a:r>
              <a:rPr lang="tr-TR" dirty="0"/>
              <a:t>yer alan seyirlik oyunların da bugünkü anlamda bir metni yoktur. </a:t>
            </a:r>
            <a:r>
              <a:rPr lang="tr-TR" dirty="0" smtClean="0"/>
              <a:t>Örgütlenmiş </a:t>
            </a:r>
            <a:r>
              <a:rPr lang="tr-TR" dirty="0"/>
              <a:t>bir tiyatro binaları da. </a:t>
            </a:r>
            <a:r>
              <a:rPr lang="tr-TR" dirty="0" smtClean="0"/>
              <a:t>Oyuncuları </a:t>
            </a:r>
            <a:r>
              <a:rPr lang="tr-TR" dirty="0"/>
              <a:t>profesyoneldir. </a:t>
            </a:r>
            <a:endParaRPr lang="tr-TR" dirty="0" smtClean="0"/>
          </a:p>
          <a:p>
            <a:pPr algn="just">
              <a:lnSpc>
                <a:spcPct val="200000"/>
              </a:lnSpc>
            </a:pPr>
            <a:r>
              <a:rPr lang="tr-TR" b="1" i="1" dirty="0" smtClean="0">
                <a:solidFill>
                  <a:schemeClr val="accent2">
                    <a:lumMod val="50000"/>
                  </a:schemeClr>
                </a:solidFill>
              </a:rPr>
              <a:t>Halk </a:t>
            </a:r>
            <a:r>
              <a:rPr lang="tr-TR" b="1" i="1" dirty="0">
                <a:solidFill>
                  <a:schemeClr val="accent2">
                    <a:lumMod val="50000"/>
                  </a:schemeClr>
                </a:solidFill>
              </a:rPr>
              <a:t>Tiyatrosu, </a:t>
            </a:r>
            <a:r>
              <a:rPr lang="tr-TR" dirty="0"/>
              <a:t>içinde bir çok türü barındıran genel bir kavramdır. </a:t>
            </a:r>
            <a:r>
              <a:rPr lang="tr-TR" dirty="0" smtClean="0"/>
              <a:t>Çok genel olarak </a:t>
            </a:r>
            <a:r>
              <a:rPr lang="tr-TR" dirty="0"/>
              <a:t>halk tiyatrosu içinde yer alan türler iki grupta tanımlanabilir: Sözlü seyirlik oyunlar ve sözsüz seyirlik oyunlar olarak.</a:t>
            </a:r>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18687698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Hokkabazlık</a:t>
            </a:r>
          </a:p>
        </p:txBody>
      </p:sp>
      <p:sp>
        <p:nvSpPr>
          <p:cNvPr id="3" name="İçerik Yer Tutucusu 2"/>
          <p:cNvSpPr>
            <a:spLocks noGrp="1"/>
          </p:cNvSpPr>
          <p:nvPr>
            <p:ph idx="1"/>
          </p:nvPr>
        </p:nvSpPr>
        <p:spPr/>
        <p:txBody>
          <a:bodyPr>
            <a:normAutofit fontScale="92500"/>
          </a:bodyPr>
          <a:lstStyle/>
          <a:p>
            <a:pPr algn="just">
              <a:lnSpc>
                <a:spcPct val="150000"/>
              </a:lnSpc>
            </a:pPr>
            <a:r>
              <a:rPr lang="tr-TR" dirty="0"/>
              <a:t>Halk Tiyatrosu geleneği içinde yer alan seyirlik oyunlardan </a:t>
            </a:r>
            <a:r>
              <a:rPr lang="tr-TR" dirty="0" smtClean="0"/>
              <a:t>biri Hokkabazlardır. </a:t>
            </a:r>
            <a:r>
              <a:rPr lang="tr-TR" dirty="0"/>
              <a:t>Hokkabazlık hem el çabukluğu, gözbağcılığı gibi bir hüner gösterisini hem de usta ile yardımcısı arasındaki uzun, </a:t>
            </a:r>
            <a:r>
              <a:rPr lang="tr-TR" dirty="0" smtClean="0"/>
              <a:t>güldürücü </a:t>
            </a:r>
            <a:r>
              <a:rPr lang="tr-TR" dirty="0"/>
              <a:t>söyleşmeleri ile de dramatik bir yapıyı bünyesinde barındırmıştır. </a:t>
            </a:r>
            <a:endParaRPr lang="tr-TR" dirty="0" smtClean="0"/>
          </a:p>
          <a:p>
            <a:pPr algn="just">
              <a:lnSpc>
                <a:spcPct val="150000"/>
              </a:lnSpc>
            </a:pPr>
            <a:r>
              <a:rPr lang="tr-TR" dirty="0" smtClean="0"/>
              <a:t>Bu </a:t>
            </a:r>
            <a:r>
              <a:rPr lang="tr-TR" dirty="0"/>
              <a:t>oyunlardaki usta ile yardımcısı dikkate değerdir. Çünkü buna benzer ikili bir çok türde kullanılmıştır. Bu iki kişi birbirine karşıt özellikleri taşırlar ve onlar arasındaki söyleşmeden komik unsur ortaya çıkar. Ortaoyununda </a:t>
            </a:r>
            <a:r>
              <a:rPr lang="tr-TR" dirty="0" smtClean="0"/>
              <a:t>Kavuklu ile </a:t>
            </a:r>
            <a:r>
              <a:rPr lang="tr-TR" dirty="0"/>
              <a:t>Pişekar, Karagözde Karagöz ile Hacivat bu türden </a:t>
            </a:r>
            <a:r>
              <a:rPr lang="tr-TR" dirty="0" smtClean="0"/>
              <a:t>ikililerdir.</a:t>
            </a: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14</a:t>
            </a:fld>
            <a:endParaRPr lang="tr-TR"/>
          </a:p>
        </p:txBody>
      </p:sp>
    </p:spTree>
    <p:extLst>
      <p:ext uri="{BB962C8B-B14F-4D97-AF65-F5344CB8AC3E}">
        <p14:creationId xmlns:p14="http://schemas.microsoft.com/office/powerpoint/2010/main" val="39718112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sahne dansları</a:t>
            </a:r>
          </a:p>
        </p:txBody>
      </p:sp>
      <p:sp>
        <p:nvSpPr>
          <p:cNvPr id="3" name="İçerik Yer Tutucusu 2"/>
          <p:cNvSpPr>
            <a:spLocks noGrp="1"/>
          </p:cNvSpPr>
          <p:nvPr>
            <p:ph idx="1"/>
          </p:nvPr>
        </p:nvSpPr>
        <p:spPr/>
        <p:txBody>
          <a:bodyPr/>
          <a:lstStyle/>
          <a:p>
            <a:pPr algn="just">
              <a:lnSpc>
                <a:spcPct val="150000"/>
              </a:lnSpc>
            </a:pPr>
            <a:r>
              <a:rPr lang="tr-TR" dirty="0"/>
              <a:t>Diğer bir seyirlik oyun türünü dramatik özellikler taşıyan sahne dansları oluşturur. Çengiler, Köçekler, </a:t>
            </a:r>
            <a:r>
              <a:rPr lang="tr-TR" dirty="0" err="1"/>
              <a:t>Curcunabazlar</a:t>
            </a:r>
            <a:r>
              <a:rPr lang="tr-TR" dirty="0"/>
              <a:t> bu dansları yapanlara verilen adlardır. Bu danslarda da </a:t>
            </a:r>
            <a:r>
              <a:rPr lang="tr-TR" dirty="0" err="1"/>
              <a:t>Curcunabazlar</a:t>
            </a:r>
            <a:r>
              <a:rPr lang="tr-TR" dirty="0"/>
              <a:t> komik unsurun yaratıcısı olarak değerlendirilebilirler. Bunlarda sahneye diğer </a:t>
            </a:r>
            <a:r>
              <a:rPr lang="tr-TR" dirty="0" smtClean="0"/>
              <a:t>dansçılarla </a:t>
            </a:r>
            <a:r>
              <a:rPr lang="tr-TR" dirty="0"/>
              <a:t>birlikte çıkarlar. </a:t>
            </a:r>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dirty="0" smtClean="0"/>
              <a:t>Dr. Pınar KIZILHAN</a:t>
            </a:r>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10354348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Meddahlık</a:t>
            </a:r>
            <a:r>
              <a:rPr lang="tr-TR" sz="4800" b="1" dirty="0"/>
              <a:t> </a:t>
            </a:r>
            <a:endParaRPr lang="tr-TR" dirty="0"/>
          </a:p>
        </p:txBody>
      </p:sp>
      <p:sp>
        <p:nvSpPr>
          <p:cNvPr id="3" name="İçerik Yer Tutucusu 2"/>
          <p:cNvSpPr>
            <a:spLocks noGrp="1"/>
          </p:cNvSpPr>
          <p:nvPr>
            <p:ph idx="1"/>
          </p:nvPr>
        </p:nvSpPr>
        <p:spPr/>
        <p:txBody>
          <a:bodyPr/>
          <a:lstStyle/>
          <a:p>
            <a:pPr algn="just">
              <a:lnSpc>
                <a:spcPct val="200000"/>
              </a:lnSpc>
            </a:pPr>
            <a:r>
              <a:rPr lang="tr-TR" dirty="0"/>
              <a:t>Meddahlar, </a:t>
            </a:r>
            <a:r>
              <a:rPr lang="tr-TR" dirty="0" err="1"/>
              <a:t>kıssahan</a:t>
            </a:r>
            <a:r>
              <a:rPr lang="tr-TR" dirty="0"/>
              <a:t> ve </a:t>
            </a:r>
            <a:r>
              <a:rPr lang="tr-TR" dirty="0" err="1"/>
              <a:t>şehnamehanlar</a:t>
            </a:r>
            <a:r>
              <a:rPr lang="tr-TR" dirty="0"/>
              <a:t>, halkın bulunduğu yerlerde bir yandan Türk kahramanlarından, Oğuz </a:t>
            </a:r>
            <a:r>
              <a:rPr lang="tr-TR" dirty="0" err="1" smtClean="0"/>
              <a:t>Destanlan'ndan</a:t>
            </a:r>
            <a:r>
              <a:rPr lang="tr-TR" dirty="0"/>
              <a:t>, Dedem Korkut </a:t>
            </a:r>
            <a:r>
              <a:rPr lang="tr-TR" dirty="0" smtClean="0"/>
              <a:t>Hikayelerinden </a:t>
            </a:r>
            <a:r>
              <a:rPr lang="tr-TR" dirty="0"/>
              <a:t>söz ederken, </a:t>
            </a:r>
            <a:r>
              <a:rPr lang="tr-TR" dirty="0" smtClean="0"/>
              <a:t>İslam </a:t>
            </a:r>
            <a:r>
              <a:rPr lang="tr-TR" dirty="0"/>
              <a:t>tarihinin ve İran edebiyatının </a:t>
            </a:r>
            <a:r>
              <a:rPr lang="tr-TR" dirty="0" smtClean="0"/>
              <a:t>kahramanlarına </a:t>
            </a:r>
            <a:r>
              <a:rPr lang="tr-TR" dirty="0"/>
              <a:t>ait </a:t>
            </a:r>
            <a:r>
              <a:rPr lang="tr-TR" dirty="0" smtClean="0"/>
              <a:t>hikaye </a:t>
            </a:r>
            <a:r>
              <a:rPr lang="tr-TR" dirty="0"/>
              <a:t>ve şiirleri okuyorlardı.</a:t>
            </a:r>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29887636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Meddahlık- 2 </a:t>
            </a:r>
            <a:endParaRPr lang="tr-TR" sz="2800" dirty="0"/>
          </a:p>
        </p:txBody>
      </p:sp>
      <p:sp>
        <p:nvSpPr>
          <p:cNvPr id="3" name="İçerik Yer Tutucusu 2"/>
          <p:cNvSpPr>
            <a:spLocks noGrp="1"/>
          </p:cNvSpPr>
          <p:nvPr>
            <p:ph idx="1"/>
          </p:nvPr>
        </p:nvSpPr>
        <p:spPr/>
        <p:txBody>
          <a:bodyPr>
            <a:normAutofit fontScale="92500"/>
          </a:bodyPr>
          <a:lstStyle/>
          <a:p>
            <a:pPr algn="just">
              <a:lnSpc>
                <a:spcPct val="200000"/>
              </a:lnSpc>
            </a:pPr>
            <a:r>
              <a:rPr lang="tr-TR" dirty="0"/>
              <a:t>Orta Asya'daki Türk boylarında hikaye geleneği, anlatmaktan çok canlandırmaya yakındı. </a:t>
            </a:r>
            <a:r>
              <a:rPr lang="tr-TR" dirty="0" smtClean="0"/>
              <a:t>Şamanlar</a:t>
            </a:r>
            <a:r>
              <a:rPr lang="tr-TR" dirty="0"/>
              <a:t>, halka iyi vakit geçirten sanatçı konumundaydılar. Orta Asya'daki şamanlık, çeşitli Türk toplumlarında mimikle </a:t>
            </a:r>
            <a:r>
              <a:rPr lang="tr-TR" dirty="0" smtClean="0"/>
              <a:t>anlatma </a:t>
            </a:r>
            <a:r>
              <a:rPr lang="tr-TR" dirty="0"/>
              <a:t>sanatını getiren bir özelliği ortaya çıkarmıştır. Sonradan Türk </a:t>
            </a:r>
            <a:r>
              <a:rPr lang="tr-TR" dirty="0" smtClean="0"/>
              <a:t>meddahları </a:t>
            </a:r>
            <a:r>
              <a:rPr lang="tr-TR" dirty="0"/>
              <a:t>da bu mimikle </a:t>
            </a:r>
            <a:r>
              <a:rPr lang="tr-TR" dirty="0" smtClean="0"/>
              <a:t>anlatma </a:t>
            </a:r>
            <a:r>
              <a:rPr lang="tr-TR" dirty="0"/>
              <a:t>ve hareketlerle canlandırma özelliğini kendi karakterlerine uygun bir biçimde </a:t>
            </a:r>
            <a:r>
              <a:rPr lang="tr-TR" dirty="0" smtClean="0"/>
              <a:t>geliştirmişlerdir </a:t>
            </a:r>
            <a:r>
              <a:rPr lang="tr-TR" dirty="0"/>
              <a:t>(Düzgün, 2000).</a:t>
            </a:r>
          </a:p>
          <a:p>
            <a:pPr algn="just">
              <a:lnSpc>
                <a:spcPct val="20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32078449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Meddahlık-3</a:t>
            </a:r>
            <a:r>
              <a:rPr lang="tr-TR" sz="2800" b="1" dirty="0" smtClean="0"/>
              <a:t> </a:t>
            </a:r>
            <a:endParaRPr lang="tr-TR" sz="2800" dirty="0"/>
          </a:p>
        </p:txBody>
      </p:sp>
      <p:sp>
        <p:nvSpPr>
          <p:cNvPr id="3" name="İçerik Yer Tutucusu 2"/>
          <p:cNvSpPr>
            <a:spLocks noGrp="1"/>
          </p:cNvSpPr>
          <p:nvPr>
            <p:ph idx="1"/>
          </p:nvPr>
        </p:nvSpPr>
        <p:spPr/>
        <p:txBody>
          <a:bodyPr/>
          <a:lstStyle/>
          <a:p>
            <a:pPr algn="just">
              <a:lnSpc>
                <a:spcPct val="200000"/>
              </a:lnSpc>
            </a:pPr>
            <a:r>
              <a:rPr lang="tr-TR" dirty="0"/>
              <a:t>XVII.-XIX. yüzyıllarda </a:t>
            </a:r>
            <a:r>
              <a:rPr lang="tr-TR" dirty="0" smtClean="0"/>
              <a:t>meddahlık</a:t>
            </a:r>
            <a:r>
              <a:rPr lang="tr-TR" dirty="0"/>
              <a:t>, "taklit ve temsil" yönünü geliştirmiş ve anlatıdan gösteriye, seyirlik bir sanata dönüşme eğilimini gitgide </a:t>
            </a:r>
            <a:r>
              <a:rPr lang="tr-TR" dirty="0" smtClean="0"/>
              <a:t>güçlendirmiştir </a:t>
            </a:r>
            <a:r>
              <a:rPr lang="tr-TR" dirty="0"/>
              <a:t>(Düzgün, 2000).</a:t>
            </a:r>
          </a:p>
          <a:p>
            <a:pPr algn="just">
              <a:lnSpc>
                <a:spcPct val="20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18</a:t>
            </a:fld>
            <a:endParaRPr lang="tr-TR"/>
          </a:p>
        </p:txBody>
      </p:sp>
    </p:spTree>
    <p:extLst>
      <p:ext uri="{BB962C8B-B14F-4D97-AF65-F5344CB8AC3E}">
        <p14:creationId xmlns:p14="http://schemas.microsoft.com/office/powerpoint/2010/main" val="34864699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Kukla</a:t>
            </a:r>
            <a:endParaRPr lang="tr-TR" dirty="0"/>
          </a:p>
        </p:txBody>
      </p:sp>
      <p:sp>
        <p:nvSpPr>
          <p:cNvPr id="3" name="İçerik Yer Tutucusu 2"/>
          <p:cNvSpPr>
            <a:spLocks noGrp="1"/>
          </p:cNvSpPr>
          <p:nvPr>
            <p:ph idx="1"/>
          </p:nvPr>
        </p:nvSpPr>
        <p:spPr/>
        <p:txBody>
          <a:bodyPr>
            <a:normAutofit lnSpcReduction="10000"/>
          </a:bodyPr>
          <a:lstStyle/>
          <a:p>
            <a:pPr algn="just">
              <a:lnSpc>
                <a:spcPct val="150000"/>
              </a:lnSpc>
            </a:pPr>
            <a:r>
              <a:rPr lang="tr-TR" dirty="0"/>
              <a:t>Halk Tiyatrosu </a:t>
            </a:r>
            <a:r>
              <a:rPr lang="tr-TR" dirty="0" smtClean="0"/>
              <a:t>geleneği içinde </a:t>
            </a:r>
            <a:r>
              <a:rPr lang="tr-TR" dirty="0"/>
              <a:t>adı anılan bir başka tür de Kukladır. Tarihsel geçmişi Karagöz ve Ortaoyunundan daha da eskiye dayanan bu türün Orta Asya yolu ile Anadolu'ya </a:t>
            </a:r>
            <a:r>
              <a:rPr lang="tr-TR" dirty="0" smtClean="0"/>
              <a:t>getirildiğine</a:t>
            </a:r>
            <a:r>
              <a:rPr lang="tr-TR" dirty="0"/>
              <a:t>, Selçuklu Türklerinde de bilindiğine ait bir çok bulguya rastlanmıştır. </a:t>
            </a:r>
            <a:endParaRPr lang="tr-TR" dirty="0" smtClean="0"/>
          </a:p>
          <a:p>
            <a:pPr algn="just">
              <a:lnSpc>
                <a:spcPct val="150000"/>
              </a:lnSpc>
            </a:pPr>
            <a:r>
              <a:rPr lang="tr-TR" dirty="0" smtClean="0"/>
              <a:t>Köken </a:t>
            </a:r>
            <a:r>
              <a:rPr lang="tr-TR" dirty="0"/>
              <a:t>bu denli eski olmasına karşın bir çok araştırmacı tarafından üzerinde çok </a:t>
            </a:r>
            <a:r>
              <a:rPr lang="tr-TR" dirty="0" smtClean="0"/>
              <a:t>fazla durulmayışının </a:t>
            </a:r>
            <a:r>
              <a:rPr lang="tr-TR" dirty="0"/>
              <a:t>nedeni Prof. Dr. Metin </a:t>
            </a:r>
            <a:r>
              <a:rPr lang="tr-TR" dirty="0" err="1"/>
              <a:t>And'a</a:t>
            </a:r>
            <a:r>
              <a:rPr lang="tr-TR" dirty="0"/>
              <a:t> göre kayıtlara hayal oyunu olarak geçen Kuklanın yıllarca Gölge oyunu olarak </a:t>
            </a:r>
            <a:r>
              <a:rPr lang="tr-TR" dirty="0" smtClean="0"/>
              <a:t>algılanmasıdır (Karacabey, tarihsiz</a:t>
            </a:r>
            <a:r>
              <a:rPr lang="tr-TR" dirty="0" smtClean="0"/>
              <a:t>).</a:t>
            </a:r>
          </a:p>
          <a:p>
            <a:pPr algn="just">
              <a:lnSpc>
                <a:spcPct val="150000"/>
              </a:lnSpc>
            </a:pPr>
            <a:r>
              <a:rPr lang="tr-TR" sz="1300" dirty="0" smtClean="0"/>
              <a:t>Kaynak:  Süreyya KARACABEY GELENEKSELDEN </a:t>
            </a:r>
            <a:r>
              <a:rPr lang="tr-TR" sz="1300" dirty="0"/>
              <a:t>BATI'YA TÜRK </a:t>
            </a:r>
            <a:r>
              <a:rPr lang="tr-TR" sz="1300" dirty="0" smtClean="0"/>
              <a:t>TİYATROSU </a:t>
            </a:r>
            <a:endParaRPr lang="tr-TR" sz="1300"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dirty="0"/>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19</a:t>
            </a:fld>
            <a:endParaRPr lang="tr-TR"/>
          </a:p>
        </p:txBody>
      </p:sp>
    </p:spTree>
    <p:extLst>
      <p:ext uri="{BB962C8B-B14F-4D97-AF65-F5344CB8AC3E}">
        <p14:creationId xmlns:p14="http://schemas.microsoft.com/office/powerpoint/2010/main" val="866111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Dram sanatı</a:t>
            </a:r>
            <a:endParaRPr lang="tr-TR" dirty="0"/>
          </a:p>
        </p:txBody>
      </p:sp>
      <p:sp>
        <p:nvSpPr>
          <p:cNvPr id="3" name="İçerik Yer Tutucusu 2"/>
          <p:cNvSpPr>
            <a:spLocks noGrp="1"/>
          </p:cNvSpPr>
          <p:nvPr>
            <p:ph idx="1"/>
          </p:nvPr>
        </p:nvSpPr>
        <p:spPr>
          <a:xfrm>
            <a:off x="457200" y="1417638"/>
            <a:ext cx="7620000" cy="4983162"/>
          </a:xfrm>
        </p:spPr>
        <p:txBody>
          <a:bodyPr>
            <a:normAutofit fontScale="92500"/>
          </a:bodyPr>
          <a:lstStyle/>
          <a:p>
            <a:pPr algn="just">
              <a:lnSpc>
                <a:spcPct val="200000"/>
              </a:lnSpc>
            </a:pPr>
            <a:r>
              <a:rPr lang="tr-TR" dirty="0"/>
              <a:t>T</a:t>
            </a:r>
            <a:r>
              <a:rPr lang="tr-TR" dirty="0" smtClean="0"/>
              <a:t>iyatroyu tanımak </a:t>
            </a:r>
            <a:r>
              <a:rPr lang="tr-TR" dirty="0"/>
              <a:t>ve </a:t>
            </a:r>
            <a:r>
              <a:rPr lang="tr-TR" dirty="0" smtClean="0"/>
              <a:t>tanımlamak </a:t>
            </a:r>
            <a:r>
              <a:rPr lang="tr-TR" dirty="0"/>
              <a:t>için, </a:t>
            </a:r>
            <a:r>
              <a:rPr lang="tr-TR" dirty="0" smtClean="0"/>
              <a:t>tiyatronun </a:t>
            </a:r>
            <a:r>
              <a:rPr lang="tr-TR" dirty="0"/>
              <a:t>da içinde yer </a:t>
            </a:r>
            <a:r>
              <a:rPr lang="tr-TR" dirty="0" smtClean="0"/>
              <a:t>aldığı </a:t>
            </a:r>
            <a:r>
              <a:rPr lang="tr-TR" b="1" i="1" dirty="0">
                <a:solidFill>
                  <a:schemeClr val="accent2">
                    <a:lumMod val="75000"/>
                  </a:schemeClr>
                </a:solidFill>
              </a:rPr>
              <a:t>dram </a:t>
            </a:r>
            <a:r>
              <a:rPr lang="tr-TR" b="1" i="1" dirty="0" smtClean="0">
                <a:solidFill>
                  <a:schemeClr val="accent2">
                    <a:lumMod val="75000"/>
                  </a:schemeClr>
                </a:solidFill>
              </a:rPr>
              <a:t>sanatını </a:t>
            </a:r>
            <a:r>
              <a:rPr lang="tr-TR" dirty="0" smtClean="0"/>
              <a:t>tanımalıyız ve adım adım tiyatroyu anlamalıyız. </a:t>
            </a:r>
          </a:p>
          <a:p>
            <a:pPr algn="just">
              <a:lnSpc>
                <a:spcPct val="200000"/>
              </a:lnSpc>
            </a:pPr>
            <a:r>
              <a:rPr lang="tr-TR" dirty="0" smtClean="0"/>
              <a:t>Dram sanatının </a:t>
            </a:r>
            <a:r>
              <a:rPr lang="tr-TR" dirty="0"/>
              <a:t>bir </a:t>
            </a:r>
            <a:r>
              <a:rPr lang="tr-TR" dirty="0" smtClean="0"/>
              <a:t>tanımını </a:t>
            </a:r>
            <a:r>
              <a:rPr lang="tr-TR" dirty="0"/>
              <a:t>yapmak kolay </a:t>
            </a:r>
            <a:r>
              <a:rPr lang="tr-TR" dirty="0" smtClean="0"/>
              <a:t>değildir</a:t>
            </a:r>
            <a:r>
              <a:rPr lang="tr-TR" dirty="0"/>
              <a:t>. Dram </a:t>
            </a:r>
            <a:r>
              <a:rPr lang="tr-TR" dirty="0" smtClean="0"/>
              <a:t>sanatının tanımını yapmanın</a:t>
            </a:r>
            <a:r>
              <a:rPr lang="tr-TR" dirty="0"/>
              <a:t>, bu sanat üzerinde </a:t>
            </a:r>
            <a:r>
              <a:rPr lang="tr-TR" dirty="0" smtClean="0"/>
              <a:t>bazı </a:t>
            </a:r>
            <a:r>
              <a:rPr lang="tr-TR" dirty="0"/>
              <a:t>genellemelere gitmenin ve </a:t>
            </a:r>
            <a:r>
              <a:rPr lang="tr-TR" dirty="0" smtClean="0"/>
              <a:t>bazı </a:t>
            </a:r>
            <a:r>
              <a:rPr lang="tr-TR" dirty="0"/>
              <a:t>özel belirlemeler </a:t>
            </a:r>
            <a:r>
              <a:rPr lang="tr-TR" dirty="0" smtClean="0"/>
              <a:t>yapmanın </a:t>
            </a:r>
            <a:r>
              <a:rPr lang="tr-TR" dirty="0"/>
              <a:t>güçlüklerinden biri de dram </a:t>
            </a:r>
            <a:r>
              <a:rPr lang="tr-TR" dirty="0" smtClean="0"/>
              <a:t>sanatının </a:t>
            </a:r>
            <a:r>
              <a:rPr lang="tr-TR" dirty="0"/>
              <a:t>kendisinden </a:t>
            </a:r>
            <a:r>
              <a:rPr lang="tr-TR" dirty="0" smtClean="0"/>
              <a:t>kaynaklanmaktadır (Erkek, 2013).</a:t>
            </a: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a:t>
            </a:fld>
            <a:endParaRPr lang="tr-TR"/>
          </a:p>
        </p:txBody>
      </p:sp>
    </p:spTree>
    <p:extLst>
      <p:ext uri="{BB962C8B-B14F-4D97-AF65-F5344CB8AC3E}">
        <p14:creationId xmlns:p14="http://schemas.microsoft.com/office/powerpoint/2010/main" val="42559974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Kukla-2</a:t>
            </a:r>
            <a:endParaRPr lang="tr-TR" dirty="0"/>
          </a:p>
        </p:txBody>
      </p:sp>
      <p:sp>
        <p:nvSpPr>
          <p:cNvPr id="3" name="İçerik Yer Tutucusu 2"/>
          <p:cNvSpPr>
            <a:spLocks noGrp="1"/>
          </p:cNvSpPr>
          <p:nvPr>
            <p:ph idx="1"/>
          </p:nvPr>
        </p:nvSpPr>
        <p:spPr/>
        <p:txBody>
          <a:bodyPr/>
          <a:lstStyle/>
          <a:p>
            <a:pPr algn="just">
              <a:lnSpc>
                <a:spcPct val="200000"/>
              </a:lnSpc>
            </a:pPr>
            <a:r>
              <a:rPr lang="tr-TR" dirty="0" smtClean="0"/>
              <a:t>Konusunu, halk efsanelerinden</a:t>
            </a:r>
            <a:r>
              <a:rPr lang="tr-TR" dirty="0"/>
              <a:t>, aşk hikayelerinden, Karagözden ya da Ortaoyunundan </a:t>
            </a:r>
            <a:r>
              <a:rPr lang="tr-TR" dirty="0" smtClean="0"/>
              <a:t>alır.</a:t>
            </a:r>
          </a:p>
          <a:p>
            <a:pPr algn="just">
              <a:lnSpc>
                <a:spcPct val="200000"/>
              </a:lnSpc>
            </a:pPr>
            <a:r>
              <a:rPr lang="tr-TR" dirty="0"/>
              <a:t>Bir gölge oyunu olarak Karagöz en sevilen seyirlik oyunlardan birisidir. Hindistan ve </a:t>
            </a:r>
            <a:r>
              <a:rPr lang="tr-TR" dirty="0" err="1" smtClean="0"/>
              <a:t>Cava’dan</a:t>
            </a:r>
            <a:r>
              <a:rPr lang="tr-TR" dirty="0" smtClean="0"/>
              <a:t> ortaya çıktığı bilinmektedir</a:t>
            </a:r>
            <a:r>
              <a:rPr lang="tr-TR" dirty="0" smtClean="0"/>
              <a:t>.</a:t>
            </a:r>
          </a:p>
          <a:p>
            <a:pPr lvl="0" algn="just">
              <a:lnSpc>
                <a:spcPct val="150000"/>
              </a:lnSpc>
              <a:buClr>
                <a:srgbClr val="A9A57C"/>
              </a:buClr>
            </a:pPr>
            <a:r>
              <a:rPr lang="tr-TR" dirty="0" smtClean="0"/>
              <a:t> </a:t>
            </a:r>
            <a:r>
              <a:rPr lang="tr-TR" sz="1300" dirty="0">
                <a:solidFill>
                  <a:srgbClr val="2F2B20"/>
                </a:solidFill>
              </a:rPr>
              <a:t>Kaynak:  Süreyya KARACABEY GELENEKSELDEN BATI'YA TÜRK TİYATROSU </a:t>
            </a:r>
          </a:p>
          <a:p>
            <a:pPr algn="just">
              <a:lnSpc>
                <a:spcPct val="15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dirty="0"/>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20</a:t>
            </a:fld>
            <a:endParaRPr lang="tr-TR"/>
          </a:p>
        </p:txBody>
      </p:sp>
    </p:spTree>
    <p:extLst>
      <p:ext uri="{BB962C8B-B14F-4D97-AF65-F5344CB8AC3E}">
        <p14:creationId xmlns:p14="http://schemas.microsoft.com/office/powerpoint/2010/main" val="9287511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Türkiye’de Gölge Oyunu</a:t>
            </a:r>
            <a:endParaRPr lang="tr-TR" sz="2800" dirty="0"/>
          </a:p>
        </p:txBody>
      </p:sp>
      <p:sp>
        <p:nvSpPr>
          <p:cNvPr id="3" name="İçerik Yer Tutucusu 2"/>
          <p:cNvSpPr>
            <a:spLocks noGrp="1"/>
          </p:cNvSpPr>
          <p:nvPr>
            <p:ph idx="1"/>
          </p:nvPr>
        </p:nvSpPr>
        <p:spPr/>
        <p:txBody>
          <a:bodyPr>
            <a:normAutofit lnSpcReduction="10000"/>
          </a:bodyPr>
          <a:lstStyle/>
          <a:p>
            <a:pPr algn="just">
              <a:lnSpc>
                <a:spcPct val="150000"/>
              </a:lnSpc>
            </a:pPr>
            <a:r>
              <a:rPr lang="tr-TR" dirty="0" smtClean="0"/>
              <a:t>Gölge oyunun Türkiye'ye </a:t>
            </a:r>
            <a:r>
              <a:rPr lang="tr-TR" dirty="0"/>
              <a:t>gelişine ait yapılan araştırmalar ise 16. yüzyılda Mısır' dan gelmiş olabileceği sonucuna ulaşmıştır. Mısır' da 11. 12. ve 13. yüzyıllarda </a:t>
            </a:r>
            <a:r>
              <a:rPr lang="tr-TR" dirty="0" smtClean="0"/>
              <a:t>var olduğu </a:t>
            </a:r>
            <a:r>
              <a:rPr lang="tr-TR" dirty="0"/>
              <a:t>belirtilen Gölge Oyunu ile Karagöz arasında önemli benzerlikler vardı. </a:t>
            </a:r>
            <a:endParaRPr lang="tr-TR" dirty="0" smtClean="0"/>
          </a:p>
          <a:p>
            <a:pPr lvl="0" algn="just">
              <a:lnSpc>
                <a:spcPct val="150000"/>
              </a:lnSpc>
              <a:buClr>
                <a:srgbClr val="A9A57C"/>
              </a:buClr>
            </a:pPr>
            <a:r>
              <a:rPr lang="tr-TR" dirty="0" smtClean="0"/>
              <a:t>Mısır'daki </a:t>
            </a:r>
            <a:r>
              <a:rPr lang="tr-TR" dirty="0"/>
              <a:t>gölge oyunu da Karagözde olduğu gibi iki karşıt kişiden oluşur, ve onda </a:t>
            </a:r>
            <a:r>
              <a:rPr lang="tr-TR" dirty="0" smtClean="0"/>
              <a:t>yer alan </a:t>
            </a:r>
            <a:r>
              <a:rPr lang="tr-TR" dirty="0"/>
              <a:t>şarkı, seyircilere teşekkür, tanrıya yakarış </a:t>
            </a:r>
            <a:r>
              <a:rPr lang="tr-TR" dirty="0" smtClean="0"/>
              <a:t>ve hükümdara </a:t>
            </a:r>
            <a:r>
              <a:rPr lang="tr-TR" dirty="0"/>
              <a:t>dua </a:t>
            </a:r>
            <a:r>
              <a:rPr lang="tr-TR" dirty="0" smtClean="0"/>
              <a:t>bölümleri </a:t>
            </a:r>
            <a:r>
              <a:rPr lang="tr-TR" dirty="0"/>
              <a:t>Karagözde de vardır. Türkiye' de Karagöz'ün kesin biçiminin tarihi, 17. </a:t>
            </a:r>
            <a:r>
              <a:rPr lang="tr-TR" dirty="0" smtClean="0"/>
              <a:t>yüzyıl olarak </a:t>
            </a:r>
            <a:r>
              <a:rPr lang="tr-TR" dirty="0"/>
              <a:t>belirtilmektedir</a:t>
            </a:r>
            <a:r>
              <a:rPr lang="tr-TR" dirty="0" smtClean="0"/>
              <a:t>.</a:t>
            </a:r>
            <a:r>
              <a:rPr lang="tr-TR" sz="1300" dirty="0">
                <a:solidFill>
                  <a:srgbClr val="2F2B20"/>
                </a:solidFill>
              </a:rPr>
              <a:t> Kaynak:  Süreyya KARACABEY GELENEKSELDEN BATI'YA TÜRK TİYATROSU </a:t>
            </a:r>
          </a:p>
          <a:p>
            <a:pPr algn="just">
              <a:lnSpc>
                <a:spcPct val="150000"/>
              </a:lnSpc>
            </a:pPr>
            <a:endParaRPr lang="tr-TR" dirty="0" smtClean="0"/>
          </a:p>
          <a:p>
            <a:pPr algn="just">
              <a:lnSpc>
                <a:spcPct val="150000"/>
              </a:lnSpc>
            </a:pPr>
            <a:endParaRPr lang="tr-TR" dirty="0"/>
          </a:p>
          <a:p>
            <a:pPr algn="just"/>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21</a:t>
            </a:fld>
            <a:endParaRPr lang="tr-TR"/>
          </a:p>
        </p:txBody>
      </p:sp>
    </p:spTree>
    <p:extLst>
      <p:ext uri="{BB962C8B-B14F-4D97-AF65-F5344CB8AC3E}">
        <p14:creationId xmlns:p14="http://schemas.microsoft.com/office/powerpoint/2010/main" val="6224428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700808"/>
            <a:ext cx="7620000" cy="4800600"/>
          </a:xfrm>
        </p:spPr>
        <p:txBody>
          <a:bodyPr>
            <a:normAutofit fontScale="92500" lnSpcReduction="10000"/>
          </a:bodyPr>
          <a:lstStyle/>
          <a:p>
            <a:pPr algn="just">
              <a:lnSpc>
                <a:spcPct val="150000"/>
              </a:lnSpc>
            </a:pPr>
            <a:r>
              <a:rPr lang="tr-TR" dirty="0"/>
              <a:t>Türkler tarafından çok sevilen bir tür olan Karagöz'ün </a:t>
            </a:r>
            <a:r>
              <a:rPr lang="tr-TR" dirty="0" smtClean="0"/>
              <a:t>içinde </a:t>
            </a:r>
            <a:r>
              <a:rPr lang="tr-TR" dirty="0"/>
              <a:t>toplumsal ve siyasal eleştirinin </a:t>
            </a:r>
            <a:r>
              <a:rPr lang="tr-TR" dirty="0" err="1"/>
              <a:t>yanısıra</a:t>
            </a:r>
            <a:r>
              <a:rPr lang="tr-TR" dirty="0"/>
              <a:t> erotik unsurları da taşıdığı bilinmektedir. Toplumsal ve siyasal eleştirisi </a:t>
            </a:r>
            <a:r>
              <a:rPr lang="tr-TR" dirty="0" smtClean="0"/>
              <a:t>Abdülaziz </a:t>
            </a:r>
            <a:r>
              <a:rPr lang="tr-TR" dirty="0"/>
              <a:t>döneminde katı yasaklarla yok edilmiş ve bu tarihten sonra Karagöz söz oyunlarına dayanan bir </a:t>
            </a:r>
            <a:r>
              <a:rPr lang="tr-TR" dirty="0" smtClean="0"/>
              <a:t>güldürü </a:t>
            </a:r>
            <a:r>
              <a:rPr lang="tr-TR" dirty="0"/>
              <a:t>olarak </a:t>
            </a:r>
            <a:r>
              <a:rPr lang="tr-TR" dirty="0" smtClean="0"/>
              <a:t>varlığını </a:t>
            </a:r>
            <a:r>
              <a:rPr lang="tr-TR" dirty="0"/>
              <a:t>sürdürmek durumunda kalmıştır. </a:t>
            </a:r>
            <a:endParaRPr lang="tr-TR" dirty="0" smtClean="0"/>
          </a:p>
          <a:p>
            <a:pPr algn="just">
              <a:lnSpc>
                <a:spcPct val="150000"/>
              </a:lnSpc>
            </a:pPr>
            <a:r>
              <a:rPr lang="tr-TR" dirty="0" smtClean="0"/>
              <a:t>Karagöz yalnız </a:t>
            </a:r>
            <a:r>
              <a:rPr lang="tr-TR" dirty="0"/>
              <a:t>Türkiye' de değil, birçok ülkede etkisini göstermiş bir türdür. </a:t>
            </a:r>
            <a:r>
              <a:rPr lang="tr-TR" dirty="0" smtClean="0"/>
              <a:t>Mısır'dan </a:t>
            </a:r>
            <a:r>
              <a:rPr lang="tr-TR" dirty="0"/>
              <a:t>alınarak yeni bir biçim verilen Karagöz'ün bugün yaşayan en derin etkisi Yunanistan'da görülmektedir. Yunan </a:t>
            </a:r>
            <a:r>
              <a:rPr lang="tr-TR" dirty="0" err="1"/>
              <a:t>Karaghiozis'i</a:t>
            </a:r>
            <a:r>
              <a:rPr lang="tr-TR" dirty="0"/>
              <a:t> için Türk Karagözünün bir </a:t>
            </a:r>
            <a:r>
              <a:rPr lang="tr-TR" dirty="0" smtClean="0"/>
              <a:t>çeşitlemesi </a:t>
            </a:r>
            <a:r>
              <a:rPr lang="tr-TR" dirty="0"/>
              <a:t>denilmektedir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22</a:t>
            </a:fld>
            <a:endParaRPr lang="tr-TR"/>
          </a:p>
        </p:txBody>
      </p:sp>
    </p:spTree>
    <p:extLst>
      <p:ext uri="{BB962C8B-B14F-4D97-AF65-F5344CB8AC3E}">
        <p14:creationId xmlns:p14="http://schemas.microsoft.com/office/powerpoint/2010/main" val="35290948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Karagöz </a:t>
            </a:r>
            <a:r>
              <a:rPr lang="tr-TR" sz="2800" dirty="0" smtClean="0"/>
              <a:t>oyununda bölümler</a:t>
            </a:r>
            <a:endParaRPr lang="tr-TR" sz="2800" dirty="0"/>
          </a:p>
        </p:txBody>
      </p:sp>
      <p:sp>
        <p:nvSpPr>
          <p:cNvPr id="3" name="İçerik Yer Tutucusu 2"/>
          <p:cNvSpPr>
            <a:spLocks noGrp="1"/>
          </p:cNvSpPr>
          <p:nvPr>
            <p:ph idx="1"/>
          </p:nvPr>
        </p:nvSpPr>
        <p:spPr/>
        <p:txBody>
          <a:bodyPr>
            <a:normAutofit/>
          </a:bodyPr>
          <a:lstStyle/>
          <a:p>
            <a:pPr marL="114300" indent="0">
              <a:lnSpc>
                <a:spcPct val="200000"/>
              </a:lnSpc>
              <a:buNone/>
            </a:pPr>
            <a:r>
              <a:rPr lang="tr-TR" dirty="0"/>
              <a:t>Her Karagöz oyunu 4 bölümden oluşmuştur. Bunlar sırasıyla</a:t>
            </a:r>
            <a:r>
              <a:rPr lang="tr-TR" dirty="0" smtClean="0"/>
              <a:t>:</a:t>
            </a:r>
          </a:p>
          <a:p>
            <a:pPr marL="114300" indent="0">
              <a:lnSpc>
                <a:spcPct val="200000"/>
              </a:lnSpc>
              <a:buNone/>
            </a:pPr>
            <a:r>
              <a:rPr lang="tr-TR" dirty="0" smtClean="0"/>
              <a:t>a- </a:t>
            </a:r>
            <a:r>
              <a:rPr lang="tr-TR" dirty="0"/>
              <a:t>Giriş (Mukaddime), </a:t>
            </a:r>
            <a:endParaRPr lang="tr-TR" dirty="0" smtClean="0"/>
          </a:p>
          <a:p>
            <a:pPr marL="114300" indent="0">
              <a:lnSpc>
                <a:spcPct val="200000"/>
              </a:lnSpc>
              <a:buNone/>
            </a:pPr>
            <a:r>
              <a:rPr lang="tr-TR" dirty="0" smtClean="0"/>
              <a:t>b- </a:t>
            </a:r>
            <a:r>
              <a:rPr lang="tr-TR" dirty="0"/>
              <a:t>Söyleşme (Muhavere), </a:t>
            </a:r>
            <a:endParaRPr lang="tr-TR" dirty="0" smtClean="0"/>
          </a:p>
          <a:p>
            <a:pPr marL="114300" indent="0">
              <a:lnSpc>
                <a:spcPct val="200000"/>
              </a:lnSpc>
              <a:buNone/>
            </a:pPr>
            <a:r>
              <a:rPr lang="tr-TR" dirty="0" smtClean="0"/>
              <a:t>c- </a:t>
            </a:r>
            <a:r>
              <a:rPr lang="tr-TR" dirty="0"/>
              <a:t>Fasıl, </a:t>
            </a:r>
            <a:endParaRPr lang="tr-TR" dirty="0" smtClean="0"/>
          </a:p>
          <a:p>
            <a:pPr marL="114300" indent="0">
              <a:lnSpc>
                <a:spcPct val="200000"/>
              </a:lnSpc>
              <a:buNone/>
            </a:pPr>
            <a:r>
              <a:rPr lang="tr-TR" dirty="0" smtClean="0"/>
              <a:t>d- </a:t>
            </a:r>
            <a:r>
              <a:rPr lang="tr-TR" dirty="0"/>
              <a:t>Bitiş</a:t>
            </a:r>
            <a:r>
              <a:rPr lang="tr-TR" dirty="0" smtClean="0"/>
              <a:t>.</a:t>
            </a:r>
          </a:p>
          <a:p>
            <a:pPr marL="114300" indent="0">
              <a:lnSpc>
                <a:spcPct val="200000"/>
              </a:lnSpc>
              <a:buNone/>
            </a:pPr>
            <a:r>
              <a:rPr lang="tr-TR" dirty="0"/>
              <a:t>(Karacabey, tarihsiz</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marL="114300" indent="0">
              <a:lnSpc>
                <a:spcPct val="200000"/>
              </a:lnSpc>
              <a:buNone/>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23</a:t>
            </a:fld>
            <a:endParaRPr lang="tr-TR"/>
          </a:p>
        </p:txBody>
      </p:sp>
    </p:spTree>
    <p:extLst>
      <p:ext uri="{BB962C8B-B14F-4D97-AF65-F5344CB8AC3E}">
        <p14:creationId xmlns:p14="http://schemas.microsoft.com/office/powerpoint/2010/main" val="24803469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a- Mukaddime (Giriş)</a:t>
            </a:r>
            <a:br>
              <a:rPr lang="tr-TR" sz="2800" dirty="0"/>
            </a:br>
            <a:endParaRPr lang="tr-TR" sz="2800" dirty="0"/>
          </a:p>
        </p:txBody>
      </p:sp>
      <p:sp>
        <p:nvSpPr>
          <p:cNvPr id="3" name="İçerik Yer Tutucusu 2"/>
          <p:cNvSpPr>
            <a:spLocks noGrp="1"/>
          </p:cNvSpPr>
          <p:nvPr>
            <p:ph idx="1"/>
          </p:nvPr>
        </p:nvSpPr>
        <p:spPr/>
        <p:txBody>
          <a:bodyPr>
            <a:normAutofit lnSpcReduction="10000"/>
          </a:bodyPr>
          <a:lstStyle/>
          <a:p>
            <a:pPr marL="114300" indent="0" algn="just">
              <a:buNone/>
            </a:pPr>
            <a:r>
              <a:rPr lang="tr-TR" dirty="0" smtClean="0"/>
              <a:t>Boş </a:t>
            </a:r>
            <a:r>
              <a:rPr lang="tr-TR" dirty="0"/>
              <a:t>perdede müzikle birlikte oyunla ilişkisi olmayan ve göstermelik denilen bir görüntü ile açılış yapılır. Bu görüntü: bir saksıda limon ağacı, yaşam ağacı, gemi, deniz kızı, çalgıcılar, kediler ve benzerlerinden oluşabilir. Göstermeliklerin amacı seyirciyi oyuna hazırlamaktır. </a:t>
            </a:r>
            <a:endParaRPr lang="tr-TR" dirty="0" smtClean="0"/>
          </a:p>
          <a:p>
            <a:pPr marL="114300" indent="0" algn="just">
              <a:buNone/>
            </a:pPr>
            <a:r>
              <a:rPr lang="tr-TR" dirty="0" smtClean="0"/>
              <a:t>Göstermelik </a:t>
            </a:r>
            <a:r>
              <a:rPr lang="tr-TR" b="1" i="1" dirty="0" smtClean="0">
                <a:solidFill>
                  <a:srgbClr val="00B0F0"/>
                </a:solidFill>
              </a:rPr>
              <a:t>"</a:t>
            </a:r>
            <a:r>
              <a:rPr lang="tr-TR" b="1" i="1" dirty="0" err="1" smtClean="0">
                <a:solidFill>
                  <a:srgbClr val="00B0F0"/>
                </a:solidFill>
              </a:rPr>
              <a:t>nareke</a:t>
            </a:r>
            <a:r>
              <a:rPr lang="tr-TR" b="1" i="1" dirty="0" smtClean="0">
                <a:solidFill>
                  <a:srgbClr val="00B0F0"/>
                </a:solidFill>
              </a:rPr>
              <a:t>" </a:t>
            </a:r>
            <a:r>
              <a:rPr lang="tr-TR" dirty="0" smtClean="0"/>
              <a:t>adı </a:t>
            </a:r>
            <a:r>
              <a:rPr lang="tr-TR" dirty="0"/>
              <a:t>verilen kamıştan yapılmış tiz sesli bir düdüğün sesiyle </a:t>
            </a:r>
            <a:r>
              <a:rPr lang="tr-TR" dirty="0" smtClean="0"/>
              <a:t>kaldırılır</a:t>
            </a:r>
            <a:r>
              <a:rPr lang="tr-TR" dirty="0"/>
              <a:t>. Bundan sonra, tefin tartımına uygun hareketlerle Hacivat sahneye gelir ve bir semai okur. Semai bitiminde ise perde gazeline başlayacaktır. Bu gazel giriş bölümünün en önemli unsurudur. Bu gazellerde Karagöz oyununun bir öğrenek yeri olduğu, felsefi ve tasavvufi anlamı, kurucusunun Şeyh </a:t>
            </a:r>
            <a:r>
              <a:rPr lang="tr-TR" dirty="0" err="1"/>
              <a:t>Küşteri</a:t>
            </a:r>
            <a:r>
              <a:rPr lang="tr-TR" dirty="0"/>
              <a:t> </a:t>
            </a:r>
            <a:r>
              <a:rPr lang="tr-TR" dirty="0" smtClean="0"/>
              <a:t>olduğu, belirtilmektedir</a:t>
            </a:r>
            <a:r>
              <a:rPr lang="tr-TR" dirty="0"/>
              <a:t>. Ayrıca padişaha </a:t>
            </a:r>
            <a:r>
              <a:rPr lang="tr-TR" dirty="0" smtClean="0"/>
              <a:t>yakarış da </a:t>
            </a:r>
            <a:r>
              <a:rPr lang="tr-TR" dirty="0"/>
              <a:t>yer alır. Ardından Karagöz perdeye gelir. Hemen bir kavgaya tutuşurlar ve Karagöz bir </a:t>
            </a:r>
            <a:r>
              <a:rPr lang="tr-TR" dirty="0" smtClean="0"/>
              <a:t>tekerleme </a:t>
            </a:r>
            <a:r>
              <a:rPr lang="tr-TR" dirty="0"/>
              <a:t>söyler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marL="114300" indent="0" algn="just">
              <a:buNone/>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24</a:t>
            </a:fld>
            <a:endParaRPr lang="tr-TR"/>
          </a:p>
        </p:txBody>
      </p:sp>
    </p:spTree>
    <p:extLst>
      <p:ext uri="{BB962C8B-B14F-4D97-AF65-F5344CB8AC3E}">
        <p14:creationId xmlns:p14="http://schemas.microsoft.com/office/powerpoint/2010/main" val="36929290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b. Muhavere (Söyleşme)</a:t>
            </a:r>
            <a:br>
              <a:rPr lang="tr-TR" sz="2800" dirty="0"/>
            </a:br>
            <a:endParaRPr lang="tr-TR" sz="2800" dirty="0"/>
          </a:p>
        </p:txBody>
      </p:sp>
      <p:sp>
        <p:nvSpPr>
          <p:cNvPr id="3" name="İçerik Yer Tutucusu 2"/>
          <p:cNvSpPr>
            <a:spLocks noGrp="1"/>
          </p:cNvSpPr>
          <p:nvPr>
            <p:ph idx="1"/>
          </p:nvPr>
        </p:nvSpPr>
        <p:spPr/>
        <p:txBody>
          <a:bodyPr>
            <a:normAutofit fontScale="92500"/>
          </a:bodyPr>
          <a:lstStyle/>
          <a:p>
            <a:pPr algn="just">
              <a:lnSpc>
                <a:spcPct val="150000"/>
              </a:lnSpc>
            </a:pPr>
            <a:r>
              <a:rPr lang="tr-TR" dirty="0" smtClean="0"/>
              <a:t>Genel olarak </a:t>
            </a:r>
            <a:r>
              <a:rPr lang="tr-TR" dirty="0"/>
              <a:t>muhavere Karagöz ve </a:t>
            </a:r>
            <a:r>
              <a:rPr lang="tr-TR" dirty="0" err="1"/>
              <a:t>Hacivatın</a:t>
            </a:r>
            <a:r>
              <a:rPr lang="tr-TR" dirty="0"/>
              <a:t> tanıtılmasına dayalıdır. Bu iki baş kişinin özellikleri, yetişme farklılıkları seyirciye </a:t>
            </a:r>
            <a:r>
              <a:rPr lang="tr-TR" dirty="0" smtClean="0"/>
              <a:t>tanıtılır</a:t>
            </a:r>
            <a:r>
              <a:rPr lang="tr-TR" dirty="0"/>
              <a:t>. Muhavereler Fasıl ile ilişkili olabileceği gibi Fasıldan bağımsız da olabilirler. </a:t>
            </a:r>
            <a:endParaRPr lang="tr-TR" dirty="0" smtClean="0"/>
          </a:p>
          <a:p>
            <a:pPr algn="just">
              <a:lnSpc>
                <a:spcPct val="150000"/>
              </a:lnSpc>
            </a:pPr>
            <a:r>
              <a:rPr lang="tr-TR" dirty="0" smtClean="0"/>
              <a:t>Bütün </a:t>
            </a:r>
            <a:r>
              <a:rPr lang="tr-TR" dirty="0"/>
              <a:t>Muhaverelerde </a:t>
            </a:r>
            <a:r>
              <a:rPr lang="tr-TR" dirty="0" smtClean="0"/>
              <a:t>ortak </a:t>
            </a:r>
            <a:r>
              <a:rPr lang="tr-TR" dirty="0"/>
              <a:t>nokta Muhaverenin yanlış anlamalarla gelişmesidir. Muhavereden Fasıla geçerken önce Hacivat gider, Karagöz de; "Sen gidersin de beni pamuk ipliği ile mi bağlıyorlar? Ben de gideyim </a:t>
            </a:r>
            <a:r>
              <a:rPr lang="tr-TR" dirty="0" err="1"/>
              <a:t>idgaha</a:t>
            </a:r>
            <a:r>
              <a:rPr lang="tr-TR" dirty="0"/>
              <a:t>, dolaba, dilber seyrine, bakalım </a:t>
            </a:r>
            <a:r>
              <a:rPr lang="tr-TR" dirty="0" err="1" smtClean="0"/>
              <a:t>ayineyi</a:t>
            </a:r>
            <a:r>
              <a:rPr lang="tr-TR" dirty="0" smtClean="0"/>
              <a:t> </a:t>
            </a:r>
            <a:r>
              <a:rPr lang="tr-TR" dirty="0"/>
              <a:t>devran ne suret gösterir" </a:t>
            </a:r>
            <a:r>
              <a:rPr lang="tr-TR" dirty="0" smtClean="0"/>
              <a:t>dedikten </a:t>
            </a:r>
            <a:r>
              <a:rPr lang="tr-TR" dirty="0"/>
              <a:t>sonra perdeden </a:t>
            </a:r>
            <a:r>
              <a:rPr lang="tr-TR" dirty="0" smtClean="0"/>
              <a:t>ayrılır</a:t>
            </a:r>
            <a:r>
              <a:rPr lang="tr-TR" dirty="0"/>
              <a:t>. Fasıl </a:t>
            </a:r>
            <a:r>
              <a:rPr lang="tr-TR" dirty="0" smtClean="0"/>
              <a:t>başlar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a:p>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25</a:t>
            </a:fld>
            <a:endParaRPr lang="tr-TR"/>
          </a:p>
        </p:txBody>
      </p:sp>
    </p:spTree>
    <p:extLst>
      <p:ext uri="{BB962C8B-B14F-4D97-AF65-F5344CB8AC3E}">
        <p14:creationId xmlns:p14="http://schemas.microsoft.com/office/powerpoint/2010/main" val="16560830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c- Fasıl</a:t>
            </a:r>
            <a:br>
              <a:rPr lang="tr-TR" sz="2800" dirty="0"/>
            </a:br>
            <a:endParaRPr lang="tr-TR" sz="2800" dirty="0"/>
          </a:p>
        </p:txBody>
      </p:sp>
      <p:sp>
        <p:nvSpPr>
          <p:cNvPr id="3" name="İçerik Yer Tutucusu 2"/>
          <p:cNvSpPr>
            <a:spLocks noGrp="1"/>
          </p:cNvSpPr>
          <p:nvPr>
            <p:ph idx="1"/>
          </p:nvPr>
        </p:nvSpPr>
        <p:spPr/>
        <p:txBody>
          <a:bodyPr/>
          <a:lstStyle/>
          <a:p>
            <a:pPr algn="just">
              <a:lnSpc>
                <a:spcPct val="150000"/>
              </a:lnSpc>
            </a:pPr>
            <a:r>
              <a:rPr lang="tr-TR" dirty="0" smtClean="0"/>
              <a:t>Fasıl</a:t>
            </a:r>
            <a:r>
              <a:rPr lang="tr-TR" dirty="0"/>
              <a:t>, oyunun kendisidir. Bu bölümde Karagöz'den ve Hacivat'tan başka oyun kişileri de olaylar dizisine katılırlar. 16 yüzyılda belirli bir konudan çok birbirinden kopuk sahneler gösterilirken, 17. yüzyıldan başlayarak Fasıl konulan belirli bir olaylar dizisine uymaya başlamıştır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26</a:t>
            </a:fld>
            <a:endParaRPr lang="tr-TR"/>
          </a:p>
        </p:txBody>
      </p:sp>
    </p:spTree>
    <p:extLst>
      <p:ext uri="{BB962C8B-B14F-4D97-AF65-F5344CB8AC3E}">
        <p14:creationId xmlns:p14="http://schemas.microsoft.com/office/powerpoint/2010/main" val="10049577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d- Bitiş</a:t>
            </a:r>
            <a:br>
              <a:rPr lang="tr-TR" sz="2800" dirty="0"/>
            </a:br>
            <a:endParaRPr lang="tr-TR" sz="2800" dirty="0"/>
          </a:p>
        </p:txBody>
      </p:sp>
      <p:sp>
        <p:nvSpPr>
          <p:cNvPr id="3" name="İçerik Yer Tutucusu 2"/>
          <p:cNvSpPr>
            <a:spLocks noGrp="1"/>
          </p:cNvSpPr>
          <p:nvPr>
            <p:ph idx="1"/>
          </p:nvPr>
        </p:nvSpPr>
        <p:spPr/>
        <p:txBody>
          <a:bodyPr/>
          <a:lstStyle/>
          <a:p>
            <a:pPr algn="just">
              <a:lnSpc>
                <a:spcPct val="200000"/>
              </a:lnSpc>
            </a:pPr>
            <a:r>
              <a:rPr lang="tr-TR" dirty="0" smtClean="0"/>
              <a:t>Bitiş </a:t>
            </a:r>
            <a:r>
              <a:rPr lang="tr-TR" dirty="0"/>
              <a:t>bölümü genellikle çok kısadır. Oyunun bittiğini Karagöz haber verir. Kusurlar için özür diler, gelecek oyunu duyurur. Karagöz'ün bitişi de bu biçimde olur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20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27</a:t>
            </a:fld>
            <a:endParaRPr lang="tr-TR"/>
          </a:p>
        </p:txBody>
      </p:sp>
    </p:spTree>
    <p:extLst>
      <p:ext uri="{BB962C8B-B14F-4D97-AF65-F5344CB8AC3E}">
        <p14:creationId xmlns:p14="http://schemas.microsoft.com/office/powerpoint/2010/main" val="40719611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Ortaoyunu</a:t>
            </a:r>
            <a:endParaRPr lang="tr-TR" sz="2800" dirty="0"/>
          </a:p>
        </p:txBody>
      </p:sp>
      <p:sp>
        <p:nvSpPr>
          <p:cNvPr id="3" name="İçerik Yer Tutucusu 2"/>
          <p:cNvSpPr>
            <a:spLocks noGrp="1"/>
          </p:cNvSpPr>
          <p:nvPr>
            <p:ph idx="1"/>
          </p:nvPr>
        </p:nvSpPr>
        <p:spPr/>
        <p:txBody>
          <a:bodyPr/>
          <a:lstStyle/>
          <a:p>
            <a:pPr algn="just">
              <a:lnSpc>
                <a:spcPct val="150000"/>
              </a:lnSpc>
            </a:pPr>
            <a:r>
              <a:rPr lang="tr-TR" dirty="0"/>
              <a:t>Karagöz ile benzerlikler gösteren diğer bir seyirlik oyunda </a:t>
            </a:r>
            <a:r>
              <a:rPr lang="tr-TR" dirty="0" err="1"/>
              <a:t>Ortaoyunu'dur</a:t>
            </a:r>
            <a:r>
              <a:rPr lang="tr-TR" dirty="0"/>
              <a:t>. </a:t>
            </a:r>
            <a:r>
              <a:rPr lang="tr-TR" dirty="0" smtClean="0"/>
              <a:t>Ortaoyunu </a:t>
            </a:r>
            <a:r>
              <a:rPr lang="tr-TR" dirty="0"/>
              <a:t>canlı oyuncularla oynanmıştır. Kişiler, oyun dağarcığı ve güldürme yöntemleri arasındaki benzerlikler birinin diğerinden çıkmış olabileceğini düşündürmüş olsa da, bu düşünceyi destekleyecek bir bilgiye ulaşılamamıştır.</a:t>
            </a:r>
          </a:p>
          <a:p>
            <a:endParaRPr lang="tr-TR" dirty="0" smtClean="0"/>
          </a:p>
          <a:p>
            <a:pPr lvl="0" algn="just">
              <a:lnSpc>
                <a:spcPct val="150000"/>
              </a:lnSpc>
              <a:buClr>
                <a:srgbClr val="A9A57C"/>
              </a:buClr>
            </a:pPr>
            <a:r>
              <a:rPr lang="tr-TR" sz="1300" dirty="0">
                <a:solidFill>
                  <a:srgbClr val="2F2B20"/>
                </a:solidFill>
              </a:rPr>
              <a:t>Kaynak:  Süreyya KARACABEY GELENEKSELDEN BATI'YA TÜRK TİYATROSU </a:t>
            </a:r>
          </a:p>
          <a:p>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28</a:t>
            </a:fld>
            <a:endParaRPr lang="tr-TR"/>
          </a:p>
        </p:txBody>
      </p:sp>
    </p:spTree>
    <p:extLst>
      <p:ext uri="{BB962C8B-B14F-4D97-AF65-F5344CB8AC3E}">
        <p14:creationId xmlns:p14="http://schemas.microsoft.com/office/powerpoint/2010/main" val="5356609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solidFill>
                  <a:srgbClr val="675E47"/>
                </a:solidFill>
              </a:rPr>
              <a:t>Ortaoyunu-2</a:t>
            </a:r>
            <a:endParaRPr lang="tr-TR" dirty="0"/>
          </a:p>
        </p:txBody>
      </p:sp>
      <p:sp>
        <p:nvSpPr>
          <p:cNvPr id="3" name="İçerik Yer Tutucusu 2"/>
          <p:cNvSpPr>
            <a:spLocks noGrp="1"/>
          </p:cNvSpPr>
          <p:nvPr>
            <p:ph idx="1"/>
          </p:nvPr>
        </p:nvSpPr>
        <p:spPr/>
        <p:txBody>
          <a:bodyPr>
            <a:normAutofit lnSpcReduction="10000"/>
          </a:bodyPr>
          <a:lstStyle/>
          <a:p>
            <a:pPr algn="just"/>
            <a:r>
              <a:rPr lang="tr-TR" dirty="0"/>
              <a:t>Ortaoyunun tarihçesi hakkında da kesin </a:t>
            </a:r>
            <a:r>
              <a:rPr lang="tr-TR" dirty="0" err="1"/>
              <a:t>birşey</a:t>
            </a:r>
            <a:r>
              <a:rPr lang="tr-TR" dirty="0"/>
              <a:t> söylemek zor </a:t>
            </a:r>
            <a:r>
              <a:rPr lang="tr-TR" dirty="0" smtClean="0"/>
              <a:t>olacaktır. Saray </a:t>
            </a:r>
            <a:r>
              <a:rPr lang="tr-TR" dirty="0"/>
              <a:t>şenliklerini gösteren minyatürler örnek gösterilerek geçmişte Osmanlılarda oynanan oyunlar içinde rastlanan bir gösterinin Ortaoyunun ilk biçimi olduğu öne sürülmüştür. </a:t>
            </a:r>
            <a:endParaRPr lang="tr-TR" dirty="0" smtClean="0"/>
          </a:p>
          <a:p>
            <a:pPr algn="just"/>
            <a:r>
              <a:rPr lang="tr-TR" dirty="0" smtClean="0"/>
              <a:t>1675'de </a:t>
            </a:r>
            <a:r>
              <a:rPr lang="tr-TR" dirty="0"/>
              <a:t>Edirne'de yapılan bir şenliği izlemiş olan İngiliz Dr. </a:t>
            </a:r>
            <a:r>
              <a:rPr lang="tr-TR" dirty="0" err="1"/>
              <a:t>Covel'in</a:t>
            </a:r>
            <a:r>
              <a:rPr lang="tr-TR" dirty="0"/>
              <a:t> </a:t>
            </a:r>
            <a:r>
              <a:rPr lang="tr-TR" dirty="0" smtClean="0"/>
              <a:t>anlattıkları da </a:t>
            </a:r>
            <a:r>
              <a:rPr lang="tr-TR" dirty="0"/>
              <a:t>bu minyatürlerde görülen oyunun </a:t>
            </a:r>
            <a:r>
              <a:rPr lang="tr-TR" dirty="0" err="1" smtClean="0"/>
              <a:t>varlığnı</a:t>
            </a:r>
            <a:r>
              <a:rPr lang="tr-TR" dirty="0" smtClean="0"/>
              <a:t> </a:t>
            </a:r>
            <a:r>
              <a:rPr lang="tr-TR" dirty="0"/>
              <a:t>doğrulamaktadır. </a:t>
            </a:r>
            <a:endParaRPr lang="tr-TR" dirty="0" smtClean="0"/>
          </a:p>
          <a:p>
            <a:pPr algn="just"/>
            <a:r>
              <a:rPr lang="tr-TR" dirty="0" err="1" smtClean="0"/>
              <a:t>Ortaoyunu'nun</a:t>
            </a:r>
            <a:r>
              <a:rPr lang="tr-TR" dirty="0" smtClean="0"/>
              <a:t> </a:t>
            </a:r>
            <a:r>
              <a:rPr lang="tr-TR" dirty="0"/>
              <a:t>bilinen son şeklinin 1812-1832 yıllan arasında oluştuğu bilinmektedir. Tiyatro tarihinde bir başka görüş ise bu </a:t>
            </a:r>
            <a:r>
              <a:rPr lang="tr-TR" dirty="0" smtClean="0"/>
              <a:t>oyunların </a:t>
            </a:r>
            <a:r>
              <a:rPr lang="tr-TR" dirty="0"/>
              <a:t>kökenini İspanya'ya yöneltmiştir. Türkiye'ye 15. yüzyılın sonlarında İspanya ve Portekiz'den gelen Yahudilerin aracılığı üzerinde durulmuştur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endParaRPr lang="tr-TR" dirty="0"/>
          </a:p>
          <a:p>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29</a:t>
            </a:fld>
            <a:endParaRPr lang="tr-TR"/>
          </a:p>
        </p:txBody>
      </p:sp>
    </p:spTree>
    <p:extLst>
      <p:ext uri="{BB962C8B-B14F-4D97-AF65-F5344CB8AC3E}">
        <p14:creationId xmlns:p14="http://schemas.microsoft.com/office/powerpoint/2010/main" val="2884171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16632"/>
            <a:ext cx="7681664" cy="6284168"/>
          </a:xfrm>
        </p:spPr>
        <p:txBody>
          <a:bodyPr>
            <a:normAutofit fontScale="85000" lnSpcReduction="20000"/>
          </a:bodyPr>
          <a:lstStyle/>
          <a:p>
            <a:pPr algn="just">
              <a:lnSpc>
                <a:spcPct val="170000"/>
              </a:lnSpc>
            </a:pPr>
            <a:r>
              <a:rPr lang="tr-TR" dirty="0"/>
              <a:t>D</a:t>
            </a:r>
            <a:r>
              <a:rPr lang="tr-TR" dirty="0" smtClean="0"/>
              <a:t>ram sanatı </a:t>
            </a:r>
            <a:r>
              <a:rPr lang="tr-TR" dirty="0"/>
              <a:t>çok </a:t>
            </a:r>
            <a:r>
              <a:rPr lang="tr-TR" dirty="0" smtClean="0"/>
              <a:t>yaygın </a:t>
            </a:r>
            <a:r>
              <a:rPr lang="tr-TR" dirty="0"/>
              <a:t>bir </a:t>
            </a:r>
            <a:r>
              <a:rPr lang="tr-TR" dirty="0" smtClean="0"/>
              <a:t>sanattır</a:t>
            </a:r>
            <a:r>
              <a:rPr lang="tr-TR" dirty="0"/>
              <a:t>. </a:t>
            </a:r>
            <a:r>
              <a:rPr lang="tr-TR" dirty="0" smtClean="0"/>
              <a:t>Tiyatrodan </a:t>
            </a:r>
            <a:r>
              <a:rPr lang="tr-TR" dirty="0"/>
              <a:t>sinemaya, operadan baleye, çizgi filmden radyo oyununa, kukla oyunundan dramatik danslara, </a:t>
            </a:r>
            <a:r>
              <a:rPr lang="tr-TR" dirty="0" smtClean="0"/>
              <a:t>video kliplerden </a:t>
            </a:r>
            <a:r>
              <a:rPr lang="tr-TR" dirty="0"/>
              <a:t>dramatik reklamlara kadar </a:t>
            </a:r>
            <a:r>
              <a:rPr lang="tr-TR" dirty="0" smtClean="0"/>
              <a:t>uzanır.</a:t>
            </a:r>
          </a:p>
          <a:p>
            <a:pPr algn="just">
              <a:lnSpc>
                <a:spcPct val="170000"/>
              </a:lnSpc>
            </a:pPr>
            <a:endParaRPr lang="tr-TR" dirty="0" smtClean="0"/>
          </a:p>
          <a:p>
            <a:pPr algn="just">
              <a:lnSpc>
                <a:spcPct val="170000"/>
              </a:lnSpc>
            </a:pPr>
            <a:r>
              <a:rPr lang="tr-TR" dirty="0" smtClean="0"/>
              <a:t>Dram sanatının </a:t>
            </a:r>
            <a:r>
              <a:rPr lang="tr-TR" dirty="0"/>
              <a:t>tarihi bin </a:t>
            </a:r>
            <a:r>
              <a:rPr lang="tr-TR" dirty="0" smtClean="0"/>
              <a:t>yıllara dayanır. </a:t>
            </a:r>
            <a:r>
              <a:rPr lang="tr-TR" i="1" dirty="0" smtClean="0">
                <a:solidFill>
                  <a:schemeClr val="accent2">
                    <a:lumMod val="75000"/>
                  </a:schemeClr>
                </a:solidFill>
              </a:rPr>
              <a:t>Homo </a:t>
            </a:r>
            <a:r>
              <a:rPr lang="tr-TR" i="1" dirty="0" err="1">
                <a:solidFill>
                  <a:schemeClr val="accent2">
                    <a:lumMod val="75000"/>
                  </a:schemeClr>
                </a:solidFill>
              </a:rPr>
              <a:t>Sapiens</a:t>
            </a:r>
            <a:r>
              <a:rPr lang="tr-TR" i="1" dirty="0">
                <a:solidFill>
                  <a:schemeClr val="accent2">
                    <a:lumMod val="75000"/>
                  </a:schemeClr>
                </a:solidFill>
              </a:rPr>
              <a:t> (</a:t>
            </a:r>
            <a:r>
              <a:rPr lang="tr-TR" i="1" dirty="0" smtClean="0">
                <a:solidFill>
                  <a:schemeClr val="accent2">
                    <a:lumMod val="75000"/>
                  </a:schemeClr>
                </a:solidFill>
              </a:rPr>
              <a:t>düşünür </a:t>
            </a:r>
            <a:r>
              <a:rPr lang="tr-TR" i="1" dirty="0">
                <a:solidFill>
                  <a:schemeClr val="accent2">
                    <a:lumMod val="75000"/>
                  </a:schemeClr>
                </a:solidFill>
              </a:rPr>
              <a:t>insan), </a:t>
            </a:r>
            <a:r>
              <a:rPr lang="tr-TR" b="1" i="1" dirty="0">
                <a:solidFill>
                  <a:schemeClr val="accent2">
                    <a:lumMod val="75000"/>
                  </a:schemeClr>
                </a:solidFill>
              </a:rPr>
              <a:t>Homo </a:t>
            </a:r>
            <a:r>
              <a:rPr lang="tr-TR" b="1" i="1" dirty="0" err="1">
                <a:solidFill>
                  <a:schemeClr val="accent2">
                    <a:lumMod val="75000"/>
                  </a:schemeClr>
                </a:solidFill>
              </a:rPr>
              <a:t>Faber</a:t>
            </a:r>
            <a:r>
              <a:rPr lang="tr-TR" b="1" i="1" dirty="0">
                <a:solidFill>
                  <a:schemeClr val="accent2">
                    <a:lumMod val="75000"/>
                  </a:schemeClr>
                </a:solidFill>
              </a:rPr>
              <a:t> (araç yapan insan) </a:t>
            </a:r>
            <a:r>
              <a:rPr lang="tr-TR" dirty="0"/>
              <a:t>olarak </a:t>
            </a:r>
            <a:r>
              <a:rPr lang="tr-TR" dirty="0" smtClean="0"/>
              <a:t>tanımlanmanın yanı sıra</a:t>
            </a:r>
            <a:r>
              <a:rPr lang="tr-TR" dirty="0"/>
              <a:t>, J. </a:t>
            </a:r>
            <a:r>
              <a:rPr lang="tr-TR" dirty="0" err="1"/>
              <a:t>Huizinga</a:t>
            </a:r>
            <a:r>
              <a:rPr lang="tr-TR" dirty="0"/>
              <a:t> </a:t>
            </a:r>
            <a:r>
              <a:rPr lang="tr-TR" dirty="0" smtClean="0"/>
              <a:t>tarafından </a:t>
            </a:r>
            <a:r>
              <a:rPr lang="tr-TR" b="1" i="1" dirty="0">
                <a:solidFill>
                  <a:schemeClr val="accent2">
                    <a:lumMod val="75000"/>
                  </a:schemeClr>
                </a:solidFill>
              </a:rPr>
              <a:t>Homo </a:t>
            </a:r>
            <a:r>
              <a:rPr lang="tr-TR" b="1" i="1" dirty="0" err="1">
                <a:solidFill>
                  <a:schemeClr val="accent2">
                    <a:lumMod val="75000"/>
                  </a:schemeClr>
                </a:solidFill>
              </a:rPr>
              <a:t>Ludens</a:t>
            </a:r>
            <a:r>
              <a:rPr lang="tr-TR" b="1" i="1" dirty="0">
                <a:solidFill>
                  <a:schemeClr val="accent2">
                    <a:lumMod val="75000"/>
                  </a:schemeClr>
                </a:solidFill>
              </a:rPr>
              <a:t> (oyun oynayan insan, oyuncu insan) </a:t>
            </a:r>
            <a:r>
              <a:rPr lang="tr-TR" dirty="0"/>
              <a:t>olarak da tarif edilen </a:t>
            </a:r>
            <a:r>
              <a:rPr lang="tr-TR" dirty="0" smtClean="0"/>
              <a:t>insanın </a:t>
            </a:r>
            <a:r>
              <a:rPr lang="tr-TR" dirty="0"/>
              <a:t>dünya üzerindeki serüveni kadar eskidir. </a:t>
            </a:r>
            <a:endParaRPr lang="tr-TR" dirty="0" smtClean="0"/>
          </a:p>
          <a:p>
            <a:pPr algn="just">
              <a:lnSpc>
                <a:spcPct val="170000"/>
              </a:lnSpc>
            </a:pPr>
            <a:r>
              <a:rPr lang="tr-TR" dirty="0" smtClean="0"/>
              <a:t>Aynı </a:t>
            </a:r>
            <a:r>
              <a:rPr lang="tr-TR" dirty="0"/>
              <a:t>kalan özelliklerine </a:t>
            </a:r>
            <a:r>
              <a:rPr lang="tr-TR" dirty="0" smtClean="0"/>
              <a:t>rağmen </a:t>
            </a:r>
            <a:r>
              <a:rPr lang="tr-TR" dirty="0"/>
              <a:t>ülkeden ülkeye, kültürden kültüre göre </a:t>
            </a:r>
            <a:r>
              <a:rPr lang="tr-TR" dirty="0" smtClean="0"/>
              <a:t>farklılıklar gösterir. </a:t>
            </a:r>
            <a:r>
              <a:rPr lang="tr-TR" dirty="0"/>
              <a:t>Bunda dram </a:t>
            </a:r>
            <a:r>
              <a:rPr lang="tr-TR" dirty="0" smtClean="0"/>
              <a:t>sanatının </a:t>
            </a:r>
            <a:r>
              <a:rPr lang="tr-TR" dirty="0"/>
              <a:t>seyircisiyle </a:t>
            </a:r>
            <a:r>
              <a:rPr lang="tr-TR" dirty="0" smtClean="0"/>
              <a:t>bütünleşen</a:t>
            </a:r>
            <a:r>
              <a:rPr lang="tr-TR" dirty="0"/>
              <a:t>, ancak seyirciyle </a:t>
            </a:r>
            <a:r>
              <a:rPr lang="tr-TR" dirty="0" smtClean="0"/>
              <a:t>buluştuğunda </a:t>
            </a:r>
            <a:r>
              <a:rPr lang="tr-TR" dirty="0" err="1" smtClean="0"/>
              <a:t>varolan</a:t>
            </a:r>
            <a:r>
              <a:rPr lang="tr-TR" dirty="0" smtClean="0"/>
              <a:t> </a:t>
            </a:r>
            <a:r>
              <a:rPr lang="tr-TR" dirty="0"/>
              <a:t>bir sanat </a:t>
            </a:r>
            <a:r>
              <a:rPr lang="tr-TR" dirty="0" smtClean="0"/>
              <a:t>olması </a:t>
            </a:r>
            <a:r>
              <a:rPr lang="tr-TR" dirty="0"/>
              <a:t>da rol </a:t>
            </a:r>
            <a:r>
              <a:rPr lang="tr-TR" dirty="0" smtClean="0"/>
              <a:t>oynamaktadır</a:t>
            </a:r>
            <a:r>
              <a:rPr lang="tr-TR" dirty="0"/>
              <a:t>. Roma Dönemindeki </a:t>
            </a:r>
            <a:r>
              <a:rPr lang="tr-TR" dirty="0" smtClean="0"/>
              <a:t>mimler, İran’daki Taziyeler. Başka ülkelerdeki </a:t>
            </a:r>
            <a:r>
              <a:rPr lang="tr-TR" dirty="0"/>
              <a:t>dram biçimlerinin ortak </a:t>
            </a:r>
            <a:r>
              <a:rPr lang="tr-TR" dirty="0" smtClean="0"/>
              <a:t>yanlarını </a:t>
            </a:r>
            <a:r>
              <a:rPr lang="tr-TR" dirty="0"/>
              <a:t>bulup </a:t>
            </a:r>
            <a:r>
              <a:rPr lang="tr-TR" dirty="0" smtClean="0"/>
              <a:t>çıkarmak kolay değildir</a:t>
            </a:r>
            <a:r>
              <a:rPr lang="tr-TR" dirty="0"/>
              <a:t>. </a:t>
            </a:r>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a:t>
            </a:fld>
            <a:endParaRPr lang="tr-TR"/>
          </a:p>
        </p:txBody>
      </p:sp>
    </p:spTree>
    <p:extLst>
      <p:ext uri="{BB962C8B-B14F-4D97-AF65-F5344CB8AC3E}">
        <p14:creationId xmlns:p14="http://schemas.microsoft.com/office/powerpoint/2010/main" val="38737444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solidFill>
                  <a:srgbClr val="675E47"/>
                </a:solidFill>
              </a:rPr>
              <a:t>Ortaoyunu-3</a:t>
            </a:r>
            <a:endParaRPr lang="tr-TR" dirty="0"/>
          </a:p>
        </p:txBody>
      </p:sp>
      <p:sp>
        <p:nvSpPr>
          <p:cNvPr id="3" name="İçerik Yer Tutucusu 2"/>
          <p:cNvSpPr>
            <a:spLocks noGrp="1"/>
          </p:cNvSpPr>
          <p:nvPr>
            <p:ph idx="1"/>
          </p:nvPr>
        </p:nvSpPr>
        <p:spPr/>
        <p:txBody>
          <a:bodyPr/>
          <a:lstStyle/>
          <a:p>
            <a:pPr algn="just">
              <a:lnSpc>
                <a:spcPct val="150000"/>
              </a:lnSpc>
            </a:pPr>
            <a:r>
              <a:rPr lang="tr-TR" dirty="0"/>
              <a:t>Bu oyunun ikilisi </a:t>
            </a:r>
            <a:r>
              <a:rPr lang="tr-TR" dirty="0" smtClean="0"/>
              <a:t>Kavuklu </a:t>
            </a:r>
            <a:r>
              <a:rPr lang="tr-TR" dirty="0"/>
              <a:t>ile Pişekar </a:t>
            </a:r>
            <a:r>
              <a:rPr lang="tr-TR" dirty="0" smtClean="0"/>
              <a:t>adını </a:t>
            </a:r>
            <a:r>
              <a:rPr lang="tr-TR" dirty="0"/>
              <a:t>alır. Seyirciler tarafından kuşatılmış meydanlarda oynanır. Göstermeci ve açık biçimli bir tür olan Ortaoyunu seyircilerden gelen tepkilerle etkileşim içindedir. Ortaoyunu da bilinen anlamda metne sahip </a:t>
            </a:r>
            <a:r>
              <a:rPr lang="tr-TR" dirty="0" smtClean="0"/>
              <a:t>değildir </a:t>
            </a:r>
            <a:r>
              <a:rPr lang="tr-TR" dirty="0"/>
              <a:t>fakat Karagöz ile benzer konuları </a:t>
            </a:r>
            <a:r>
              <a:rPr lang="tr-TR" dirty="0" smtClean="0"/>
              <a:t>ele almış </a:t>
            </a:r>
            <a:r>
              <a:rPr lang="tr-TR" dirty="0"/>
              <a:t>oluşu, bir çerçeve metnin varlığını doğrulamaktadır. </a:t>
            </a:r>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30</a:t>
            </a:fld>
            <a:endParaRPr lang="tr-TR"/>
          </a:p>
        </p:txBody>
      </p:sp>
    </p:spTree>
    <p:extLst>
      <p:ext uri="{BB962C8B-B14F-4D97-AF65-F5344CB8AC3E}">
        <p14:creationId xmlns:p14="http://schemas.microsoft.com/office/powerpoint/2010/main" val="42527719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Ortaoyununun bölümleri</a:t>
            </a:r>
          </a:p>
        </p:txBody>
      </p:sp>
      <p:sp>
        <p:nvSpPr>
          <p:cNvPr id="3" name="İçerik Yer Tutucusu 2"/>
          <p:cNvSpPr>
            <a:spLocks noGrp="1"/>
          </p:cNvSpPr>
          <p:nvPr>
            <p:ph idx="1"/>
          </p:nvPr>
        </p:nvSpPr>
        <p:spPr/>
        <p:txBody>
          <a:bodyPr/>
          <a:lstStyle/>
          <a:p>
            <a:pPr marL="114300" indent="0">
              <a:buNone/>
            </a:pPr>
            <a:r>
              <a:rPr lang="tr-TR" dirty="0" smtClean="0"/>
              <a:t>Ortaoyununun bölümleri </a:t>
            </a:r>
            <a:r>
              <a:rPr lang="tr-TR" dirty="0"/>
              <a:t>şunlardır</a:t>
            </a:r>
            <a:r>
              <a:rPr lang="tr-TR" dirty="0" smtClean="0"/>
              <a:t>:</a:t>
            </a:r>
          </a:p>
          <a:p>
            <a:pPr>
              <a:lnSpc>
                <a:spcPct val="150000"/>
              </a:lnSpc>
            </a:pPr>
            <a:endParaRPr lang="tr-TR" dirty="0" smtClean="0"/>
          </a:p>
          <a:p>
            <a:pPr marL="114300" indent="0">
              <a:lnSpc>
                <a:spcPct val="150000"/>
              </a:lnSpc>
              <a:buNone/>
            </a:pPr>
            <a:r>
              <a:rPr lang="en-US" dirty="0" smtClean="0"/>
              <a:t>a- </a:t>
            </a:r>
            <a:r>
              <a:rPr lang="en-US" dirty="0" err="1"/>
              <a:t>Öndeyiş</a:t>
            </a:r>
            <a:r>
              <a:rPr lang="en-US" dirty="0"/>
              <a:t>, </a:t>
            </a:r>
            <a:endParaRPr lang="tr-TR" dirty="0" smtClean="0"/>
          </a:p>
          <a:p>
            <a:pPr marL="114300" indent="0">
              <a:lnSpc>
                <a:spcPct val="150000"/>
              </a:lnSpc>
              <a:buNone/>
            </a:pPr>
            <a:r>
              <a:rPr lang="en-US" dirty="0" smtClean="0"/>
              <a:t>b- </a:t>
            </a:r>
            <a:r>
              <a:rPr lang="en-US" dirty="0" err="1"/>
              <a:t>Söyleşme</a:t>
            </a:r>
            <a:r>
              <a:rPr lang="en-US" dirty="0"/>
              <a:t>, </a:t>
            </a:r>
            <a:endParaRPr lang="tr-TR" dirty="0" smtClean="0"/>
          </a:p>
          <a:p>
            <a:pPr marL="114300" indent="0">
              <a:lnSpc>
                <a:spcPct val="150000"/>
              </a:lnSpc>
              <a:buNone/>
            </a:pPr>
            <a:r>
              <a:rPr lang="en-US" dirty="0" smtClean="0"/>
              <a:t>c- </a:t>
            </a:r>
            <a:r>
              <a:rPr lang="en-US" dirty="0" err="1"/>
              <a:t>Fasıl</a:t>
            </a:r>
            <a:r>
              <a:rPr lang="en-US" dirty="0"/>
              <a:t>, </a:t>
            </a:r>
            <a:endParaRPr lang="tr-TR" dirty="0" smtClean="0"/>
          </a:p>
          <a:p>
            <a:pPr marL="114300" indent="0">
              <a:lnSpc>
                <a:spcPct val="150000"/>
              </a:lnSpc>
              <a:buNone/>
            </a:pPr>
            <a:r>
              <a:rPr lang="en-US" dirty="0" smtClean="0"/>
              <a:t>d- </a:t>
            </a:r>
            <a:r>
              <a:rPr lang="en-US" dirty="0" err="1"/>
              <a:t>Bitiriş</a:t>
            </a:r>
            <a:r>
              <a:rPr lang="en-US" dirty="0"/>
              <a:t>.</a:t>
            </a:r>
          </a:p>
          <a:p>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31</a:t>
            </a:fld>
            <a:endParaRPr lang="tr-TR"/>
          </a:p>
        </p:txBody>
      </p:sp>
    </p:spTree>
    <p:extLst>
      <p:ext uri="{BB962C8B-B14F-4D97-AF65-F5344CB8AC3E}">
        <p14:creationId xmlns:p14="http://schemas.microsoft.com/office/powerpoint/2010/main" val="5207963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 Öndeyiş</a:t>
            </a:r>
            <a:br>
              <a:rPr lang="tr-TR" dirty="0"/>
            </a:br>
            <a:endParaRPr lang="tr-TR" dirty="0"/>
          </a:p>
        </p:txBody>
      </p:sp>
      <p:sp>
        <p:nvSpPr>
          <p:cNvPr id="3" name="İçerik Yer Tutucusu 2"/>
          <p:cNvSpPr>
            <a:spLocks noGrp="1"/>
          </p:cNvSpPr>
          <p:nvPr>
            <p:ph idx="1"/>
          </p:nvPr>
        </p:nvSpPr>
        <p:spPr/>
        <p:txBody>
          <a:bodyPr/>
          <a:lstStyle/>
          <a:p>
            <a:pPr algn="just">
              <a:lnSpc>
                <a:spcPct val="150000"/>
              </a:lnSpc>
            </a:pPr>
            <a:r>
              <a:rPr lang="tr-TR" dirty="0" smtClean="0"/>
              <a:t>Zurnanın </a:t>
            </a:r>
            <a:r>
              <a:rPr lang="tr-TR" dirty="0"/>
              <a:t>pişekar havası çalmasıyla sahneye Pişekar gelir ve aralarında kısa bir konuşma geçtikten sonra Kavukluyu karşılarlar. Oyunun asal kişilerinin sahneye gelmelerinden ve kısa söyleşmelerinden oluşan bu bölümün ardından gelen söyleşme Karagöz' deki muhavere gibi oyunun en ustalık isteyen bölümüdür. </a:t>
            </a:r>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32</a:t>
            </a:fld>
            <a:endParaRPr lang="tr-TR"/>
          </a:p>
        </p:txBody>
      </p:sp>
    </p:spTree>
    <p:extLst>
      <p:ext uri="{BB962C8B-B14F-4D97-AF65-F5344CB8AC3E}">
        <p14:creationId xmlns:p14="http://schemas.microsoft.com/office/powerpoint/2010/main" val="17901249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b- Söyleşme</a:t>
            </a:r>
            <a:br>
              <a:rPr lang="tr-TR" sz="2800" dirty="0"/>
            </a:br>
            <a:endParaRPr lang="tr-TR" sz="2800" dirty="0"/>
          </a:p>
        </p:txBody>
      </p:sp>
      <p:sp>
        <p:nvSpPr>
          <p:cNvPr id="3" name="İçerik Yer Tutucusu 2"/>
          <p:cNvSpPr>
            <a:spLocks noGrp="1"/>
          </p:cNvSpPr>
          <p:nvPr>
            <p:ph idx="1"/>
          </p:nvPr>
        </p:nvSpPr>
        <p:spPr/>
        <p:txBody>
          <a:bodyPr/>
          <a:lstStyle/>
          <a:p>
            <a:pPr algn="just">
              <a:lnSpc>
                <a:spcPct val="150000"/>
              </a:lnSpc>
            </a:pPr>
            <a:r>
              <a:rPr lang="tr-TR" dirty="0" smtClean="0"/>
              <a:t>Bu </a:t>
            </a:r>
            <a:r>
              <a:rPr lang="tr-TR" dirty="0"/>
              <a:t>bölüm Kavuklu ile Pişekar arasındaki bir tür laf yarışıdır. Bu laf </a:t>
            </a:r>
            <a:r>
              <a:rPr lang="tr-TR" dirty="0" smtClean="0"/>
              <a:t>yarışının </a:t>
            </a:r>
            <a:r>
              <a:rPr lang="tr-TR" dirty="0"/>
              <a:t>iki aşaması vardır. </a:t>
            </a:r>
            <a:r>
              <a:rPr lang="tr-TR" dirty="0" smtClean="0"/>
              <a:t>Birincisinde </a:t>
            </a:r>
            <a:r>
              <a:rPr lang="tr-TR" dirty="0"/>
              <a:t>birbirlerinin sözlerini sürekli olarak yanlış anlarlar. İkincisinde ise ortaoyununa özgü bir </a:t>
            </a:r>
            <a:r>
              <a:rPr lang="tr-TR" dirty="0" smtClean="0"/>
              <a:t>tekerleme </a:t>
            </a:r>
            <a:r>
              <a:rPr lang="tr-TR" dirty="0"/>
              <a:t>bulunur.</a:t>
            </a:r>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33</a:t>
            </a:fld>
            <a:endParaRPr lang="tr-TR"/>
          </a:p>
        </p:txBody>
      </p:sp>
    </p:spTree>
    <p:extLst>
      <p:ext uri="{BB962C8B-B14F-4D97-AF65-F5344CB8AC3E}">
        <p14:creationId xmlns:p14="http://schemas.microsoft.com/office/powerpoint/2010/main" val="25487925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c- Fasıl</a:t>
            </a:r>
            <a:br>
              <a:rPr lang="tr-TR" sz="2800" dirty="0"/>
            </a:br>
            <a:endParaRPr lang="tr-TR" sz="2800" dirty="0"/>
          </a:p>
        </p:txBody>
      </p:sp>
      <p:sp>
        <p:nvSpPr>
          <p:cNvPr id="3" name="İçerik Yer Tutucusu 2"/>
          <p:cNvSpPr>
            <a:spLocks noGrp="1"/>
          </p:cNvSpPr>
          <p:nvPr>
            <p:ph idx="1"/>
          </p:nvPr>
        </p:nvSpPr>
        <p:spPr/>
        <p:txBody>
          <a:bodyPr/>
          <a:lstStyle/>
          <a:p>
            <a:pPr algn="just">
              <a:lnSpc>
                <a:spcPct val="150000"/>
              </a:lnSpc>
            </a:pPr>
            <a:r>
              <a:rPr lang="tr-TR" dirty="0" smtClean="0"/>
              <a:t>Tekerleme </a:t>
            </a:r>
            <a:r>
              <a:rPr lang="tr-TR" dirty="0"/>
              <a:t>sona erdikten sonra </a:t>
            </a:r>
            <a:r>
              <a:rPr lang="tr-TR" dirty="0" smtClean="0"/>
              <a:t>asıl oyuna </a:t>
            </a:r>
            <a:r>
              <a:rPr lang="tr-TR" dirty="0"/>
              <a:t>geçilir. Bu oyunların çoğunda </a:t>
            </a:r>
            <a:r>
              <a:rPr lang="tr-TR" dirty="0" smtClean="0"/>
              <a:t>Kavuklu </a:t>
            </a:r>
            <a:r>
              <a:rPr lang="tr-TR" dirty="0"/>
              <a:t>iş arar</a:t>
            </a:r>
            <a:r>
              <a:rPr lang="tr-TR" dirty="0" smtClean="0"/>
              <a:t>. Pişekar </a:t>
            </a:r>
            <a:r>
              <a:rPr lang="tr-TR" dirty="0"/>
              <a:t>da ona iş bulur. Bu işlerin niteliği olaylar dizisini belirler</a:t>
            </a:r>
            <a:r>
              <a:rPr lang="tr-TR" dirty="0" smtClean="0"/>
              <a:t>.</a:t>
            </a:r>
          </a:p>
          <a:p>
            <a:pPr algn="just">
              <a:lnSpc>
                <a:spcPct val="150000"/>
              </a:lnSpc>
            </a:pPr>
            <a:endParaRPr lang="tr-TR" dirty="0"/>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34</a:t>
            </a:fld>
            <a:endParaRPr lang="tr-TR"/>
          </a:p>
        </p:txBody>
      </p:sp>
    </p:spTree>
    <p:extLst>
      <p:ext uri="{BB962C8B-B14F-4D97-AF65-F5344CB8AC3E}">
        <p14:creationId xmlns:p14="http://schemas.microsoft.com/office/powerpoint/2010/main" val="8830620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d. Bitiş</a:t>
            </a:r>
            <a:r>
              <a:rPr lang="tr-TR" sz="2800" dirty="0"/>
              <a:t/>
            </a:r>
            <a:br>
              <a:rPr lang="tr-TR" sz="2800" dirty="0"/>
            </a:br>
            <a:endParaRPr lang="tr-TR" sz="2800" dirty="0"/>
          </a:p>
        </p:txBody>
      </p:sp>
      <p:sp>
        <p:nvSpPr>
          <p:cNvPr id="3" name="İçerik Yer Tutucusu 2"/>
          <p:cNvSpPr>
            <a:spLocks noGrp="1"/>
          </p:cNvSpPr>
          <p:nvPr>
            <p:ph idx="1"/>
          </p:nvPr>
        </p:nvSpPr>
        <p:spPr/>
        <p:txBody>
          <a:bodyPr/>
          <a:lstStyle/>
          <a:p>
            <a:pPr algn="just">
              <a:lnSpc>
                <a:spcPct val="150000"/>
              </a:lnSpc>
            </a:pPr>
            <a:r>
              <a:rPr lang="tr-TR" dirty="0" smtClean="0"/>
              <a:t>Ortaoyununda </a:t>
            </a:r>
            <a:r>
              <a:rPr lang="tr-TR" dirty="0"/>
              <a:t>da kısa bir bitiş bölümü vardır. Pişekar'la başlayan oyun gene onun sahneye gelip özür </a:t>
            </a:r>
            <a:r>
              <a:rPr lang="tr-TR" dirty="0" smtClean="0"/>
              <a:t>dilemesi </a:t>
            </a:r>
            <a:r>
              <a:rPr lang="tr-TR" dirty="0"/>
              <a:t>ve gelecek oyunun adını, yerini duyurması ile </a:t>
            </a:r>
            <a:r>
              <a:rPr lang="tr-TR" dirty="0" smtClean="0"/>
              <a:t>sona </a:t>
            </a:r>
            <a:r>
              <a:rPr lang="tr-TR" dirty="0"/>
              <a:t>erer</a:t>
            </a:r>
            <a:r>
              <a:rPr lang="tr-TR" dirty="0" smtClean="0"/>
              <a:t>.</a:t>
            </a:r>
          </a:p>
          <a:p>
            <a:pPr algn="just">
              <a:lnSpc>
                <a:spcPct val="150000"/>
              </a:lnSpc>
            </a:pPr>
            <a:endParaRPr lang="tr-TR" dirty="0"/>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35</a:t>
            </a:fld>
            <a:endParaRPr lang="tr-TR"/>
          </a:p>
        </p:txBody>
      </p:sp>
    </p:spTree>
    <p:extLst>
      <p:ext uri="{BB962C8B-B14F-4D97-AF65-F5344CB8AC3E}">
        <p14:creationId xmlns:p14="http://schemas.microsoft.com/office/powerpoint/2010/main" val="10069564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Ortaoyununda dekorlar</a:t>
            </a:r>
            <a:endParaRPr lang="tr-TR" sz="2800" dirty="0"/>
          </a:p>
        </p:txBody>
      </p:sp>
      <p:sp>
        <p:nvSpPr>
          <p:cNvPr id="3" name="İçerik Yer Tutucusu 2"/>
          <p:cNvSpPr>
            <a:spLocks noGrp="1"/>
          </p:cNvSpPr>
          <p:nvPr>
            <p:ph idx="1"/>
          </p:nvPr>
        </p:nvSpPr>
        <p:spPr/>
        <p:txBody>
          <a:bodyPr/>
          <a:lstStyle/>
          <a:p>
            <a:pPr algn="just">
              <a:lnSpc>
                <a:spcPct val="150000"/>
              </a:lnSpc>
            </a:pPr>
            <a:r>
              <a:rPr lang="tr-TR" dirty="0"/>
              <a:t>Yeni dünya adı verilen bir paravan ve dükkan denilen bir kafes ortaoyununun belli başlı iki dekorudur. Dükkan oynanan oyunun ihtiyacına göre bir iş yeri olarak kullanılır, yeni dünya ise genellikle ev olarak. Çoğunlukla oyun yerinin bitişiğinde bir çadır veya perde ile </a:t>
            </a:r>
            <a:r>
              <a:rPr lang="tr-TR" dirty="0" smtClean="0"/>
              <a:t>kapatılabilecek </a:t>
            </a:r>
            <a:r>
              <a:rPr lang="tr-TR" dirty="0"/>
              <a:t>bir yer yapılır oyuncular burada hazırlanırlar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a:p>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36</a:t>
            </a:fld>
            <a:endParaRPr lang="tr-TR"/>
          </a:p>
        </p:txBody>
      </p:sp>
    </p:spTree>
    <p:extLst>
      <p:ext uri="{BB962C8B-B14F-4D97-AF65-F5344CB8AC3E}">
        <p14:creationId xmlns:p14="http://schemas.microsoft.com/office/powerpoint/2010/main" val="170342874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Karagöz ve </a:t>
            </a:r>
            <a:r>
              <a:rPr lang="tr-TR" sz="2800" dirty="0" err="1" smtClean="0"/>
              <a:t>Ortaoyunda</a:t>
            </a:r>
            <a:r>
              <a:rPr lang="tr-TR" sz="2800" dirty="0" smtClean="0"/>
              <a:t> Ortak Özellikler</a:t>
            </a:r>
            <a:endParaRPr lang="tr-TR" sz="2800" dirty="0"/>
          </a:p>
        </p:txBody>
      </p:sp>
      <p:sp>
        <p:nvSpPr>
          <p:cNvPr id="3" name="İçerik Yer Tutucusu 2"/>
          <p:cNvSpPr>
            <a:spLocks noGrp="1"/>
          </p:cNvSpPr>
          <p:nvPr>
            <p:ph idx="1"/>
          </p:nvPr>
        </p:nvSpPr>
        <p:spPr/>
        <p:txBody>
          <a:bodyPr/>
          <a:lstStyle/>
          <a:p>
            <a:pPr marL="114300" indent="0" algn="just">
              <a:lnSpc>
                <a:spcPct val="150000"/>
              </a:lnSpc>
              <a:buNone/>
            </a:pPr>
            <a:r>
              <a:rPr lang="tr-TR" dirty="0"/>
              <a:t>Gerek Karagözde gerekse </a:t>
            </a:r>
            <a:r>
              <a:rPr lang="tr-TR" dirty="0" smtClean="0"/>
              <a:t>Ortaoyununda fasıl dağarcıkları birbirlerine </a:t>
            </a:r>
            <a:r>
              <a:rPr lang="tr-TR" dirty="0"/>
              <a:t>benzer </a:t>
            </a:r>
            <a:r>
              <a:rPr lang="tr-TR" dirty="0" smtClean="0"/>
              <a:t>unsurlardan </a:t>
            </a:r>
            <a:r>
              <a:rPr lang="tr-TR" dirty="0"/>
              <a:t>meydana gelmişlerdir. En sık </a:t>
            </a:r>
            <a:r>
              <a:rPr lang="tr-TR" dirty="0" smtClean="0"/>
              <a:t>rastlananlar:</a:t>
            </a:r>
            <a:endParaRPr lang="tr-TR" dirty="0"/>
          </a:p>
          <a:p>
            <a:pPr algn="just">
              <a:lnSpc>
                <a:spcPct val="150000"/>
              </a:lnSpc>
            </a:pPr>
            <a:r>
              <a:rPr lang="tr-TR" dirty="0" smtClean="0"/>
              <a:t>Tekrarlama</a:t>
            </a:r>
            <a:r>
              <a:rPr lang="tr-TR" dirty="0"/>
              <a:t>: Bir durumun değişik </a:t>
            </a:r>
            <a:r>
              <a:rPr lang="tr-TR" dirty="0" smtClean="0"/>
              <a:t>çeşitlemeleri</a:t>
            </a:r>
            <a:r>
              <a:rPr lang="tr-TR" dirty="0"/>
              <a:t>, değişik kişilerle tekrarlanmasıdır. </a:t>
            </a:r>
            <a:endParaRPr lang="tr-TR" dirty="0" smtClean="0"/>
          </a:p>
          <a:p>
            <a:pPr algn="just">
              <a:lnSpc>
                <a:spcPct val="150000"/>
              </a:lnSpc>
            </a:pPr>
            <a:r>
              <a:rPr lang="tr-TR" dirty="0" smtClean="0"/>
              <a:t>Sıralanma</a:t>
            </a:r>
            <a:r>
              <a:rPr lang="tr-TR" dirty="0"/>
              <a:t>: Perdede ve meydanda çeşitli </a:t>
            </a:r>
            <a:r>
              <a:rPr lang="tr-TR" dirty="0" smtClean="0"/>
              <a:t>kişiler </a:t>
            </a:r>
            <a:r>
              <a:rPr lang="tr-TR" dirty="0"/>
              <a:t>değişik nedenlerle birbiri ardına sıralanırlar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37</a:t>
            </a:fld>
            <a:endParaRPr lang="tr-TR"/>
          </a:p>
        </p:txBody>
      </p:sp>
    </p:spTree>
    <p:extLst>
      <p:ext uri="{BB962C8B-B14F-4D97-AF65-F5344CB8AC3E}">
        <p14:creationId xmlns:p14="http://schemas.microsoft.com/office/powerpoint/2010/main" val="23469250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solidFill>
                  <a:srgbClr val="675E47"/>
                </a:solidFill>
              </a:rPr>
              <a:t>Karagöz ve </a:t>
            </a:r>
            <a:r>
              <a:rPr lang="tr-TR" sz="2800" dirty="0" err="1">
                <a:solidFill>
                  <a:srgbClr val="675E47"/>
                </a:solidFill>
              </a:rPr>
              <a:t>Ortaoyunda</a:t>
            </a:r>
            <a:r>
              <a:rPr lang="tr-TR" sz="2800" dirty="0">
                <a:solidFill>
                  <a:srgbClr val="675E47"/>
                </a:solidFill>
              </a:rPr>
              <a:t> Ortak </a:t>
            </a:r>
            <a:r>
              <a:rPr lang="tr-TR" sz="2800" dirty="0" smtClean="0">
                <a:solidFill>
                  <a:srgbClr val="675E47"/>
                </a:solidFill>
              </a:rPr>
              <a:t>Özellikler-2</a:t>
            </a:r>
            <a:endParaRPr lang="tr-TR" dirty="0"/>
          </a:p>
        </p:txBody>
      </p:sp>
      <p:sp>
        <p:nvSpPr>
          <p:cNvPr id="3" name="İçerik Yer Tutucusu 2"/>
          <p:cNvSpPr>
            <a:spLocks noGrp="1"/>
          </p:cNvSpPr>
          <p:nvPr>
            <p:ph idx="1"/>
          </p:nvPr>
        </p:nvSpPr>
        <p:spPr/>
        <p:txBody>
          <a:bodyPr/>
          <a:lstStyle/>
          <a:p>
            <a:endParaRPr lang="tr-TR" dirty="0" smtClean="0"/>
          </a:p>
          <a:p>
            <a:pPr algn="just">
              <a:lnSpc>
                <a:spcPct val="150000"/>
              </a:lnSpc>
            </a:pPr>
            <a:r>
              <a:rPr lang="tr-TR" dirty="0" smtClean="0"/>
              <a:t>Kişilerin </a:t>
            </a:r>
            <a:r>
              <a:rPr lang="tr-TR" dirty="0"/>
              <a:t>değişimi: Kişiler, eşya, hayvan ya da bir başka kişinin kılığına girerler. </a:t>
            </a:r>
            <a:r>
              <a:rPr lang="tr-TR" dirty="0" smtClean="0"/>
              <a:t> </a:t>
            </a:r>
          </a:p>
          <a:p>
            <a:pPr algn="just">
              <a:lnSpc>
                <a:spcPct val="150000"/>
              </a:lnSpc>
            </a:pPr>
            <a:endParaRPr lang="tr-TR" dirty="0" smtClean="0"/>
          </a:p>
          <a:p>
            <a:pPr algn="just">
              <a:lnSpc>
                <a:spcPct val="150000"/>
              </a:lnSpc>
            </a:pPr>
            <a:r>
              <a:rPr lang="tr-TR" dirty="0" smtClean="0"/>
              <a:t>Ortaklık</a:t>
            </a:r>
            <a:r>
              <a:rPr lang="tr-TR" dirty="0"/>
              <a:t>: Bir iş yapmak için Karagöz ile </a:t>
            </a:r>
            <a:r>
              <a:rPr lang="tr-TR" dirty="0" smtClean="0"/>
              <a:t>Hacivat'ın </a:t>
            </a:r>
            <a:r>
              <a:rPr lang="tr-TR" dirty="0"/>
              <a:t>ya da Kavuklu ile Pişekar'ın ortaklık kurmasına ve bu ortaklık yüzünden aralarında anlaşmazlık çıkmasına bir çok oyunda rastlanır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a:p>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dirty="0"/>
          </a:p>
        </p:txBody>
      </p:sp>
      <p:sp>
        <p:nvSpPr>
          <p:cNvPr id="5" name="Altbilgi Yer Tutucusu 4"/>
          <p:cNvSpPr>
            <a:spLocks noGrp="1"/>
          </p:cNvSpPr>
          <p:nvPr>
            <p:ph type="ftr" sz="quarter" idx="11"/>
          </p:nvPr>
        </p:nvSpPr>
        <p:spPr/>
        <p:txBody>
          <a:bodyPr/>
          <a:lstStyle/>
          <a:p>
            <a:r>
              <a:rPr lang="tr-TR" dirty="0" smtClean="0"/>
              <a:t>Dr. Pınar KIZILHAN</a:t>
            </a:r>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38</a:t>
            </a:fld>
            <a:endParaRPr lang="tr-TR"/>
          </a:p>
        </p:txBody>
      </p:sp>
    </p:spTree>
    <p:extLst>
      <p:ext uri="{BB962C8B-B14F-4D97-AF65-F5344CB8AC3E}">
        <p14:creationId xmlns:p14="http://schemas.microsoft.com/office/powerpoint/2010/main" val="236024800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114300" indent="0">
              <a:buNone/>
            </a:pPr>
            <a:r>
              <a:rPr lang="tr-TR" dirty="0" smtClean="0"/>
              <a:t>Kısaca,</a:t>
            </a:r>
          </a:p>
          <a:p>
            <a:pPr marL="114300" indent="0" algn="ctr">
              <a:lnSpc>
                <a:spcPct val="150000"/>
              </a:lnSpc>
              <a:buNone/>
            </a:pPr>
            <a:r>
              <a:rPr lang="tr-TR" dirty="0"/>
              <a:t>Yarışma, </a:t>
            </a:r>
            <a:endParaRPr lang="tr-TR" dirty="0" smtClean="0"/>
          </a:p>
          <a:p>
            <a:pPr marL="114300" indent="0" algn="ctr">
              <a:lnSpc>
                <a:spcPct val="150000"/>
              </a:lnSpc>
              <a:buNone/>
            </a:pPr>
            <a:r>
              <a:rPr lang="tr-TR" dirty="0" smtClean="0"/>
              <a:t>Arama</a:t>
            </a:r>
            <a:r>
              <a:rPr lang="tr-TR" dirty="0"/>
              <a:t>, </a:t>
            </a:r>
            <a:endParaRPr lang="tr-TR" dirty="0" smtClean="0"/>
          </a:p>
          <a:p>
            <a:pPr marL="114300" indent="0" algn="ctr">
              <a:lnSpc>
                <a:spcPct val="150000"/>
              </a:lnSpc>
              <a:buNone/>
            </a:pPr>
            <a:r>
              <a:rPr lang="tr-TR" dirty="0" err="1" smtClean="0"/>
              <a:t>Gözetlerne</a:t>
            </a:r>
            <a:r>
              <a:rPr lang="tr-TR" dirty="0"/>
              <a:t>, </a:t>
            </a:r>
            <a:endParaRPr lang="tr-TR" dirty="0" smtClean="0"/>
          </a:p>
          <a:p>
            <a:pPr marL="114300" indent="0" algn="ctr">
              <a:lnSpc>
                <a:spcPct val="150000"/>
              </a:lnSpc>
              <a:buNone/>
            </a:pPr>
            <a:r>
              <a:rPr lang="tr-TR" dirty="0" smtClean="0"/>
              <a:t>Evlenme</a:t>
            </a:r>
            <a:r>
              <a:rPr lang="tr-TR" dirty="0"/>
              <a:t>, </a:t>
            </a:r>
            <a:endParaRPr lang="tr-TR" dirty="0" smtClean="0"/>
          </a:p>
          <a:p>
            <a:pPr marL="114300" indent="0" algn="ctr">
              <a:lnSpc>
                <a:spcPct val="150000"/>
              </a:lnSpc>
              <a:buNone/>
            </a:pPr>
            <a:r>
              <a:rPr lang="tr-TR" dirty="0" smtClean="0"/>
              <a:t>Oyun </a:t>
            </a:r>
            <a:r>
              <a:rPr lang="tr-TR" dirty="0"/>
              <a:t>içinde oyun, </a:t>
            </a:r>
            <a:endParaRPr lang="tr-TR" dirty="0" smtClean="0"/>
          </a:p>
          <a:p>
            <a:pPr marL="114300" indent="0" algn="ctr">
              <a:lnSpc>
                <a:spcPct val="150000"/>
              </a:lnSpc>
              <a:buNone/>
            </a:pPr>
            <a:r>
              <a:rPr lang="tr-TR" dirty="0" smtClean="0"/>
              <a:t>Ölüp </a:t>
            </a:r>
            <a:r>
              <a:rPr lang="tr-TR" dirty="0"/>
              <a:t>dirilme, </a:t>
            </a:r>
            <a:r>
              <a:rPr lang="tr-TR" dirty="0" smtClean="0"/>
              <a:t>Delirme </a:t>
            </a:r>
            <a:r>
              <a:rPr lang="tr-TR" dirty="0"/>
              <a:t>gibi örneklerle çoğaltılabilirler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marL="114300" indent="0" algn="ctr">
              <a:lnSpc>
                <a:spcPct val="150000"/>
              </a:lnSpc>
              <a:buNone/>
            </a:pPr>
            <a:endParaRPr lang="tr-TR" dirty="0"/>
          </a:p>
          <a:p>
            <a:pPr>
              <a:lnSpc>
                <a:spcPct val="15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39</a:t>
            </a:fld>
            <a:endParaRPr lang="tr-TR"/>
          </a:p>
        </p:txBody>
      </p:sp>
    </p:spTree>
    <p:extLst>
      <p:ext uri="{BB962C8B-B14F-4D97-AF65-F5344CB8AC3E}">
        <p14:creationId xmlns:p14="http://schemas.microsoft.com/office/powerpoint/2010/main" val="1827502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dirty="0"/>
              <a:t>Prof. Dr. Metin </a:t>
            </a:r>
            <a:r>
              <a:rPr lang="tr-TR" sz="2800" b="1" dirty="0" err="1"/>
              <a:t>And</a:t>
            </a:r>
            <a:r>
              <a:rPr lang="tr-TR" sz="2800" b="1" dirty="0"/>
              <a:t> </a:t>
            </a:r>
            <a:br>
              <a:rPr lang="tr-TR" sz="2800" b="1" dirty="0"/>
            </a:br>
            <a:endParaRPr lang="tr-TR" sz="2800" b="1" dirty="0"/>
          </a:p>
        </p:txBody>
      </p:sp>
      <p:sp>
        <p:nvSpPr>
          <p:cNvPr id="3" name="İçerik Yer Tutucusu 2"/>
          <p:cNvSpPr>
            <a:spLocks noGrp="1"/>
          </p:cNvSpPr>
          <p:nvPr>
            <p:ph idx="1"/>
          </p:nvPr>
        </p:nvSpPr>
        <p:spPr/>
        <p:txBody>
          <a:bodyPr/>
          <a:lstStyle/>
          <a:p>
            <a:pPr marL="114300" indent="0" algn="just">
              <a:lnSpc>
                <a:spcPct val="200000"/>
              </a:lnSpc>
              <a:buNone/>
            </a:pPr>
            <a:r>
              <a:rPr lang="tr-TR" b="1" i="1" dirty="0">
                <a:solidFill>
                  <a:schemeClr val="accent2">
                    <a:lumMod val="75000"/>
                  </a:schemeClr>
                </a:solidFill>
              </a:rPr>
              <a:t>Prof. Dr. Metin </a:t>
            </a:r>
            <a:r>
              <a:rPr lang="tr-TR" b="1" i="1" dirty="0" err="1">
                <a:solidFill>
                  <a:schemeClr val="accent2">
                    <a:lumMod val="75000"/>
                  </a:schemeClr>
                </a:solidFill>
              </a:rPr>
              <a:t>And</a:t>
            </a:r>
            <a:r>
              <a:rPr lang="tr-TR" b="1" i="1" dirty="0">
                <a:solidFill>
                  <a:schemeClr val="accent2">
                    <a:lumMod val="75000"/>
                  </a:schemeClr>
                </a:solidFill>
              </a:rPr>
              <a:t> </a:t>
            </a:r>
            <a:r>
              <a:rPr lang="tr-TR" dirty="0" smtClean="0"/>
              <a:t>Geleneksel </a:t>
            </a:r>
            <a:r>
              <a:rPr lang="tr-TR" dirty="0"/>
              <a:t>Türk tiyatrosu üzerine yaptığı araştırmalarla </a:t>
            </a:r>
            <a:r>
              <a:rPr lang="tr-TR" dirty="0" smtClean="0"/>
              <a:t>tanınır. </a:t>
            </a:r>
            <a:r>
              <a:rPr lang="tr-TR" dirty="0"/>
              <a:t>Karagöz, kukla, orta oyunu, minyatür, halk dansları, ritüeller gibi konularda sayısız araştırması, makalesi bulunan kültür tarihi </a:t>
            </a:r>
            <a:r>
              <a:rPr lang="tr-TR" dirty="0" smtClean="0"/>
              <a:t>profesörüdür. </a:t>
            </a: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370457837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Karagöz, Ortaoyunu, Kukla kişilerinin en büyük özellikleri tip oluşlarıdır. </a:t>
            </a:r>
            <a:r>
              <a:rPr lang="tr-TR" dirty="0" smtClean="0"/>
              <a:t>İlişkilerinde </a:t>
            </a:r>
            <a:r>
              <a:rPr lang="tr-TR" dirty="0"/>
              <a:t>de bir değişmezlik vardır. Belirli bir geçmişleri ve </a:t>
            </a:r>
            <a:r>
              <a:rPr lang="tr-TR" dirty="0" smtClean="0"/>
              <a:t>gelecekleri </a:t>
            </a:r>
            <a:r>
              <a:rPr lang="tr-TR" dirty="0"/>
              <a:t>yoktur. Olaylar onlara hiç bir şey katmaz, </a:t>
            </a:r>
            <a:r>
              <a:rPr lang="tr-TR" dirty="0" smtClean="0"/>
              <a:t>davranışları </a:t>
            </a:r>
            <a:r>
              <a:rPr lang="tr-TR" dirty="0"/>
              <a:t>değişmez. Dolayısıyla da canlı oldukları </a:t>
            </a:r>
            <a:r>
              <a:rPr lang="tr-TR" dirty="0" smtClean="0"/>
              <a:t>yanılsamasını yaratmazlar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a:p>
            <a:pPr algn="just"/>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40</a:t>
            </a:fld>
            <a:endParaRPr lang="tr-TR"/>
          </a:p>
        </p:txBody>
      </p:sp>
    </p:spTree>
    <p:extLst>
      <p:ext uri="{BB962C8B-B14F-4D97-AF65-F5344CB8AC3E}">
        <p14:creationId xmlns:p14="http://schemas.microsoft.com/office/powerpoint/2010/main" val="27375599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Halk Tiyatrosu geleneği içinde ele alınacak son tür </a:t>
            </a:r>
            <a:r>
              <a:rPr lang="tr-TR" dirty="0" smtClean="0"/>
              <a:t>meddahtır. Meddah </a:t>
            </a:r>
            <a:r>
              <a:rPr lang="tr-TR" dirty="0"/>
              <a:t>bir anlatı türü oluşundan dolayı diğerlerinden </a:t>
            </a:r>
            <a:r>
              <a:rPr lang="tr-TR" dirty="0" smtClean="0"/>
              <a:t>ayrılır. </a:t>
            </a:r>
          </a:p>
          <a:p>
            <a:pPr algn="just">
              <a:lnSpc>
                <a:spcPct val="150000"/>
              </a:lnSpc>
            </a:pPr>
            <a:r>
              <a:rPr lang="tr-TR" dirty="0"/>
              <a:t>D</a:t>
            </a:r>
            <a:r>
              <a:rPr lang="tr-TR" dirty="0" smtClean="0"/>
              <a:t>iğer </a:t>
            </a:r>
            <a:r>
              <a:rPr lang="tr-TR" dirty="0"/>
              <a:t>seyirlik </a:t>
            </a:r>
            <a:r>
              <a:rPr lang="tr-TR" dirty="0" smtClean="0"/>
              <a:t>oyunları, </a:t>
            </a:r>
            <a:r>
              <a:rPr lang="tr-TR" dirty="0"/>
              <a:t>salt güldürüye dayanmasına karşın </a:t>
            </a:r>
            <a:r>
              <a:rPr lang="tr-TR" dirty="0" err="1" smtClean="0"/>
              <a:t>Meddah’ın</a:t>
            </a:r>
            <a:r>
              <a:rPr lang="tr-TR" dirty="0" smtClean="0"/>
              <a:t> konuları </a:t>
            </a:r>
            <a:r>
              <a:rPr lang="tr-TR" dirty="0"/>
              <a:t>çeşitlilik </a:t>
            </a:r>
            <a:r>
              <a:rPr lang="tr-TR" dirty="0" smtClean="0"/>
              <a:t>gösterir.</a:t>
            </a:r>
            <a:endParaRPr lang="tr-TR" dirty="0"/>
          </a:p>
          <a:p>
            <a:pPr algn="just">
              <a:lnSpc>
                <a:spcPct val="150000"/>
              </a:lnSpc>
            </a:pPr>
            <a:r>
              <a:rPr lang="tr-TR" dirty="0" smtClean="0"/>
              <a:t>Meddahın </a:t>
            </a:r>
            <a:r>
              <a:rPr lang="tr-TR" dirty="0"/>
              <a:t>anlattığı hikayeler </a:t>
            </a:r>
            <a:r>
              <a:rPr lang="tr-TR" dirty="0" smtClean="0"/>
              <a:t>konularını, </a:t>
            </a:r>
            <a:r>
              <a:rPr lang="tr-TR" dirty="0"/>
              <a:t>geleneksel Türk </a:t>
            </a:r>
            <a:r>
              <a:rPr lang="tr-TR" dirty="0" smtClean="0"/>
              <a:t>kaynaklarında, </a:t>
            </a:r>
            <a:r>
              <a:rPr lang="tr-TR" dirty="0"/>
              <a:t>İslam geleneğinden ve İran efsanelerinden almışlardır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a:p>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r>
              <a:rPr lang="tr-TR" dirty="0" smtClean="0"/>
              <a:t>h</a:t>
            </a:r>
            <a:endParaRPr lang="tr-TR" dirty="0"/>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41</a:t>
            </a:fld>
            <a:endParaRPr lang="tr-TR"/>
          </a:p>
        </p:txBody>
      </p:sp>
    </p:spTree>
    <p:extLst>
      <p:ext uri="{BB962C8B-B14F-4D97-AF65-F5344CB8AC3E}">
        <p14:creationId xmlns:p14="http://schemas.microsoft.com/office/powerpoint/2010/main" val="37649761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smtClean="0"/>
              <a:t>Meddah bir </a:t>
            </a:r>
            <a:r>
              <a:rPr lang="tr-TR" dirty="0"/>
              <a:t>mendil ve bir sopa kullanmıştır. Bunları anlattığı hikayenin gelişiminde çeşitli amaçlara uygun olarak kullanacaktır. Meddah düz hikaye anlatıcı değildir. </a:t>
            </a:r>
            <a:r>
              <a:rPr lang="tr-TR" dirty="0" smtClean="0"/>
              <a:t>Anlattıklarını </a:t>
            </a:r>
            <a:r>
              <a:rPr lang="tr-TR" dirty="0"/>
              <a:t>canlandırarak seyirciyle özdeşleşme kurmayı başarabilmekte ve bu yönüyle de </a:t>
            </a:r>
            <a:r>
              <a:rPr lang="tr-TR" dirty="0" err="1"/>
              <a:t>benzetmeci</a:t>
            </a:r>
            <a:r>
              <a:rPr lang="tr-TR" dirty="0"/>
              <a:t> tiyatronun </a:t>
            </a:r>
            <a:r>
              <a:rPr lang="tr-TR" dirty="0" smtClean="0"/>
              <a:t>sınırlarına </a:t>
            </a:r>
            <a:r>
              <a:rPr lang="tr-TR" dirty="0"/>
              <a:t>da yaklaşmaktadır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a:p>
            <a:pPr algn="just">
              <a:lnSpc>
                <a:spcPct val="15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42</a:t>
            </a:fld>
            <a:endParaRPr lang="tr-TR"/>
          </a:p>
        </p:txBody>
      </p:sp>
    </p:spTree>
    <p:extLst>
      <p:ext uri="{BB962C8B-B14F-4D97-AF65-F5344CB8AC3E}">
        <p14:creationId xmlns:p14="http://schemas.microsoft.com/office/powerpoint/2010/main" val="313772593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Meddahların </a:t>
            </a:r>
            <a:r>
              <a:rPr lang="tr-TR" dirty="0" smtClean="0"/>
              <a:t>aynı </a:t>
            </a:r>
            <a:r>
              <a:rPr lang="tr-TR" dirty="0"/>
              <a:t>zamanda sultan ya da vezirlerin </a:t>
            </a:r>
            <a:r>
              <a:rPr lang="tr-TR" dirty="0" smtClean="0"/>
              <a:t>kararlarını halka </a:t>
            </a:r>
            <a:r>
              <a:rPr lang="tr-TR" dirty="0"/>
              <a:t>anlatmak üzere görevlendirildikleri ve bir çeşit canlı gazete işlevini de yerine getirdikleri bilinmektedir. Tek </a:t>
            </a:r>
            <a:r>
              <a:rPr lang="tr-TR" dirty="0" smtClean="0"/>
              <a:t>başlarına </a:t>
            </a:r>
            <a:r>
              <a:rPr lang="tr-TR" dirty="0"/>
              <a:t>bir gösterinin tüm </a:t>
            </a:r>
            <a:r>
              <a:rPr lang="tr-TR" dirty="0" smtClean="0"/>
              <a:t>sorumluluğunu </a:t>
            </a:r>
            <a:r>
              <a:rPr lang="tr-TR" dirty="0"/>
              <a:t>üstlenmiş </a:t>
            </a:r>
            <a:r>
              <a:rPr lang="tr-TR" dirty="0" smtClean="0"/>
              <a:t>meddahların, </a:t>
            </a:r>
            <a:r>
              <a:rPr lang="tr-TR" dirty="0"/>
              <a:t>oyunculuk açısından belirli bir düzeyin üstünde olmaları gerekmiştir</a:t>
            </a:r>
            <a:r>
              <a:rPr lang="tr-TR" dirty="0" smtClean="0"/>
              <a:t>.</a:t>
            </a:r>
          </a:p>
          <a:p>
            <a:pPr lvl="0" algn="just">
              <a:lnSpc>
                <a:spcPct val="150000"/>
              </a:lnSpc>
              <a:buClr>
                <a:srgbClr val="A9A57C"/>
              </a:buClr>
            </a:pPr>
            <a:r>
              <a:rPr lang="tr-TR" sz="1300" dirty="0">
                <a:solidFill>
                  <a:srgbClr val="2F2B20"/>
                </a:solidFill>
              </a:rPr>
              <a:t>Kaynak:  Süreyya KARACABEY GELENEKSELDEN BATI'YA TÜRK TİYATROSU </a:t>
            </a:r>
          </a:p>
          <a:p>
            <a:pPr algn="just">
              <a:lnSpc>
                <a:spcPct val="150000"/>
              </a:lnSpc>
            </a:pPr>
            <a:endParaRPr lang="tr-TR" dirty="0"/>
          </a:p>
          <a:p>
            <a:endParaRPr lang="tr-TR" dirty="0"/>
          </a:p>
        </p:txBody>
      </p:sp>
      <p:sp>
        <p:nvSpPr>
          <p:cNvPr id="4" name="Veri Yer Tutucusu 3"/>
          <p:cNvSpPr>
            <a:spLocks noGrp="1"/>
          </p:cNvSpPr>
          <p:nvPr>
            <p:ph type="dt" sz="half" idx="10"/>
          </p:nvPr>
        </p:nvSpPr>
        <p:spPr/>
        <p:txBody>
          <a:bodyPr/>
          <a:lstStyle/>
          <a:p>
            <a:endParaRPr lang="tr-TR" dirty="0"/>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43</a:t>
            </a:fld>
            <a:endParaRPr lang="tr-TR"/>
          </a:p>
        </p:txBody>
      </p:sp>
    </p:spTree>
    <p:extLst>
      <p:ext uri="{BB962C8B-B14F-4D97-AF65-F5344CB8AC3E}">
        <p14:creationId xmlns:p14="http://schemas.microsoft.com/office/powerpoint/2010/main" val="1060457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smtClean="0"/>
              <a:t>Türk Tiyatrosu</a:t>
            </a:r>
            <a:endParaRPr lang="tr-TR" sz="2400" b="1" dirty="0"/>
          </a:p>
        </p:txBody>
      </p:sp>
      <p:sp>
        <p:nvSpPr>
          <p:cNvPr id="3" name="İçerik Yer Tutucusu 2"/>
          <p:cNvSpPr>
            <a:spLocks noGrp="1"/>
          </p:cNvSpPr>
          <p:nvPr>
            <p:ph idx="1"/>
          </p:nvPr>
        </p:nvSpPr>
        <p:spPr/>
        <p:txBody>
          <a:bodyPr>
            <a:normAutofit fontScale="92500" lnSpcReduction="20000"/>
          </a:bodyPr>
          <a:lstStyle/>
          <a:p>
            <a:pPr algn="just">
              <a:lnSpc>
                <a:spcPct val="200000"/>
              </a:lnSpc>
            </a:pPr>
            <a:r>
              <a:rPr lang="tr-TR" dirty="0" smtClean="0"/>
              <a:t>Türk Tiyatrosuna özgü bir dram yoktur. Eski Yunan uygarlığının Hıristiyan mirasçısı Bizans bin yıllık döneminde özgün bir dram yaratamamıştır</a:t>
            </a:r>
            <a:r>
              <a:rPr lang="tr-TR" dirty="0"/>
              <a:t>. Batı tiyatrosunun 3000 yılı aşkın sürede yol aldığı süreçleri, Türk tiyatrosu 150 yılda kat etmek zorunda kalmıştır. </a:t>
            </a:r>
            <a:endParaRPr lang="tr-TR" dirty="0" smtClean="0"/>
          </a:p>
          <a:p>
            <a:pPr algn="just">
              <a:lnSpc>
                <a:spcPct val="200000"/>
              </a:lnSpc>
            </a:pPr>
            <a:endParaRPr lang="tr-TR" dirty="0" smtClean="0"/>
          </a:p>
          <a:p>
            <a:pPr algn="just">
              <a:lnSpc>
                <a:spcPct val="200000"/>
              </a:lnSpc>
            </a:pPr>
            <a:r>
              <a:rPr lang="tr-TR" dirty="0" smtClean="0"/>
              <a:t>Hint, Çin ve Japonların olgun eski dramları vardır. </a:t>
            </a:r>
          </a:p>
          <a:p>
            <a:pPr algn="just">
              <a:lnSpc>
                <a:spcPct val="200000"/>
              </a:lnSpc>
            </a:pPr>
            <a:endParaRPr lang="tr-TR" dirty="0"/>
          </a:p>
          <a:p>
            <a:pPr marL="114300" indent="0" algn="ctr">
              <a:lnSpc>
                <a:spcPct val="200000"/>
              </a:lnSpc>
              <a:buNone/>
            </a:pPr>
            <a:r>
              <a:rPr lang="tr-TR" sz="1800" dirty="0" smtClean="0"/>
              <a:t>Metin </a:t>
            </a:r>
            <a:r>
              <a:rPr lang="tr-TR" sz="1800" dirty="0" err="1" smtClean="0"/>
              <a:t>And</a:t>
            </a:r>
            <a:r>
              <a:rPr lang="tr-TR" sz="1800" dirty="0" smtClean="0"/>
              <a:t> (2019). Kısa Türk Tiyatrosu Tarihi. İstanbul: YKY Yayınları.</a:t>
            </a:r>
            <a:endParaRPr lang="tr-TR" sz="1800"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1208356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Türk Tiyatrosunun Özgün Yönü</a:t>
            </a:r>
            <a:endParaRPr lang="tr-TR" sz="2800" dirty="0"/>
          </a:p>
        </p:txBody>
      </p:sp>
      <p:sp>
        <p:nvSpPr>
          <p:cNvPr id="3" name="İçerik Yer Tutucusu 2"/>
          <p:cNvSpPr>
            <a:spLocks noGrp="1"/>
          </p:cNvSpPr>
          <p:nvPr>
            <p:ph idx="1"/>
          </p:nvPr>
        </p:nvSpPr>
        <p:spPr/>
        <p:txBody>
          <a:bodyPr/>
          <a:lstStyle/>
          <a:p>
            <a:pPr algn="just">
              <a:lnSpc>
                <a:spcPct val="150000"/>
              </a:lnSpc>
            </a:pPr>
            <a:r>
              <a:rPr lang="tr-TR" dirty="0" smtClean="0"/>
              <a:t>Türk tiyatrosunun dram yanının yokluğuna karşın, yani oyunculuk gibi seyirlik yanına bakıldığında geleneksel Türk tiyatrosu başlığı altına özgün bir tiyatro niteliği görülür. </a:t>
            </a:r>
          </a:p>
          <a:p>
            <a:pPr algn="just">
              <a:lnSpc>
                <a:spcPct val="150000"/>
              </a:lnSpc>
            </a:pPr>
            <a:endParaRPr lang="tr-TR" dirty="0" smtClean="0"/>
          </a:p>
          <a:p>
            <a:pPr algn="just">
              <a:lnSpc>
                <a:spcPct val="150000"/>
              </a:lnSpc>
            </a:pPr>
            <a:r>
              <a:rPr lang="tr-TR" dirty="0" smtClean="0"/>
              <a:t>Değişik etkenlerin bileşiminden oluşmuş geleneksel Türk tiyatrosu </a:t>
            </a:r>
            <a:r>
              <a:rPr lang="tr-TR" b="1" i="1" dirty="0" smtClean="0">
                <a:solidFill>
                  <a:schemeClr val="accent2">
                    <a:lumMod val="75000"/>
                  </a:schemeClr>
                </a:solidFill>
              </a:rPr>
              <a:t>Türk tavır ve üslubu</a:t>
            </a:r>
            <a:r>
              <a:rPr lang="tr-TR" dirty="0" smtClean="0"/>
              <a:t>nun güzel bir örneğidir. </a:t>
            </a: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dirty="0"/>
          </a:p>
        </p:txBody>
      </p:sp>
      <p:sp>
        <p:nvSpPr>
          <p:cNvPr id="5" name="Altbilgi Yer Tutucusu 4"/>
          <p:cNvSpPr>
            <a:spLocks noGrp="1"/>
          </p:cNvSpPr>
          <p:nvPr>
            <p:ph type="ftr" sz="quarter" idx="11"/>
          </p:nvPr>
        </p:nvSpPr>
        <p:spPr/>
        <p:txBody>
          <a:bodyPr/>
          <a:lstStyle/>
          <a:p>
            <a:r>
              <a:rPr lang="tr-TR" dirty="0" smtClean="0"/>
              <a:t>Dr. Pınar KIZILHAN</a:t>
            </a:r>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6</a:t>
            </a:fld>
            <a:endParaRPr lang="tr-TR"/>
          </a:p>
        </p:txBody>
      </p:sp>
    </p:spTree>
    <p:extLst>
      <p:ext uri="{BB962C8B-B14F-4D97-AF65-F5344CB8AC3E}">
        <p14:creationId xmlns:p14="http://schemas.microsoft.com/office/powerpoint/2010/main" val="789490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dirty="0" smtClean="0"/>
              <a:t>Seyirlik Oyun</a:t>
            </a:r>
            <a:endParaRPr lang="tr-TR" sz="2800" b="1" dirty="0"/>
          </a:p>
        </p:txBody>
      </p:sp>
      <p:sp>
        <p:nvSpPr>
          <p:cNvPr id="3" name="İçerik Yer Tutucusu 2"/>
          <p:cNvSpPr>
            <a:spLocks noGrp="1"/>
          </p:cNvSpPr>
          <p:nvPr>
            <p:ph idx="1"/>
          </p:nvPr>
        </p:nvSpPr>
        <p:spPr/>
        <p:txBody>
          <a:bodyPr/>
          <a:lstStyle/>
          <a:p>
            <a:pPr algn="just">
              <a:lnSpc>
                <a:spcPct val="200000"/>
              </a:lnSpc>
            </a:pPr>
            <a:r>
              <a:rPr lang="tr-TR" dirty="0" smtClean="0"/>
              <a:t>Tiyatro sınırına giren oyunları ötekilerden ayırt etmek için </a:t>
            </a:r>
            <a:r>
              <a:rPr lang="tr-TR" b="1" i="1" dirty="0" smtClean="0">
                <a:solidFill>
                  <a:schemeClr val="accent2">
                    <a:lumMod val="50000"/>
                  </a:schemeClr>
                </a:solidFill>
              </a:rPr>
              <a:t>«seyirlik oyun» </a:t>
            </a:r>
            <a:r>
              <a:rPr lang="tr-TR" dirty="0" smtClean="0"/>
              <a:t>terimi kullanılır. Bütün seyirlik oyunları dramatik değildir. Örneğin </a:t>
            </a:r>
            <a:r>
              <a:rPr lang="tr-TR" dirty="0" err="1" smtClean="0"/>
              <a:t>canbaz</a:t>
            </a:r>
            <a:r>
              <a:rPr lang="tr-TR" dirty="0" smtClean="0"/>
              <a:t> bir seyirlik oyun olmakla birlikte dramatik niteliği yoktur (</a:t>
            </a:r>
            <a:r>
              <a:rPr lang="tr-TR" dirty="0" err="1" smtClean="0"/>
              <a:t>And</a:t>
            </a:r>
            <a:r>
              <a:rPr lang="tr-TR" dirty="0" smtClean="0"/>
              <a:t>, 2019). </a:t>
            </a: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7</a:t>
            </a:fld>
            <a:endParaRPr lang="tr-TR"/>
          </a:p>
        </p:txBody>
      </p:sp>
    </p:spTree>
    <p:extLst>
      <p:ext uri="{BB962C8B-B14F-4D97-AF65-F5344CB8AC3E}">
        <p14:creationId xmlns:p14="http://schemas.microsoft.com/office/powerpoint/2010/main" val="4241452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Geleneksel </a:t>
            </a:r>
            <a:r>
              <a:rPr lang="tr-TR" sz="2800" dirty="0"/>
              <a:t>Türk tiyatrosu</a:t>
            </a:r>
          </a:p>
        </p:txBody>
      </p:sp>
      <p:sp>
        <p:nvSpPr>
          <p:cNvPr id="3" name="İçerik Yer Tutucusu 2"/>
          <p:cNvSpPr>
            <a:spLocks noGrp="1"/>
          </p:cNvSpPr>
          <p:nvPr>
            <p:ph idx="1"/>
          </p:nvPr>
        </p:nvSpPr>
        <p:spPr/>
        <p:txBody>
          <a:bodyPr/>
          <a:lstStyle/>
          <a:p>
            <a:pPr algn="just">
              <a:lnSpc>
                <a:spcPct val="200000"/>
              </a:lnSpc>
            </a:pPr>
            <a:r>
              <a:rPr lang="tr-TR" dirty="0" smtClean="0"/>
              <a:t>Türk </a:t>
            </a:r>
            <a:r>
              <a:rPr lang="tr-TR" dirty="0"/>
              <a:t>toplumunun </a:t>
            </a:r>
            <a:r>
              <a:rPr lang="tr-TR" dirty="0" smtClean="0"/>
              <a:t>geleneksel </a:t>
            </a:r>
            <a:r>
              <a:rPr lang="tr-TR" dirty="0"/>
              <a:t>yapısı içinde ortaya çıkarak bu temel üzerinde süreklilik arz eden gösterim türlerinin tümü </a:t>
            </a:r>
            <a:r>
              <a:rPr lang="tr-TR" b="1" i="1" dirty="0">
                <a:solidFill>
                  <a:schemeClr val="accent2">
                    <a:lumMod val="75000"/>
                  </a:schemeClr>
                </a:solidFill>
              </a:rPr>
              <a:t>"geleneksel </a:t>
            </a:r>
            <a:r>
              <a:rPr lang="tr-TR" b="1" i="1" dirty="0" smtClean="0">
                <a:solidFill>
                  <a:schemeClr val="accent2">
                    <a:lumMod val="75000"/>
                  </a:schemeClr>
                </a:solidFill>
              </a:rPr>
              <a:t>Türk </a:t>
            </a:r>
            <a:r>
              <a:rPr lang="tr-TR" b="1" i="1" dirty="0">
                <a:solidFill>
                  <a:schemeClr val="accent2">
                    <a:lumMod val="75000"/>
                  </a:schemeClr>
                </a:solidFill>
              </a:rPr>
              <a:t>tiyatrosu" </a:t>
            </a:r>
            <a:r>
              <a:rPr lang="tr-TR" dirty="0" smtClean="0"/>
              <a:t>terimiyle karşılanmaktadır.</a:t>
            </a:r>
          </a:p>
          <a:p>
            <a:pPr algn="just">
              <a:lnSpc>
                <a:spcPct val="200000"/>
              </a:lnSpc>
            </a:pPr>
            <a:endParaRPr lang="tr-TR" sz="1200" dirty="0" smtClean="0"/>
          </a:p>
          <a:p>
            <a:pPr marL="114300" indent="0" algn="just">
              <a:lnSpc>
                <a:spcPct val="200000"/>
              </a:lnSpc>
              <a:buNone/>
            </a:pPr>
            <a:r>
              <a:rPr lang="tr-TR" sz="1200" dirty="0" smtClean="0"/>
              <a:t>Kaynak: Dilaver DÜZGÜN OSMANLI </a:t>
            </a:r>
            <a:r>
              <a:rPr lang="tr-TR" sz="1200" dirty="0"/>
              <a:t>DÖNEMİNDE GELENEKSEL TÜRK </a:t>
            </a:r>
            <a:r>
              <a:rPr lang="tr-TR" sz="1200" dirty="0" smtClean="0"/>
              <a:t>TİYATROSUNUN GENEL GÖRÜNÜMÜ (2000). AÜ. Türkiyat Araştırmaları Enstitüsü Dergisi. 14, 63-69. </a:t>
            </a:r>
          </a:p>
          <a:p>
            <a:pPr marL="114300" indent="0" algn="just">
              <a:lnSpc>
                <a:spcPct val="200000"/>
              </a:lnSpc>
              <a:buNone/>
            </a:pPr>
            <a:endParaRPr lang="tr-TR" sz="1200"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dirty="0"/>
          </a:p>
        </p:txBody>
      </p:sp>
      <p:sp>
        <p:nvSpPr>
          <p:cNvPr id="5" name="Altbilgi Yer Tutucusu 4"/>
          <p:cNvSpPr>
            <a:spLocks noGrp="1"/>
          </p:cNvSpPr>
          <p:nvPr>
            <p:ph type="ftr" sz="quarter" idx="11"/>
          </p:nvPr>
        </p:nvSpPr>
        <p:spPr/>
        <p:txBody>
          <a:bodyPr/>
          <a:lstStyle/>
          <a:p>
            <a:r>
              <a:rPr lang="tr-TR" dirty="0" smtClean="0"/>
              <a:t>Dr. Pınar KIZILHAN</a:t>
            </a:r>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8</a:t>
            </a:fld>
            <a:endParaRPr lang="tr-TR"/>
          </a:p>
        </p:txBody>
      </p:sp>
    </p:spTree>
    <p:extLst>
      <p:ext uri="{BB962C8B-B14F-4D97-AF65-F5344CB8AC3E}">
        <p14:creationId xmlns:p14="http://schemas.microsoft.com/office/powerpoint/2010/main" val="1675502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Geleneksel Türk tiyatrosu</a:t>
            </a:r>
          </a:p>
        </p:txBody>
      </p:sp>
      <p:sp>
        <p:nvSpPr>
          <p:cNvPr id="3" name="İçerik Yer Tutucusu 2"/>
          <p:cNvSpPr>
            <a:spLocks noGrp="1"/>
          </p:cNvSpPr>
          <p:nvPr>
            <p:ph idx="1"/>
          </p:nvPr>
        </p:nvSpPr>
        <p:spPr/>
        <p:txBody>
          <a:bodyPr/>
          <a:lstStyle/>
          <a:p>
            <a:pPr algn="just">
              <a:lnSpc>
                <a:spcPct val="200000"/>
              </a:lnSpc>
            </a:pPr>
            <a:r>
              <a:rPr lang="tr-TR" dirty="0"/>
              <a:t>Araştırmacıların başlangıçta </a:t>
            </a:r>
            <a:r>
              <a:rPr lang="tr-TR" b="1" i="1" dirty="0">
                <a:solidFill>
                  <a:schemeClr val="accent2">
                    <a:lumMod val="75000"/>
                  </a:schemeClr>
                </a:solidFill>
              </a:rPr>
              <a:t>"Türk temaşası"</a:t>
            </a:r>
            <a:r>
              <a:rPr lang="tr-TR" dirty="0"/>
              <a:t> olarak adlandırdıkları bu sanat dalı, </a:t>
            </a:r>
            <a:r>
              <a:rPr lang="tr-TR" dirty="0" smtClean="0"/>
              <a:t>Metin </a:t>
            </a:r>
            <a:r>
              <a:rPr lang="tr-TR" dirty="0" err="1"/>
              <a:t>And'ın</a:t>
            </a:r>
            <a:r>
              <a:rPr lang="tr-TR" dirty="0"/>
              <a:t> kullanımıyla birlikte "geleneksel Türk tiyatrosu" biçiminde yaygınlık kazanmıştır. </a:t>
            </a:r>
            <a:endParaRPr lang="tr-TR" dirty="0" smtClean="0"/>
          </a:p>
          <a:p>
            <a:pPr algn="just">
              <a:lnSpc>
                <a:spcPct val="200000"/>
              </a:lnSpc>
            </a:pPr>
            <a:r>
              <a:rPr lang="tr-TR" dirty="0" smtClean="0">
                <a:solidFill>
                  <a:schemeClr val="accent2">
                    <a:lumMod val="50000"/>
                  </a:schemeClr>
                </a:solidFill>
              </a:rPr>
              <a:t>"Halk </a:t>
            </a:r>
            <a:r>
              <a:rPr lang="tr-TR" dirty="0">
                <a:solidFill>
                  <a:schemeClr val="accent2">
                    <a:lumMod val="50000"/>
                  </a:schemeClr>
                </a:solidFill>
              </a:rPr>
              <a:t>tiyatrosu", "seyirlik halk oyunları" ve "Türk seyirlik sanatları"</a:t>
            </a:r>
            <a:r>
              <a:rPr lang="tr-TR" dirty="0"/>
              <a:t> biçimindeki </a:t>
            </a:r>
            <a:r>
              <a:rPr lang="tr-TR" dirty="0" smtClean="0"/>
              <a:t>kullanımları da vardır (Düzgün, 2000).</a:t>
            </a: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23.11.2019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9</a:t>
            </a:fld>
            <a:endParaRPr lang="tr-TR"/>
          </a:p>
        </p:txBody>
      </p:sp>
    </p:spTree>
    <p:extLst>
      <p:ext uri="{BB962C8B-B14F-4D97-AF65-F5344CB8AC3E}">
        <p14:creationId xmlns:p14="http://schemas.microsoft.com/office/powerpoint/2010/main" val="5144448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454</TotalTime>
  <Words>2602</Words>
  <Application>Microsoft Office PowerPoint</Application>
  <PresentationFormat>Ekran Gösterisi (4:3)</PresentationFormat>
  <Paragraphs>285</Paragraphs>
  <Slides>43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43</vt:i4>
      </vt:variant>
    </vt:vector>
  </HeadingPairs>
  <TitlesOfParts>
    <vt:vector size="47" baseType="lpstr">
      <vt:lpstr>Arial</vt:lpstr>
      <vt:lpstr>Calibri</vt:lpstr>
      <vt:lpstr>Cambria</vt:lpstr>
      <vt:lpstr>Bitişiklik</vt:lpstr>
      <vt:lpstr>YAŞAM KÜLTÜRÜ OLARAK TİYATRO</vt:lpstr>
      <vt:lpstr>Dram sanatı</vt:lpstr>
      <vt:lpstr>PowerPoint Sunusu</vt:lpstr>
      <vt:lpstr>Prof. Dr. Metin And  </vt:lpstr>
      <vt:lpstr>Türk Tiyatrosu</vt:lpstr>
      <vt:lpstr>Türk Tiyatrosunun Özgün Yönü</vt:lpstr>
      <vt:lpstr>Seyirlik Oyun</vt:lpstr>
      <vt:lpstr>Geleneksel Türk tiyatrosu</vt:lpstr>
      <vt:lpstr>Geleneksel Türk tiyatrosu</vt:lpstr>
      <vt:lpstr>Türk Tiyatrosunu  Oluşturan Kaynaklar</vt:lpstr>
      <vt:lpstr>Geleneksel Türk tiyatrosunun evreleri</vt:lpstr>
      <vt:lpstr>Kırsaldan kente doğru açılım: Halk Tiyatrosu </vt:lpstr>
      <vt:lpstr>Kırsaldan kente doğru açılım: Halk Tiyatrosu  </vt:lpstr>
      <vt:lpstr>Hokkabazlık</vt:lpstr>
      <vt:lpstr>sahne dansları</vt:lpstr>
      <vt:lpstr>Meddahlık </vt:lpstr>
      <vt:lpstr>Meddahlık- 2 </vt:lpstr>
      <vt:lpstr>Meddahlık-3 </vt:lpstr>
      <vt:lpstr>Kukla</vt:lpstr>
      <vt:lpstr>Kukla-2</vt:lpstr>
      <vt:lpstr>Türkiye’de Gölge Oyunu</vt:lpstr>
      <vt:lpstr>PowerPoint Sunusu</vt:lpstr>
      <vt:lpstr>Karagöz oyununda bölümler</vt:lpstr>
      <vt:lpstr>a- Mukaddime (Giriş) </vt:lpstr>
      <vt:lpstr>b. Muhavere (Söyleşme) </vt:lpstr>
      <vt:lpstr>c- Fasıl </vt:lpstr>
      <vt:lpstr>d- Bitiş </vt:lpstr>
      <vt:lpstr>Ortaoyunu</vt:lpstr>
      <vt:lpstr>Ortaoyunu-2</vt:lpstr>
      <vt:lpstr>Ortaoyunu-3</vt:lpstr>
      <vt:lpstr>Ortaoyununun bölümleri</vt:lpstr>
      <vt:lpstr>a- Öndeyiş </vt:lpstr>
      <vt:lpstr>b- Söyleşme </vt:lpstr>
      <vt:lpstr>c- Fasıl </vt:lpstr>
      <vt:lpstr>d. Bitiş </vt:lpstr>
      <vt:lpstr>Ortaoyununda dekorlar</vt:lpstr>
      <vt:lpstr>Karagöz ve Ortaoyunda Ortak Özellikler</vt:lpstr>
      <vt:lpstr>Karagöz ve Ortaoyunda Ortak Özellikler-2</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YAŞAM KÜLTÜRÜ OLARAK TİYATRO</dc:title>
  <dc:creator>packardbellpc</dc:creator>
  <cp:lastModifiedBy>packardbellpc</cp:lastModifiedBy>
  <cp:revision>83</cp:revision>
  <dcterms:created xsi:type="dcterms:W3CDTF">2016-10-06T18:18:27Z</dcterms:created>
  <dcterms:modified xsi:type="dcterms:W3CDTF">2019-11-23T19:14:00Z</dcterms:modified>
</cp:coreProperties>
</file>