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1" r:id="rId4"/>
    <p:sldId id="272" r:id="rId5"/>
    <p:sldId id="297" r:id="rId6"/>
    <p:sldId id="299" r:id="rId7"/>
    <p:sldId id="303" r:id="rId8"/>
    <p:sldId id="273" r:id="rId9"/>
    <p:sldId id="258" r:id="rId10"/>
    <p:sldId id="274" r:id="rId11"/>
    <p:sldId id="300" r:id="rId12"/>
    <p:sldId id="275" r:id="rId13"/>
    <p:sldId id="259" r:id="rId14"/>
    <p:sldId id="283" r:id="rId15"/>
    <p:sldId id="260" r:id="rId16"/>
    <p:sldId id="261" r:id="rId17"/>
    <p:sldId id="276" r:id="rId18"/>
    <p:sldId id="277" r:id="rId19"/>
    <p:sldId id="262" r:id="rId20"/>
    <p:sldId id="278" r:id="rId21"/>
    <p:sldId id="279" r:id="rId22"/>
    <p:sldId id="280" r:id="rId23"/>
    <p:sldId id="304" r:id="rId24"/>
    <p:sldId id="281" r:id="rId25"/>
    <p:sldId id="282" r:id="rId26"/>
    <p:sldId id="263" r:id="rId27"/>
    <p:sldId id="264" r:id="rId28"/>
    <p:sldId id="265" r:id="rId29"/>
    <p:sldId id="267" r:id="rId30"/>
    <p:sldId id="284" r:id="rId31"/>
    <p:sldId id="268" r:id="rId32"/>
    <p:sldId id="266" r:id="rId33"/>
    <p:sldId id="285" r:id="rId34"/>
    <p:sldId id="270" r:id="rId35"/>
    <p:sldId id="286" r:id="rId36"/>
    <p:sldId id="287" r:id="rId37"/>
    <p:sldId id="296" r:id="rId38"/>
    <p:sldId id="288" r:id="rId39"/>
    <p:sldId id="305" r:id="rId40"/>
    <p:sldId id="289" r:id="rId41"/>
    <p:sldId id="306" r:id="rId42"/>
    <p:sldId id="290" r:id="rId43"/>
    <p:sldId id="302" r:id="rId44"/>
    <p:sldId id="291" r:id="rId45"/>
    <p:sldId id="292" r:id="rId46"/>
    <p:sldId id="301" r:id="rId47"/>
    <p:sldId id="298" r:id="rId48"/>
    <p:sldId id="293" r:id="rId49"/>
    <p:sldId id="294" r:id="rId50"/>
    <p:sldId id="295" r:id="rId5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0" d="100"/>
          <a:sy n="70" d="100"/>
        </p:scale>
        <p:origin x="536"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8DA94526-1927-4559-842A-0FC3BF721103}" type="datetimeFigureOut">
              <a:rPr lang="tr-TR" smtClean="0"/>
              <a:pPr/>
              <a:t>13.11.2019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79F6AE7-CD70-404D-8E84-41B81F85E0E2}" type="slidenum">
              <a:rPr lang="tr-TR" smtClean="0"/>
              <a:pPr/>
              <a:t>‹#›</a:t>
            </a:fld>
            <a:endParaRPr lang="tr-TR"/>
          </a:p>
        </p:txBody>
      </p:sp>
    </p:spTree>
    <p:extLst>
      <p:ext uri="{BB962C8B-B14F-4D97-AF65-F5344CB8AC3E}">
        <p14:creationId xmlns:p14="http://schemas.microsoft.com/office/powerpoint/2010/main" val="30647818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DA94526-1927-4559-842A-0FC3BF721103}" type="datetimeFigureOut">
              <a:rPr lang="tr-TR" smtClean="0"/>
              <a:pPr/>
              <a:t>13.11.2019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79F6AE7-CD70-404D-8E84-41B81F85E0E2}" type="slidenum">
              <a:rPr lang="tr-TR" smtClean="0"/>
              <a:pPr/>
              <a:t>‹#›</a:t>
            </a:fld>
            <a:endParaRPr lang="tr-TR"/>
          </a:p>
        </p:txBody>
      </p:sp>
    </p:spTree>
    <p:extLst>
      <p:ext uri="{BB962C8B-B14F-4D97-AF65-F5344CB8AC3E}">
        <p14:creationId xmlns:p14="http://schemas.microsoft.com/office/powerpoint/2010/main" val="35181872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DA94526-1927-4559-842A-0FC3BF721103}" type="datetimeFigureOut">
              <a:rPr lang="tr-TR" smtClean="0"/>
              <a:pPr/>
              <a:t>13.11.2019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79F6AE7-CD70-404D-8E84-41B81F85E0E2}" type="slidenum">
              <a:rPr lang="tr-TR" smtClean="0"/>
              <a:pPr/>
              <a:t>‹#›</a:t>
            </a:fld>
            <a:endParaRPr lang="tr-TR"/>
          </a:p>
        </p:txBody>
      </p:sp>
    </p:spTree>
    <p:extLst>
      <p:ext uri="{BB962C8B-B14F-4D97-AF65-F5344CB8AC3E}">
        <p14:creationId xmlns:p14="http://schemas.microsoft.com/office/powerpoint/2010/main" val="1410671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DA94526-1927-4559-842A-0FC3BF721103}" type="datetimeFigureOut">
              <a:rPr lang="tr-TR" smtClean="0"/>
              <a:pPr/>
              <a:t>13.11.2019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79F6AE7-CD70-404D-8E84-41B81F85E0E2}" type="slidenum">
              <a:rPr lang="tr-TR" smtClean="0"/>
              <a:pPr/>
              <a:t>‹#›</a:t>
            </a:fld>
            <a:endParaRPr lang="tr-TR"/>
          </a:p>
        </p:txBody>
      </p:sp>
    </p:spTree>
    <p:extLst>
      <p:ext uri="{BB962C8B-B14F-4D97-AF65-F5344CB8AC3E}">
        <p14:creationId xmlns:p14="http://schemas.microsoft.com/office/powerpoint/2010/main" val="114198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A94526-1927-4559-842A-0FC3BF721103}" type="datetimeFigureOut">
              <a:rPr lang="tr-TR" smtClean="0"/>
              <a:pPr/>
              <a:t>13.11.2019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79F6AE7-CD70-404D-8E84-41B81F85E0E2}" type="slidenum">
              <a:rPr lang="tr-TR" smtClean="0"/>
              <a:pPr/>
              <a:t>‹#›</a:t>
            </a:fld>
            <a:endParaRPr lang="tr-TR"/>
          </a:p>
        </p:txBody>
      </p:sp>
    </p:spTree>
    <p:extLst>
      <p:ext uri="{BB962C8B-B14F-4D97-AF65-F5344CB8AC3E}">
        <p14:creationId xmlns:p14="http://schemas.microsoft.com/office/powerpoint/2010/main" val="4084477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8DA94526-1927-4559-842A-0FC3BF721103}" type="datetimeFigureOut">
              <a:rPr lang="tr-TR" smtClean="0"/>
              <a:pPr/>
              <a:t>13.11.2019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79F6AE7-CD70-404D-8E84-41B81F85E0E2}" type="slidenum">
              <a:rPr lang="tr-TR" smtClean="0"/>
              <a:pPr/>
              <a:t>‹#›</a:t>
            </a:fld>
            <a:endParaRPr lang="tr-TR"/>
          </a:p>
        </p:txBody>
      </p:sp>
    </p:spTree>
    <p:extLst>
      <p:ext uri="{BB962C8B-B14F-4D97-AF65-F5344CB8AC3E}">
        <p14:creationId xmlns:p14="http://schemas.microsoft.com/office/powerpoint/2010/main" val="4224153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8DA94526-1927-4559-842A-0FC3BF721103}" type="datetimeFigureOut">
              <a:rPr lang="tr-TR" smtClean="0"/>
              <a:pPr/>
              <a:t>13.11.2019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79F6AE7-CD70-404D-8E84-41B81F85E0E2}" type="slidenum">
              <a:rPr lang="tr-TR" smtClean="0"/>
              <a:pPr/>
              <a:t>‹#›</a:t>
            </a:fld>
            <a:endParaRPr lang="tr-TR"/>
          </a:p>
        </p:txBody>
      </p:sp>
    </p:spTree>
    <p:extLst>
      <p:ext uri="{BB962C8B-B14F-4D97-AF65-F5344CB8AC3E}">
        <p14:creationId xmlns:p14="http://schemas.microsoft.com/office/powerpoint/2010/main" val="3881146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8DA94526-1927-4559-842A-0FC3BF721103}" type="datetimeFigureOut">
              <a:rPr lang="tr-TR" smtClean="0"/>
              <a:pPr/>
              <a:t>13.11.2019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79F6AE7-CD70-404D-8E84-41B81F85E0E2}" type="slidenum">
              <a:rPr lang="tr-TR" smtClean="0"/>
              <a:pPr/>
              <a:t>‹#›</a:t>
            </a:fld>
            <a:endParaRPr lang="tr-TR"/>
          </a:p>
        </p:txBody>
      </p:sp>
    </p:spTree>
    <p:extLst>
      <p:ext uri="{BB962C8B-B14F-4D97-AF65-F5344CB8AC3E}">
        <p14:creationId xmlns:p14="http://schemas.microsoft.com/office/powerpoint/2010/main" val="2448630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A94526-1927-4559-842A-0FC3BF721103}" type="datetimeFigureOut">
              <a:rPr lang="tr-TR" smtClean="0"/>
              <a:pPr/>
              <a:t>13.11.2019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79F6AE7-CD70-404D-8E84-41B81F85E0E2}" type="slidenum">
              <a:rPr lang="tr-TR" smtClean="0"/>
              <a:pPr/>
              <a:t>‹#›</a:t>
            </a:fld>
            <a:endParaRPr lang="tr-TR"/>
          </a:p>
        </p:txBody>
      </p:sp>
    </p:spTree>
    <p:extLst>
      <p:ext uri="{BB962C8B-B14F-4D97-AF65-F5344CB8AC3E}">
        <p14:creationId xmlns:p14="http://schemas.microsoft.com/office/powerpoint/2010/main" val="1425612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A94526-1927-4559-842A-0FC3BF721103}" type="datetimeFigureOut">
              <a:rPr lang="tr-TR" smtClean="0"/>
              <a:pPr/>
              <a:t>13.11.2019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79F6AE7-CD70-404D-8E84-41B81F85E0E2}" type="slidenum">
              <a:rPr lang="tr-TR" smtClean="0"/>
              <a:pPr/>
              <a:t>‹#›</a:t>
            </a:fld>
            <a:endParaRPr lang="tr-TR"/>
          </a:p>
        </p:txBody>
      </p:sp>
    </p:spTree>
    <p:extLst>
      <p:ext uri="{BB962C8B-B14F-4D97-AF65-F5344CB8AC3E}">
        <p14:creationId xmlns:p14="http://schemas.microsoft.com/office/powerpoint/2010/main" val="3021859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A94526-1927-4559-842A-0FC3BF721103}" type="datetimeFigureOut">
              <a:rPr lang="tr-TR" smtClean="0"/>
              <a:pPr/>
              <a:t>13.11.2019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79F6AE7-CD70-404D-8E84-41B81F85E0E2}" type="slidenum">
              <a:rPr lang="tr-TR" smtClean="0"/>
              <a:pPr/>
              <a:t>‹#›</a:t>
            </a:fld>
            <a:endParaRPr lang="tr-TR"/>
          </a:p>
        </p:txBody>
      </p:sp>
    </p:spTree>
    <p:extLst>
      <p:ext uri="{BB962C8B-B14F-4D97-AF65-F5344CB8AC3E}">
        <p14:creationId xmlns:p14="http://schemas.microsoft.com/office/powerpoint/2010/main" val="3539394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A94526-1927-4559-842A-0FC3BF721103}" type="datetimeFigureOut">
              <a:rPr lang="tr-TR" smtClean="0"/>
              <a:pPr/>
              <a:t>13.11.2019</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9F6AE7-CD70-404D-8E84-41B81F85E0E2}" type="slidenum">
              <a:rPr lang="tr-TR" smtClean="0"/>
              <a:pPr/>
              <a:t>‹#›</a:t>
            </a:fld>
            <a:endParaRPr lang="tr-TR"/>
          </a:p>
        </p:txBody>
      </p:sp>
    </p:spTree>
    <p:extLst>
      <p:ext uri="{BB962C8B-B14F-4D97-AF65-F5344CB8AC3E}">
        <p14:creationId xmlns:p14="http://schemas.microsoft.com/office/powerpoint/2010/main" val="42681307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777240"/>
            <a:ext cx="9144000" cy="3172967"/>
          </a:xfrm>
        </p:spPr>
        <p:txBody>
          <a:bodyPr>
            <a:normAutofit fontScale="90000"/>
          </a:bodyPr>
          <a:lstStyle/>
          <a:p>
            <a:r>
              <a:rPr lang="tr-TR" dirty="0" smtClean="0"/>
              <a:t>Çocuk ve Ergenlerde Dışa Atım, Beslenme-Yeme Bozuklukları, Uyku Bozuklukları ve Tik Bozuklukları</a:t>
            </a:r>
            <a:endParaRPr lang="tr-TR" dirty="0"/>
          </a:p>
        </p:txBody>
      </p:sp>
      <p:sp>
        <p:nvSpPr>
          <p:cNvPr id="3" name="Subtitle 2"/>
          <p:cNvSpPr>
            <a:spLocks noGrp="1"/>
          </p:cNvSpPr>
          <p:nvPr>
            <p:ph type="subTitle" idx="1"/>
          </p:nvPr>
        </p:nvSpPr>
        <p:spPr>
          <a:xfrm>
            <a:off x="1524000" y="4406710"/>
            <a:ext cx="9144000" cy="1655762"/>
          </a:xfrm>
        </p:spPr>
        <p:txBody>
          <a:bodyPr/>
          <a:lstStyle/>
          <a:p>
            <a:r>
              <a:rPr lang="tr-TR" dirty="0" smtClean="0"/>
              <a:t>Doç. Dr. Özhan Yalçın</a:t>
            </a:r>
          </a:p>
          <a:p>
            <a:r>
              <a:rPr lang="tr-TR" dirty="0" smtClean="0"/>
              <a:t>Ankara Üniversitesi Tıp Fakültesi</a:t>
            </a:r>
          </a:p>
          <a:p>
            <a:r>
              <a:rPr lang="tr-TR" dirty="0" smtClean="0"/>
              <a:t>Çocuk ve Ergen Psikiyatrisi A.D.</a:t>
            </a:r>
            <a:endParaRPr lang="tr-TR" dirty="0"/>
          </a:p>
        </p:txBody>
      </p:sp>
    </p:spTree>
    <p:extLst>
      <p:ext uri="{BB962C8B-B14F-4D97-AF65-F5344CB8AC3E}">
        <p14:creationId xmlns:p14="http://schemas.microsoft.com/office/powerpoint/2010/main" val="30576454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Enkoprezis</a:t>
            </a:r>
            <a:endParaRPr lang="tr-TR" dirty="0"/>
          </a:p>
        </p:txBody>
      </p:sp>
      <p:sp>
        <p:nvSpPr>
          <p:cNvPr id="3" name="Content Placeholder 2"/>
          <p:cNvSpPr>
            <a:spLocks noGrp="1"/>
          </p:cNvSpPr>
          <p:nvPr>
            <p:ph idx="1"/>
          </p:nvPr>
        </p:nvSpPr>
        <p:spPr/>
        <p:txBody>
          <a:bodyPr/>
          <a:lstStyle/>
          <a:p>
            <a:r>
              <a:rPr lang="tr-TR" b="1" dirty="0">
                <a:latin typeface="Corbel" panose="020B0503020204020204" pitchFamily="34" charset="0"/>
              </a:rPr>
              <a:t>With constipation and overflow incontinance: </a:t>
            </a:r>
            <a:r>
              <a:rPr lang="tr-TR" dirty="0">
                <a:latin typeface="Corbel" panose="020B0503020204020204" pitchFamily="34" charset="0"/>
              </a:rPr>
              <a:t>soiling daha fazla</a:t>
            </a:r>
          </a:p>
          <a:p>
            <a:r>
              <a:rPr lang="tr-TR" b="1" dirty="0">
                <a:latin typeface="Corbel" panose="020B0503020204020204" pitchFamily="34" charset="0"/>
              </a:rPr>
              <a:t>Without constipation and overflow incontinance: </a:t>
            </a:r>
            <a:r>
              <a:rPr lang="tr-TR" dirty="0">
                <a:latin typeface="Corbel" panose="020B0503020204020204" pitchFamily="34" charset="0"/>
              </a:rPr>
              <a:t>daha fazla gaita bulaşır</a:t>
            </a:r>
          </a:p>
          <a:p>
            <a:r>
              <a:rPr lang="tr-TR" dirty="0" smtClean="0"/>
              <a:t>Ani başlangıç: psikojenik faktörler, travmatik durumlar</a:t>
            </a:r>
          </a:p>
          <a:p>
            <a:r>
              <a:rPr lang="tr-TR" dirty="0" smtClean="0"/>
              <a:t>Kardeş doğumu: kısa sürede toparlayabilir</a:t>
            </a:r>
          </a:p>
          <a:p>
            <a:r>
              <a:rPr lang="tr-TR" dirty="0" smtClean="0"/>
              <a:t>Kabızlık varsa mutlaka tedavi edilmeli</a:t>
            </a:r>
          </a:p>
          <a:p>
            <a:r>
              <a:rPr lang="tr-TR" dirty="0" smtClean="0"/>
              <a:t>Anal fissür-enkoprezis kısır döngüsü (anksiyete de eşlik edebilir)</a:t>
            </a:r>
          </a:p>
          <a:p>
            <a:r>
              <a:rPr lang="tr-TR" dirty="0" smtClean="0"/>
              <a:t>OKB’de tuvalete gitmek istememe: gaita kaçırma</a:t>
            </a:r>
          </a:p>
        </p:txBody>
      </p:sp>
    </p:spTree>
    <p:extLst>
      <p:ext uri="{BB962C8B-B14F-4D97-AF65-F5344CB8AC3E}">
        <p14:creationId xmlns:p14="http://schemas.microsoft.com/office/powerpoint/2010/main" val="36878132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Enkoprezis</a:t>
            </a:r>
            <a:endParaRPr lang="tr-TR" dirty="0"/>
          </a:p>
        </p:txBody>
      </p:sp>
      <p:sp>
        <p:nvSpPr>
          <p:cNvPr id="3" name="Content Placeholder 2"/>
          <p:cNvSpPr>
            <a:spLocks noGrp="1"/>
          </p:cNvSpPr>
          <p:nvPr>
            <p:ph idx="1"/>
          </p:nvPr>
        </p:nvSpPr>
        <p:spPr/>
        <p:txBody>
          <a:bodyPr/>
          <a:lstStyle/>
          <a:p>
            <a:r>
              <a:rPr lang="tr-TR" dirty="0" smtClean="0"/>
              <a:t>Takvim tutma</a:t>
            </a:r>
          </a:p>
          <a:p>
            <a:r>
              <a:rPr lang="tr-TR" dirty="0" smtClean="0"/>
              <a:t>Yalnız görüşülür kuralları anlatmak için</a:t>
            </a:r>
          </a:p>
          <a:p>
            <a:r>
              <a:rPr lang="tr-TR" dirty="0" smtClean="0"/>
              <a:t>Günde 2-3 kez yemek sonrası tuvalete, tuvaleti olmasa da oturma</a:t>
            </a:r>
          </a:p>
          <a:p>
            <a:r>
              <a:rPr lang="tr-TR" dirty="0" smtClean="0"/>
              <a:t>Balon şişirme</a:t>
            </a:r>
          </a:p>
          <a:p>
            <a:r>
              <a:rPr lang="tr-TR" dirty="0" smtClean="0"/>
              <a:t>Temizliğe yardım etmeli</a:t>
            </a:r>
            <a:endParaRPr lang="tr-TR" dirty="0"/>
          </a:p>
        </p:txBody>
      </p:sp>
    </p:spTree>
    <p:extLst>
      <p:ext uri="{BB962C8B-B14F-4D97-AF65-F5344CB8AC3E}">
        <p14:creationId xmlns:p14="http://schemas.microsoft.com/office/powerpoint/2010/main" val="33450955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Enkoprezis</a:t>
            </a:r>
            <a:endParaRPr lang="tr-TR" dirty="0"/>
          </a:p>
        </p:txBody>
      </p:sp>
      <p:sp>
        <p:nvSpPr>
          <p:cNvPr id="3" name="Content Placeholder 2"/>
          <p:cNvSpPr>
            <a:spLocks noGrp="1"/>
          </p:cNvSpPr>
          <p:nvPr>
            <p:ph idx="1"/>
          </p:nvPr>
        </p:nvSpPr>
        <p:spPr/>
        <p:txBody>
          <a:bodyPr/>
          <a:lstStyle/>
          <a:p>
            <a:r>
              <a:rPr lang="tr-TR" dirty="0" smtClean="0"/>
              <a:t>DEHB varsa tedavi edimeli:  oyuna-teknolojiye aşırı odaklanma: atomoksetin daha iyi olabilir</a:t>
            </a:r>
          </a:p>
          <a:p>
            <a:r>
              <a:rPr lang="tr-TR" dirty="0" smtClean="0"/>
              <a:t>İmipramin</a:t>
            </a:r>
          </a:p>
          <a:p>
            <a:r>
              <a:rPr lang="tr-TR" dirty="0" smtClean="0"/>
              <a:t>OKB ve depresyon varsa: SSRI’lar</a:t>
            </a:r>
            <a:endParaRPr lang="tr-TR" dirty="0"/>
          </a:p>
        </p:txBody>
      </p:sp>
    </p:spTree>
    <p:extLst>
      <p:ext uri="{BB962C8B-B14F-4D97-AF65-F5344CB8AC3E}">
        <p14:creationId xmlns:p14="http://schemas.microsoft.com/office/powerpoint/2010/main" val="42706633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972539"/>
          </a:xfrm>
        </p:spPr>
        <p:txBody>
          <a:bodyPr>
            <a:normAutofit fontScale="90000"/>
          </a:bodyPr>
          <a:lstStyle/>
          <a:p>
            <a:r>
              <a:rPr lang="tr-TR" sz="4000" b="1" cap="none" dirty="0" smtClean="0">
                <a:solidFill>
                  <a:prstClr val="black"/>
                </a:solidFill>
                <a:latin typeface="Corbel" panose="020B0503020204020204" pitchFamily="34" charset="0"/>
              </a:rPr>
              <a:t>STEREOTİPİ </a:t>
            </a:r>
            <a:r>
              <a:rPr lang="tr-TR" b="1" u="sng" cap="none" dirty="0">
                <a:solidFill>
                  <a:prstClr val="black"/>
                </a:solidFill>
                <a:latin typeface="Constantia"/>
              </a:rPr>
              <a:t/>
            </a:r>
            <a:br>
              <a:rPr lang="tr-TR" b="1" u="sng" cap="none" dirty="0">
                <a:solidFill>
                  <a:prstClr val="black"/>
                </a:solidFill>
                <a:latin typeface="Constantia"/>
              </a:rPr>
            </a:br>
            <a:endParaRPr lang="tr-TR" dirty="0"/>
          </a:p>
        </p:txBody>
      </p:sp>
      <p:sp>
        <p:nvSpPr>
          <p:cNvPr id="3" name="Content Placeholder 2"/>
          <p:cNvSpPr>
            <a:spLocks noGrp="1"/>
          </p:cNvSpPr>
          <p:nvPr>
            <p:ph sz="quarter" idx="4294967295"/>
          </p:nvPr>
        </p:nvSpPr>
        <p:spPr>
          <a:xfrm>
            <a:off x="913774" y="1591056"/>
            <a:ext cx="10363826" cy="4453128"/>
          </a:xfrm>
          <a:prstGeom prst="rect">
            <a:avLst/>
          </a:prstGeom>
        </p:spPr>
        <p:txBody>
          <a:bodyPr>
            <a:normAutofit/>
          </a:bodyPr>
          <a:lstStyle/>
          <a:p>
            <a:pPr lvl="0" eaLnBrk="0" fontAlgn="base" hangingPunct="0">
              <a:lnSpc>
                <a:spcPct val="100000"/>
              </a:lnSpc>
              <a:spcBef>
                <a:spcPct val="20000"/>
              </a:spcBef>
              <a:spcAft>
                <a:spcPct val="0"/>
              </a:spcAft>
              <a:buClr>
                <a:srgbClr val="0BD0D9"/>
              </a:buClr>
              <a:buSzPct val="95000"/>
              <a:buFont typeface="Wingdings" panose="05000000000000000000" pitchFamily="2" charset="2"/>
              <a:buChar char="§"/>
            </a:pPr>
            <a:r>
              <a:rPr lang="tr-TR" sz="2600" cap="none" dirty="0" smtClean="0">
                <a:latin typeface="Corbel" panose="020B0503020204020204" pitchFamily="34" charset="0"/>
              </a:rPr>
              <a:t>istemli</a:t>
            </a:r>
            <a:r>
              <a:rPr lang="tr-TR" sz="2600" cap="none" dirty="0">
                <a:latin typeface="Corbel" panose="020B0503020204020204" pitchFamily="34" charset="0"/>
              </a:rPr>
              <a:t>, amaçlı gibi görünen ama işlevsel olmayan,</a:t>
            </a:r>
          </a:p>
          <a:p>
            <a:pPr lvl="0" eaLnBrk="0" fontAlgn="base" hangingPunct="0">
              <a:lnSpc>
                <a:spcPct val="100000"/>
              </a:lnSpc>
              <a:spcBef>
                <a:spcPct val="20000"/>
              </a:spcBef>
              <a:spcAft>
                <a:spcPct val="0"/>
              </a:spcAft>
              <a:buClr>
                <a:srgbClr val="0BD0D9"/>
              </a:buClr>
              <a:buSzPct val="95000"/>
              <a:buFont typeface="Wingdings" panose="05000000000000000000" pitchFamily="2" charset="2"/>
              <a:buChar char="§"/>
            </a:pPr>
            <a:r>
              <a:rPr lang="tr-TR" sz="2600" cap="none" dirty="0">
                <a:latin typeface="Corbel" panose="020B0503020204020204" pitchFamily="34" charset="0"/>
              </a:rPr>
              <a:t>sıklıkla ritmik, </a:t>
            </a:r>
          </a:p>
          <a:p>
            <a:pPr lvl="0" eaLnBrk="0" fontAlgn="base" hangingPunct="0">
              <a:lnSpc>
                <a:spcPct val="100000"/>
              </a:lnSpc>
              <a:spcBef>
                <a:spcPct val="20000"/>
              </a:spcBef>
              <a:spcAft>
                <a:spcPct val="0"/>
              </a:spcAft>
              <a:buClr>
                <a:srgbClr val="0BD0D9"/>
              </a:buClr>
              <a:buSzPct val="95000"/>
              <a:buFont typeface="Wingdings" panose="05000000000000000000" pitchFamily="2" charset="2"/>
              <a:buChar char="§"/>
            </a:pPr>
            <a:r>
              <a:rPr lang="tr-TR" sz="2600" cap="none" dirty="0">
                <a:latin typeface="Corbel" panose="020B0503020204020204" pitchFamily="34" charset="0"/>
              </a:rPr>
              <a:t>haz alınıyormuş gibi görünür, </a:t>
            </a:r>
          </a:p>
          <a:p>
            <a:pPr lvl="0" eaLnBrk="0" fontAlgn="base" hangingPunct="0">
              <a:lnSpc>
                <a:spcPct val="100000"/>
              </a:lnSpc>
              <a:spcBef>
                <a:spcPct val="20000"/>
              </a:spcBef>
              <a:spcAft>
                <a:spcPct val="0"/>
              </a:spcAft>
              <a:buClr>
                <a:srgbClr val="0BD0D9"/>
              </a:buClr>
              <a:buSzPct val="95000"/>
              <a:buFont typeface="Wingdings" panose="05000000000000000000" pitchFamily="2" charset="2"/>
              <a:buChar char="§"/>
            </a:pPr>
            <a:r>
              <a:rPr lang="tr-TR" sz="2600" cap="none" dirty="0">
                <a:latin typeface="Corbel" panose="020B0503020204020204" pitchFamily="34" charset="0"/>
              </a:rPr>
              <a:t>duyusal fenomen eşlik etmez, </a:t>
            </a:r>
          </a:p>
          <a:p>
            <a:pPr lvl="0" eaLnBrk="0" fontAlgn="base" hangingPunct="0">
              <a:lnSpc>
                <a:spcPct val="100000"/>
              </a:lnSpc>
              <a:spcBef>
                <a:spcPct val="20000"/>
              </a:spcBef>
              <a:spcAft>
                <a:spcPct val="0"/>
              </a:spcAft>
              <a:buClr>
                <a:srgbClr val="0BD0D9"/>
              </a:buClr>
              <a:buSzPct val="95000"/>
              <a:buFont typeface="Wingdings" panose="05000000000000000000" pitchFamily="2" charset="2"/>
              <a:buChar char="§"/>
            </a:pPr>
            <a:r>
              <a:rPr lang="tr-TR" sz="2600" cap="none" dirty="0">
                <a:latin typeface="Corbel" panose="020B0503020204020204" pitchFamily="34" charset="0"/>
              </a:rPr>
              <a:t>ihmal ve uyaran eksikliği ile de ilişkili olabilen, </a:t>
            </a:r>
          </a:p>
          <a:p>
            <a:pPr lvl="0" eaLnBrk="0" fontAlgn="base" hangingPunct="0">
              <a:lnSpc>
                <a:spcPct val="100000"/>
              </a:lnSpc>
              <a:spcBef>
                <a:spcPct val="20000"/>
              </a:spcBef>
              <a:spcAft>
                <a:spcPct val="0"/>
              </a:spcAft>
              <a:buClr>
                <a:srgbClr val="0BD0D9"/>
              </a:buClr>
              <a:buSzPct val="95000"/>
              <a:buFont typeface="Wingdings" panose="05000000000000000000" pitchFamily="2" charset="2"/>
              <a:buChar char="§"/>
            </a:pPr>
            <a:r>
              <a:rPr lang="tr-TR" sz="2600" cap="none" dirty="0">
                <a:latin typeface="Corbel" panose="020B0503020204020204" pitchFamily="34" charset="0"/>
              </a:rPr>
              <a:t>uykuda olmayan,</a:t>
            </a:r>
          </a:p>
          <a:p>
            <a:pPr lvl="0" eaLnBrk="0" fontAlgn="base" hangingPunct="0">
              <a:lnSpc>
                <a:spcPct val="100000"/>
              </a:lnSpc>
              <a:spcBef>
                <a:spcPct val="20000"/>
              </a:spcBef>
              <a:spcAft>
                <a:spcPct val="0"/>
              </a:spcAft>
              <a:buClr>
                <a:srgbClr val="0BD0D9"/>
              </a:buClr>
              <a:buSzPct val="95000"/>
              <a:buFont typeface="Wingdings" panose="05000000000000000000" pitchFamily="2" charset="2"/>
              <a:buChar char="§"/>
            </a:pPr>
            <a:r>
              <a:rPr lang="tr-TR" sz="2600" cap="none" dirty="0">
                <a:latin typeface="Corbel" panose="020B0503020204020204" pitchFamily="34" charset="0"/>
              </a:rPr>
              <a:t>tike göre daha erken yaşta başlayabilen,</a:t>
            </a:r>
          </a:p>
          <a:p>
            <a:pPr lvl="0" eaLnBrk="0" fontAlgn="base" hangingPunct="0">
              <a:lnSpc>
                <a:spcPct val="100000"/>
              </a:lnSpc>
              <a:spcBef>
                <a:spcPct val="20000"/>
              </a:spcBef>
              <a:spcAft>
                <a:spcPct val="0"/>
              </a:spcAft>
              <a:buClr>
                <a:srgbClr val="0BD0D9"/>
              </a:buClr>
              <a:buSzPct val="95000"/>
              <a:buFont typeface="Wingdings" panose="05000000000000000000" pitchFamily="2" charset="2"/>
              <a:buChar char="§"/>
            </a:pPr>
            <a:r>
              <a:rPr lang="tr-TR" sz="2600" cap="none" dirty="0">
                <a:latin typeface="Corbel" panose="020B0503020204020204" pitchFamily="34" charset="0"/>
              </a:rPr>
              <a:t>ekstremitelerde daha fazla olan</a:t>
            </a:r>
          </a:p>
          <a:p>
            <a:endParaRPr lang="tr-TR" dirty="0"/>
          </a:p>
        </p:txBody>
      </p:sp>
    </p:spTree>
    <p:extLst>
      <p:ext uri="{BB962C8B-B14F-4D97-AF65-F5344CB8AC3E}">
        <p14:creationId xmlns:p14="http://schemas.microsoft.com/office/powerpoint/2010/main" val="30647832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Stereotipi</a:t>
            </a:r>
            <a:endParaRPr lang="tr-TR" dirty="0"/>
          </a:p>
        </p:txBody>
      </p:sp>
      <p:sp>
        <p:nvSpPr>
          <p:cNvPr id="3" name="Content Placeholder 2"/>
          <p:cNvSpPr>
            <a:spLocks noGrp="1"/>
          </p:cNvSpPr>
          <p:nvPr>
            <p:ph idx="1"/>
          </p:nvPr>
        </p:nvSpPr>
        <p:spPr/>
        <p:txBody>
          <a:bodyPr/>
          <a:lstStyle/>
          <a:p>
            <a:r>
              <a:rPr lang="tr-TR" b="1" dirty="0" smtClean="0"/>
              <a:t>SSRI &gt;</a:t>
            </a:r>
            <a:r>
              <a:rPr lang="tr-TR" dirty="0" smtClean="0"/>
              <a:t> Atipik ve klasik antipsikotikler</a:t>
            </a:r>
          </a:p>
          <a:p>
            <a:r>
              <a:rPr lang="tr-TR" dirty="0" smtClean="0"/>
              <a:t>Mirtazapin</a:t>
            </a:r>
          </a:p>
          <a:p>
            <a:r>
              <a:rPr lang="tr-TR" dirty="0" smtClean="0"/>
              <a:t>topiramat</a:t>
            </a:r>
          </a:p>
          <a:p>
            <a:endParaRPr lang="tr-TR" dirty="0"/>
          </a:p>
          <a:p>
            <a:r>
              <a:rPr lang="tr-TR" dirty="0" smtClean="0"/>
              <a:t>Metilfenidat OKB bulguları, tikler ve stereotipik davranışları arttırabilir</a:t>
            </a:r>
            <a:endParaRPr lang="tr-TR" dirty="0"/>
          </a:p>
        </p:txBody>
      </p:sp>
    </p:spTree>
    <p:extLst>
      <p:ext uri="{BB962C8B-B14F-4D97-AF65-F5344CB8AC3E}">
        <p14:creationId xmlns:p14="http://schemas.microsoft.com/office/powerpoint/2010/main" val="14335562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027403"/>
          </a:xfrm>
        </p:spPr>
        <p:txBody>
          <a:bodyPr>
            <a:normAutofit/>
          </a:bodyPr>
          <a:lstStyle/>
          <a:p>
            <a:r>
              <a:rPr lang="tr-TR" sz="4800" dirty="0" smtClean="0">
                <a:latin typeface="Corbel" panose="020B0503020204020204" pitchFamily="34" charset="0"/>
              </a:rPr>
              <a:t>TİK</a:t>
            </a:r>
            <a:endParaRPr lang="tr-TR" sz="4800" dirty="0">
              <a:latin typeface="Corbel" panose="020B0503020204020204" pitchFamily="34" charset="0"/>
            </a:endParaRPr>
          </a:p>
        </p:txBody>
      </p:sp>
      <p:sp>
        <p:nvSpPr>
          <p:cNvPr id="3" name="Content Placeholder 2"/>
          <p:cNvSpPr>
            <a:spLocks noGrp="1"/>
          </p:cNvSpPr>
          <p:nvPr>
            <p:ph sz="quarter" idx="4294967295"/>
          </p:nvPr>
        </p:nvSpPr>
        <p:spPr>
          <a:xfrm>
            <a:off x="913774" y="1563624"/>
            <a:ext cx="10363826" cy="4425696"/>
          </a:xfrm>
          <a:prstGeom prst="rect">
            <a:avLst/>
          </a:prstGeom>
        </p:spPr>
        <p:txBody>
          <a:bodyPr>
            <a:normAutofit/>
          </a:bodyPr>
          <a:lstStyle/>
          <a:p>
            <a:pPr marL="273050" lvl="0" indent="-273050" eaLnBrk="0" fontAlgn="base" hangingPunct="0">
              <a:lnSpc>
                <a:spcPct val="100000"/>
              </a:lnSpc>
              <a:spcBef>
                <a:spcPct val="20000"/>
              </a:spcBef>
              <a:spcAft>
                <a:spcPct val="0"/>
              </a:spcAft>
              <a:buClr>
                <a:srgbClr val="0BD0D9"/>
              </a:buClr>
              <a:buSzPct val="95000"/>
              <a:buFont typeface="Wingdings 2" panose="05020102010507070707" pitchFamily="18" charset="2"/>
              <a:buChar char=""/>
            </a:pPr>
            <a:r>
              <a:rPr lang="tr-TR" sz="2400" b="1" u="sng" cap="none" dirty="0">
                <a:solidFill>
                  <a:prstClr val="black"/>
                </a:solidFill>
                <a:latin typeface="Corbel" panose="020B0503020204020204" pitchFamily="34" charset="0"/>
              </a:rPr>
              <a:t>Tik: </a:t>
            </a:r>
            <a:r>
              <a:rPr lang="tr-TR" sz="2400" cap="none" dirty="0">
                <a:solidFill>
                  <a:prstClr val="black"/>
                </a:solidFill>
                <a:latin typeface="Corbel" panose="020B0503020204020204" pitchFamily="34" charset="0"/>
              </a:rPr>
              <a:t>yarı istemli (istemsiz?), kısa süreli baskılanabilen (rölatif olarak istemsiz) işlevsel değil, uykuda nadiren olabilir, genelde ritmik değil, daha çok yüz, göz ve omuzlarda, vokal de olabilir, haz alma yok ama bazı vakalarda kısmi rahatlama eşlik edebilir, stereotipiye göre daha kısa süreli, duyusal fenomen, genelde stereotipilerden daha geç başlangıçlı</a:t>
            </a:r>
          </a:p>
          <a:p>
            <a:pPr marL="273050" lvl="0" indent="-273050" eaLnBrk="0" fontAlgn="base" hangingPunct="0">
              <a:lnSpc>
                <a:spcPct val="100000"/>
              </a:lnSpc>
              <a:spcBef>
                <a:spcPct val="20000"/>
              </a:spcBef>
              <a:spcAft>
                <a:spcPct val="0"/>
              </a:spcAft>
              <a:buClr>
                <a:srgbClr val="0BD0D9"/>
              </a:buClr>
              <a:buSzPct val="95000"/>
              <a:buFont typeface="Wingdings 2" panose="05020102010507070707" pitchFamily="18" charset="2"/>
              <a:buChar char=""/>
            </a:pPr>
            <a:r>
              <a:rPr lang="tr-TR" sz="2400" b="1" cap="none" dirty="0">
                <a:solidFill>
                  <a:prstClr val="black"/>
                </a:solidFill>
                <a:latin typeface="Corbel" panose="020B0503020204020204" pitchFamily="34" charset="0"/>
              </a:rPr>
              <a:t>Karmaşık-kompleks tik: </a:t>
            </a:r>
            <a:r>
              <a:rPr lang="tr-TR" sz="2400" cap="none" dirty="0">
                <a:solidFill>
                  <a:prstClr val="black"/>
                </a:solidFill>
                <a:latin typeface="Corbel" panose="020B0503020204020204" pitchFamily="34" charset="0"/>
              </a:rPr>
              <a:t>birden fazla tiki içerebilir, daha işlevsel gibi görünür (eğilme, parmakları ile sayma...)</a:t>
            </a:r>
          </a:p>
          <a:p>
            <a:pPr marL="273050" lvl="0" indent="-273050" eaLnBrk="0" fontAlgn="base" hangingPunct="0">
              <a:lnSpc>
                <a:spcPct val="100000"/>
              </a:lnSpc>
              <a:spcBef>
                <a:spcPct val="20000"/>
              </a:spcBef>
              <a:spcAft>
                <a:spcPct val="0"/>
              </a:spcAft>
              <a:buClr>
                <a:srgbClr val="0BD0D9"/>
              </a:buClr>
              <a:buSzPct val="95000"/>
              <a:buFont typeface="Wingdings 2" panose="05020102010507070707" pitchFamily="18" charset="2"/>
              <a:buChar char=""/>
            </a:pPr>
            <a:r>
              <a:rPr lang="tr-TR" sz="2400" cap="none" dirty="0">
                <a:solidFill>
                  <a:prstClr val="black"/>
                </a:solidFill>
                <a:latin typeface="Corbel" panose="020B0503020204020204" pitchFamily="34" charset="0"/>
              </a:rPr>
              <a:t>Karmaşık tikler, altında bilişsel komponentin olduğu kompülsiyonlardan ayırt edilmeli!!!! (her zaman kolay değil, birlikte de olabilirler)</a:t>
            </a:r>
          </a:p>
          <a:p>
            <a:endParaRPr lang="tr-TR" dirty="0"/>
          </a:p>
        </p:txBody>
      </p:sp>
    </p:spTree>
    <p:extLst>
      <p:ext uri="{BB962C8B-B14F-4D97-AF65-F5344CB8AC3E}">
        <p14:creationId xmlns:p14="http://schemas.microsoft.com/office/powerpoint/2010/main" val="36567054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027403"/>
          </a:xfrm>
        </p:spPr>
        <p:txBody>
          <a:bodyPr/>
          <a:lstStyle/>
          <a:p>
            <a:r>
              <a:rPr lang="tr-TR" dirty="0" smtClean="0">
                <a:latin typeface="Corbel" panose="020B0503020204020204" pitchFamily="34" charset="0"/>
              </a:rPr>
              <a:t>Tik bozuklukları</a:t>
            </a:r>
            <a:endParaRPr lang="tr-TR" dirty="0">
              <a:latin typeface="Corbel" panose="020B0503020204020204" pitchFamily="34" charset="0"/>
            </a:endParaRPr>
          </a:p>
        </p:txBody>
      </p:sp>
      <p:sp>
        <p:nvSpPr>
          <p:cNvPr id="3" name="Content Placeholder 2"/>
          <p:cNvSpPr>
            <a:spLocks noGrp="1"/>
          </p:cNvSpPr>
          <p:nvPr>
            <p:ph sz="quarter" idx="4294967295"/>
          </p:nvPr>
        </p:nvSpPr>
        <p:spPr>
          <a:xfrm>
            <a:off x="913774" y="1645920"/>
            <a:ext cx="10363826" cy="4663440"/>
          </a:xfrm>
          <a:prstGeom prst="rect">
            <a:avLst/>
          </a:prstGeom>
        </p:spPr>
        <p:txBody>
          <a:bodyPr>
            <a:normAutofit lnSpcReduction="10000"/>
          </a:bodyPr>
          <a:lstStyle/>
          <a:p>
            <a:r>
              <a:rPr lang="tr-TR" sz="2800" b="1" dirty="0" smtClean="0">
                <a:latin typeface="Corbel" panose="020B0503020204020204" pitchFamily="34" charset="0"/>
              </a:rPr>
              <a:t>Tourette sendromu</a:t>
            </a:r>
          </a:p>
          <a:p>
            <a:r>
              <a:rPr lang="tr-TR" sz="2800" cap="none" dirty="0" smtClean="0">
                <a:latin typeface="Corbel" panose="020B0503020204020204" pitchFamily="34" charset="0"/>
              </a:rPr>
              <a:t>birden fazla motor tikler, bir veya daha fazla vokal tik (aynı anda olmak zorunda değil</a:t>
            </a:r>
          </a:p>
          <a:p>
            <a:r>
              <a:rPr lang="tr-TR" sz="2800" cap="none" dirty="0" smtClean="0">
                <a:latin typeface="Corbel" panose="020B0503020204020204" pitchFamily="34" charset="0"/>
              </a:rPr>
              <a:t>En az bir yıl</a:t>
            </a:r>
          </a:p>
          <a:p>
            <a:r>
              <a:rPr lang="tr-TR" sz="2800" cap="none" dirty="0" smtClean="0">
                <a:latin typeface="Corbel" panose="020B0503020204020204" pitchFamily="34" charset="0"/>
              </a:rPr>
              <a:t>Çok sık komorbidite DEHB-TİK-OKB </a:t>
            </a:r>
          </a:p>
          <a:p>
            <a:r>
              <a:rPr lang="tr-TR" dirty="0" smtClean="0">
                <a:latin typeface="Corbel" panose="020B0503020204020204" pitchFamily="34" charset="0"/>
              </a:rPr>
              <a:t>Ergenlik ortasında devam ediyorda kötü prognoz</a:t>
            </a:r>
          </a:p>
          <a:p>
            <a:r>
              <a:rPr lang="tr-TR" sz="2800" b="1" cap="none" dirty="0" smtClean="0">
                <a:latin typeface="Corbel" panose="020B0503020204020204" pitchFamily="34" charset="0"/>
              </a:rPr>
              <a:t>Genelde ilk DEHB bulguları (6 yaş altı), 5-8 yaş arası Tikler, Tiklerden bir </a:t>
            </a:r>
            <a:r>
              <a:rPr lang="tr-TR" b="1" dirty="0" smtClean="0">
                <a:latin typeface="Corbel" panose="020B0503020204020204" pitchFamily="34" charset="0"/>
              </a:rPr>
              <a:t>süre</a:t>
            </a:r>
            <a:r>
              <a:rPr lang="tr-TR" sz="2800" b="1" cap="none" dirty="0" smtClean="0">
                <a:latin typeface="Corbel" panose="020B0503020204020204" pitchFamily="34" charset="0"/>
              </a:rPr>
              <a:t> sonra OKB bulguları</a:t>
            </a:r>
          </a:p>
          <a:p>
            <a:r>
              <a:rPr lang="tr-TR" dirty="0" smtClean="0">
                <a:latin typeface="Corbel" panose="020B0503020204020204" pitchFamily="34" charset="0"/>
              </a:rPr>
              <a:t>Persiste olan bozukluk genelde OKB</a:t>
            </a:r>
            <a:endParaRPr lang="tr-TR" sz="2800" cap="none" dirty="0" smtClean="0">
              <a:latin typeface="Corbel" panose="020B0503020204020204" pitchFamily="34" charset="0"/>
            </a:endParaRPr>
          </a:p>
          <a:p>
            <a:r>
              <a:rPr lang="tr-TR" dirty="0" smtClean="0">
                <a:latin typeface="Corbel" panose="020B0503020204020204" pitchFamily="34" charset="0"/>
              </a:rPr>
              <a:t>Dürtüsellik çok sık</a:t>
            </a:r>
            <a:endParaRPr lang="tr-TR" sz="2800" cap="none" dirty="0" smtClean="0">
              <a:latin typeface="Corbel" panose="020B0503020204020204" pitchFamily="34" charset="0"/>
            </a:endParaRPr>
          </a:p>
        </p:txBody>
      </p:sp>
    </p:spTree>
    <p:extLst>
      <p:ext uri="{BB962C8B-B14F-4D97-AF65-F5344CB8AC3E}">
        <p14:creationId xmlns:p14="http://schemas.microsoft.com/office/powerpoint/2010/main" val="11811742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Tik bozuklukları</a:t>
            </a:r>
            <a:endParaRPr lang="tr-TR" b="1" dirty="0"/>
          </a:p>
        </p:txBody>
      </p:sp>
      <p:sp>
        <p:nvSpPr>
          <p:cNvPr id="3" name="Content Placeholder 2"/>
          <p:cNvSpPr>
            <a:spLocks noGrp="1"/>
          </p:cNvSpPr>
          <p:nvPr>
            <p:ph idx="1"/>
          </p:nvPr>
        </p:nvSpPr>
        <p:spPr/>
        <p:txBody>
          <a:bodyPr>
            <a:normAutofit/>
          </a:bodyPr>
          <a:lstStyle/>
          <a:p>
            <a:r>
              <a:rPr lang="tr-TR" b="1" dirty="0" smtClean="0"/>
              <a:t>Risperidon, aripiprazol</a:t>
            </a:r>
            <a:r>
              <a:rPr lang="tr-TR" dirty="0" smtClean="0"/>
              <a:t>&gt; olanzapin, ziprasidon</a:t>
            </a:r>
          </a:p>
          <a:p>
            <a:r>
              <a:rPr lang="tr-TR" b="1" dirty="0" smtClean="0"/>
              <a:t>Klasik </a:t>
            </a:r>
            <a:r>
              <a:rPr lang="tr-TR" b="1" dirty="0"/>
              <a:t>antipsikotikler: haloperidol, pimozid</a:t>
            </a:r>
          </a:p>
          <a:p>
            <a:r>
              <a:rPr lang="tr-TR" b="1" dirty="0" smtClean="0"/>
              <a:t>Dirençli tiklerde özellikle aripiprazol, pimozid, ziprasidon unutulmamalı</a:t>
            </a:r>
          </a:p>
          <a:p>
            <a:r>
              <a:rPr lang="tr-TR" dirty="0" smtClean="0"/>
              <a:t>DEHB varsa metilfenidat tikleri arttırabilir ama Metilfenidat için kesin kontraendikasyon yok</a:t>
            </a:r>
          </a:p>
          <a:p>
            <a:r>
              <a:rPr lang="tr-TR" dirty="0" smtClean="0"/>
              <a:t>DEHB için metilfenidat’tan aşırı yararlanıyorsa yanına risperidon, aripiprazol, haloperidol</a:t>
            </a:r>
          </a:p>
          <a:p>
            <a:r>
              <a:rPr lang="tr-TR" b="1" dirty="0" smtClean="0"/>
              <a:t>DEHB + Tik bozukluğunda: atomoksetin daha güvenli olabilir</a:t>
            </a:r>
          </a:p>
        </p:txBody>
      </p:sp>
    </p:spTree>
    <p:extLst>
      <p:ext uri="{BB962C8B-B14F-4D97-AF65-F5344CB8AC3E}">
        <p14:creationId xmlns:p14="http://schemas.microsoft.com/office/powerpoint/2010/main" val="17396974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Tik bozuklukları</a:t>
            </a:r>
            <a:endParaRPr lang="tr-TR" b="1" dirty="0"/>
          </a:p>
        </p:txBody>
      </p:sp>
      <p:sp>
        <p:nvSpPr>
          <p:cNvPr id="3" name="Content Placeholder 2"/>
          <p:cNvSpPr>
            <a:spLocks noGrp="1"/>
          </p:cNvSpPr>
          <p:nvPr>
            <p:ph idx="1"/>
          </p:nvPr>
        </p:nvSpPr>
        <p:spPr/>
        <p:txBody>
          <a:bodyPr>
            <a:normAutofit lnSpcReduction="10000"/>
          </a:bodyPr>
          <a:lstStyle/>
          <a:p>
            <a:r>
              <a:rPr lang="tr-TR" b="1" dirty="0" smtClean="0">
                <a:latin typeface="Corbel" panose="020B0503020204020204" pitchFamily="34" charset="0"/>
              </a:rPr>
              <a:t>Kronik motor veya vokal tik bozukluğu </a:t>
            </a:r>
            <a:r>
              <a:rPr lang="tr-TR" dirty="0" smtClean="0">
                <a:latin typeface="Corbel" panose="020B0503020204020204" pitchFamily="34" charset="0"/>
              </a:rPr>
              <a:t>(12 ay üstü)</a:t>
            </a:r>
          </a:p>
          <a:p>
            <a:r>
              <a:rPr lang="tr-TR" b="1" dirty="0" smtClean="0">
                <a:latin typeface="Corbel" panose="020B0503020204020204" pitchFamily="34" charset="0"/>
              </a:rPr>
              <a:t>Gelip geçici tik bozukluğu </a:t>
            </a:r>
            <a:r>
              <a:rPr lang="tr-TR" dirty="0" smtClean="0">
                <a:latin typeface="Corbel" panose="020B0503020204020204" pitchFamily="34" charset="0"/>
              </a:rPr>
              <a:t>(12 ay altı)</a:t>
            </a:r>
          </a:p>
          <a:p>
            <a:r>
              <a:rPr lang="tr-TR" dirty="0" smtClean="0">
                <a:latin typeface="Corbel" panose="020B0503020204020204" pitchFamily="34" charset="0"/>
              </a:rPr>
              <a:t>Gelip geçici tik bozukluğunda psikofarmakolojik tedavi verilmek zorunda değil</a:t>
            </a:r>
          </a:p>
          <a:p>
            <a:r>
              <a:rPr lang="tr-TR" dirty="0" smtClean="0"/>
              <a:t>Tiklere </a:t>
            </a:r>
            <a:r>
              <a:rPr lang="tr-TR" dirty="0"/>
              <a:t>OKB eşlik ediyorsa veya tiklerin altında bilişsel komponent varsa: «yapmazsam kötü bir şey olabilir»: antipsikotik yanına SSRI</a:t>
            </a:r>
          </a:p>
          <a:p>
            <a:r>
              <a:rPr lang="tr-TR" dirty="0"/>
              <a:t>OKB + Tik: SSRI + Antipsikotik, OKB bulgularında daha fazla düzelme </a:t>
            </a:r>
            <a:r>
              <a:rPr lang="tr-TR" dirty="0" smtClean="0"/>
              <a:t>olabilir</a:t>
            </a:r>
          </a:p>
          <a:p>
            <a:r>
              <a:rPr lang="tr-TR" dirty="0" smtClean="0"/>
              <a:t>Guanfasin, Klonidin</a:t>
            </a:r>
          </a:p>
          <a:p>
            <a:r>
              <a:rPr lang="tr-TR" dirty="0" smtClean="0"/>
              <a:t>Dirençli olgularda: topiramat</a:t>
            </a:r>
            <a:endParaRPr lang="tr-TR" dirty="0"/>
          </a:p>
          <a:p>
            <a:endParaRPr lang="tr-TR" dirty="0"/>
          </a:p>
        </p:txBody>
      </p:sp>
    </p:spTree>
    <p:extLst>
      <p:ext uri="{BB962C8B-B14F-4D97-AF65-F5344CB8AC3E}">
        <p14:creationId xmlns:p14="http://schemas.microsoft.com/office/powerpoint/2010/main" val="17542779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Parasomnialar: N-REM UYKU BOZUKLUKLARI</a:t>
            </a:r>
            <a:endParaRPr lang="tr-TR" b="1" dirty="0"/>
          </a:p>
        </p:txBody>
      </p:sp>
      <p:sp>
        <p:nvSpPr>
          <p:cNvPr id="3" name="Content Placeholder 2"/>
          <p:cNvSpPr>
            <a:spLocks noGrp="1"/>
          </p:cNvSpPr>
          <p:nvPr>
            <p:ph sz="quarter" idx="4294967295"/>
          </p:nvPr>
        </p:nvSpPr>
        <p:spPr>
          <a:xfrm>
            <a:off x="913774" y="2367092"/>
            <a:ext cx="10363826" cy="3424107"/>
          </a:xfrm>
          <a:prstGeom prst="rect">
            <a:avLst/>
          </a:prstGeom>
        </p:spPr>
        <p:txBody>
          <a:bodyPr/>
          <a:lstStyle/>
          <a:p>
            <a:r>
              <a:rPr lang="tr-TR" dirty="0" smtClean="0">
                <a:latin typeface="Corbel" panose="020B0503020204020204" pitchFamily="34" charset="0"/>
              </a:rPr>
              <a:t>Uyurgezerlik-somnumbalizm</a:t>
            </a:r>
          </a:p>
          <a:p>
            <a:r>
              <a:rPr lang="tr-TR" dirty="0" smtClean="0">
                <a:latin typeface="Corbel" panose="020B0503020204020204" pitchFamily="34" charset="0"/>
              </a:rPr>
              <a:t>Kabus bozukluğu</a:t>
            </a:r>
          </a:p>
          <a:p>
            <a:r>
              <a:rPr lang="tr-TR" dirty="0" smtClean="0">
                <a:latin typeface="Corbel" panose="020B0503020204020204" pitchFamily="34" charset="0"/>
              </a:rPr>
              <a:t>Uyku terörü</a:t>
            </a:r>
          </a:p>
          <a:p>
            <a:r>
              <a:rPr lang="tr-TR" dirty="0" smtClean="0"/>
              <a:t>Bruksizm</a:t>
            </a:r>
            <a:endParaRPr lang="tr-TR" dirty="0"/>
          </a:p>
        </p:txBody>
      </p:sp>
    </p:spTree>
    <p:extLst>
      <p:ext uri="{BB962C8B-B14F-4D97-AF65-F5344CB8AC3E}">
        <p14:creationId xmlns:p14="http://schemas.microsoft.com/office/powerpoint/2010/main" val="322228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0623" y="472213"/>
            <a:ext cx="10364451" cy="917675"/>
          </a:xfrm>
        </p:spPr>
        <p:txBody>
          <a:bodyPr/>
          <a:lstStyle/>
          <a:p>
            <a:r>
              <a:rPr lang="tr-TR" dirty="0" smtClean="0"/>
              <a:t>Eliminasyon bozuklukları: </a:t>
            </a:r>
            <a:r>
              <a:rPr lang="tr-TR" b="1" dirty="0" smtClean="0"/>
              <a:t>ENÜREZİS</a:t>
            </a:r>
            <a:endParaRPr lang="tr-TR" b="1" dirty="0"/>
          </a:p>
        </p:txBody>
      </p:sp>
      <p:sp>
        <p:nvSpPr>
          <p:cNvPr id="3" name="Content Placeholder 2"/>
          <p:cNvSpPr>
            <a:spLocks noGrp="1"/>
          </p:cNvSpPr>
          <p:nvPr>
            <p:ph sz="quarter" idx="4294967295"/>
          </p:nvPr>
        </p:nvSpPr>
        <p:spPr>
          <a:xfrm>
            <a:off x="913774" y="1389888"/>
            <a:ext cx="10363826" cy="5020056"/>
          </a:xfrm>
          <a:prstGeom prst="rect">
            <a:avLst/>
          </a:prstGeom>
        </p:spPr>
        <p:txBody>
          <a:bodyPr>
            <a:normAutofit/>
          </a:bodyPr>
          <a:lstStyle/>
          <a:p>
            <a:r>
              <a:rPr lang="tr-TR" b="1" dirty="0" smtClean="0"/>
              <a:t>A. </a:t>
            </a:r>
            <a:r>
              <a:rPr lang="tr-TR" cap="none" dirty="0" smtClean="0"/>
              <a:t>istemli veya istemsiz olup olmamasına bakılmaksızın idrarın yatak veya kıyafetlere tekrarlayıcı bırakılması</a:t>
            </a:r>
          </a:p>
          <a:p>
            <a:r>
              <a:rPr lang="tr-TR" sz="2400" b="1" cap="none" dirty="0" smtClean="0"/>
              <a:t>B. </a:t>
            </a:r>
            <a:r>
              <a:rPr lang="tr-TR" sz="2400" cap="none" dirty="0" smtClean="0"/>
              <a:t>Klinik olarak sosyal, ailevi, akademik ve diğer alanlarda belirgin strese yol açması veya en az 3 ardışık ay boyunca haftada en az 2  kez olması</a:t>
            </a:r>
          </a:p>
          <a:p>
            <a:r>
              <a:rPr lang="tr-TR" b="1" cap="none" dirty="0" smtClean="0"/>
              <a:t>C. Kronolojik yaş en az 5 olmalı </a:t>
            </a:r>
            <a:r>
              <a:rPr lang="tr-TR" cap="none" dirty="0" smtClean="0"/>
              <a:t>(zihinsel yetersizlik varsa gelişimsel yaşa bakılmalı)</a:t>
            </a:r>
          </a:p>
          <a:p>
            <a:r>
              <a:rPr lang="tr-TR" b="1" cap="none" dirty="0" smtClean="0"/>
              <a:t>D. </a:t>
            </a:r>
            <a:r>
              <a:rPr lang="tr-TR" cap="none" dirty="0" smtClean="0"/>
              <a:t>Bir ilaç veya maddenin etkisi (diüretik..) veya  bir tıbbi durumla (ÜSİ, DM..) daha iyi açıklanamaz</a:t>
            </a:r>
          </a:p>
          <a:p>
            <a:endParaRPr lang="tr-TR" cap="none" dirty="0">
              <a:latin typeface="Corbel" panose="020B0503020204020204" pitchFamily="34" charset="0"/>
            </a:endParaRPr>
          </a:p>
        </p:txBody>
      </p:sp>
    </p:spTree>
    <p:extLst>
      <p:ext uri="{BB962C8B-B14F-4D97-AF65-F5344CB8AC3E}">
        <p14:creationId xmlns:p14="http://schemas.microsoft.com/office/powerpoint/2010/main" val="12380983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Somnumbalizm</a:t>
            </a:r>
            <a:endParaRPr lang="tr-TR" b="1" dirty="0"/>
          </a:p>
        </p:txBody>
      </p:sp>
      <p:sp>
        <p:nvSpPr>
          <p:cNvPr id="3" name="Content Placeholder 2"/>
          <p:cNvSpPr>
            <a:spLocks noGrp="1"/>
          </p:cNvSpPr>
          <p:nvPr>
            <p:ph idx="1"/>
          </p:nvPr>
        </p:nvSpPr>
        <p:spPr/>
        <p:txBody>
          <a:bodyPr/>
          <a:lstStyle/>
          <a:p>
            <a:r>
              <a:rPr lang="tr-TR" dirty="0" smtClean="0"/>
              <a:t>Genellikle ergenlikte geçer</a:t>
            </a:r>
          </a:p>
          <a:p>
            <a:r>
              <a:rPr lang="tr-TR" dirty="0" smtClean="0"/>
              <a:t>Güvenlik önlemleri</a:t>
            </a:r>
          </a:p>
          <a:p>
            <a:r>
              <a:rPr lang="tr-TR" b="1" dirty="0" smtClean="0"/>
              <a:t>İmipramin</a:t>
            </a:r>
          </a:p>
          <a:p>
            <a:r>
              <a:rPr lang="tr-TR" b="1" dirty="0" smtClean="0"/>
              <a:t>Klonazepam</a:t>
            </a:r>
            <a:endParaRPr lang="tr-TR" b="1" dirty="0"/>
          </a:p>
        </p:txBody>
      </p:sp>
    </p:spTree>
    <p:extLst>
      <p:ext uri="{BB962C8B-B14F-4D97-AF65-F5344CB8AC3E}">
        <p14:creationId xmlns:p14="http://schemas.microsoft.com/office/powerpoint/2010/main" val="22233849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Bruksizm-Diş gıcırdatma</a:t>
            </a:r>
            <a:endParaRPr lang="tr-TR" b="1" dirty="0"/>
          </a:p>
        </p:txBody>
      </p:sp>
      <p:sp>
        <p:nvSpPr>
          <p:cNvPr id="3" name="Content Placeholder 2"/>
          <p:cNvSpPr>
            <a:spLocks noGrp="1"/>
          </p:cNvSpPr>
          <p:nvPr>
            <p:ph idx="1"/>
          </p:nvPr>
        </p:nvSpPr>
        <p:spPr/>
        <p:txBody>
          <a:bodyPr/>
          <a:lstStyle/>
          <a:p>
            <a:r>
              <a:rPr lang="tr-TR" dirty="0" smtClean="0"/>
              <a:t>Her zaman psikopatoloji olmayabilir</a:t>
            </a:r>
          </a:p>
          <a:p>
            <a:r>
              <a:rPr lang="tr-TR" dirty="0" smtClean="0"/>
              <a:t>Stresle artabilir</a:t>
            </a:r>
          </a:p>
          <a:p>
            <a:r>
              <a:rPr lang="tr-TR" dirty="0" smtClean="0"/>
              <a:t>Ailesellik fazla</a:t>
            </a:r>
          </a:p>
          <a:p>
            <a:r>
              <a:rPr lang="tr-TR" dirty="0" smtClean="0"/>
              <a:t>Kalıcı dişler çıktığında diş-gece plağı</a:t>
            </a:r>
          </a:p>
          <a:p>
            <a:r>
              <a:rPr lang="tr-TR" b="1" dirty="0" smtClean="0"/>
              <a:t>Amitriptilin</a:t>
            </a:r>
          </a:p>
          <a:p>
            <a:r>
              <a:rPr lang="tr-TR" b="1" dirty="0" smtClean="0"/>
              <a:t>Buspiron</a:t>
            </a:r>
          </a:p>
        </p:txBody>
      </p:sp>
    </p:spTree>
    <p:extLst>
      <p:ext uri="{BB962C8B-B14F-4D97-AF65-F5344CB8AC3E}">
        <p14:creationId xmlns:p14="http://schemas.microsoft.com/office/powerpoint/2010/main" val="19058137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Uyku terörü</a:t>
            </a:r>
            <a:endParaRPr lang="tr-TR" b="1" dirty="0"/>
          </a:p>
        </p:txBody>
      </p:sp>
      <p:sp>
        <p:nvSpPr>
          <p:cNvPr id="3" name="Content Placeholder 2"/>
          <p:cNvSpPr>
            <a:spLocks noGrp="1"/>
          </p:cNvSpPr>
          <p:nvPr>
            <p:ph idx="1"/>
          </p:nvPr>
        </p:nvSpPr>
        <p:spPr/>
        <p:txBody>
          <a:bodyPr>
            <a:normAutofit/>
          </a:bodyPr>
          <a:lstStyle/>
          <a:p>
            <a:r>
              <a:rPr lang="tr-TR" dirty="0" smtClean="0"/>
              <a:t>Gecenin ilk 1/3 yarısında</a:t>
            </a:r>
          </a:p>
          <a:p>
            <a:r>
              <a:rPr lang="tr-TR" dirty="0" smtClean="0"/>
              <a:t>Kendinde olmama, aşırı aktivite-otonomik disfonksiyon, irritabilite, kalkıp dolaşma, çığlık atma, sakinleştirilememe, aşırı kaygı-korku.....</a:t>
            </a:r>
          </a:p>
          <a:p>
            <a:r>
              <a:rPr lang="tr-TR" dirty="0" smtClean="0"/>
              <a:t>Sabah hatırlamaz</a:t>
            </a:r>
          </a:p>
          <a:p>
            <a:r>
              <a:rPr lang="tr-TR" dirty="0" smtClean="0"/>
              <a:t>Tekrar uykuya döner</a:t>
            </a:r>
          </a:p>
          <a:p>
            <a:r>
              <a:rPr lang="tr-TR" dirty="0" smtClean="0"/>
              <a:t>Aile için çok korkutucu olabilir</a:t>
            </a:r>
          </a:p>
          <a:p>
            <a:r>
              <a:rPr lang="tr-TR" dirty="0" smtClean="0"/>
              <a:t>Psikojenik değil uyku bozukluğu olduğu aileye açıklanmalı, başka bir hastalığa dönmeyeceği belirtilmeli</a:t>
            </a:r>
          </a:p>
        </p:txBody>
      </p:sp>
    </p:spTree>
    <p:extLst>
      <p:ext uri="{BB962C8B-B14F-4D97-AF65-F5344CB8AC3E}">
        <p14:creationId xmlns:p14="http://schemas.microsoft.com/office/powerpoint/2010/main" val="2202264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Uyku terörü</a:t>
            </a:r>
            <a:endParaRPr lang="tr-TR" dirty="0"/>
          </a:p>
        </p:txBody>
      </p:sp>
      <p:sp>
        <p:nvSpPr>
          <p:cNvPr id="3" name="Content Placeholder 2"/>
          <p:cNvSpPr>
            <a:spLocks noGrp="1"/>
          </p:cNvSpPr>
          <p:nvPr>
            <p:ph idx="1"/>
          </p:nvPr>
        </p:nvSpPr>
        <p:spPr/>
        <p:txBody>
          <a:bodyPr/>
          <a:lstStyle/>
          <a:p>
            <a:r>
              <a:rPr lang="tr-TR" dirty="0"/>
              <a:t>Yattıktan bir süre sonra uyandırma</a:t>
            </a:r>
          </a:p>
          <a:p>
            <a:r>
              <a:rPr lang="tr-TR" dirty="0"/>
              <a:t>Güvenlik önlemleri</a:t>
            </a:r>
          </a:p>
          <a:p>
            <a:r>
              <a:rPr lang="tr-TR" b="1" dirty="0"/>
              <a:t>İmipramin</a:t>
            </a:r>
          </a:p>
          <a:p>
            <a:r>
              <a:rPr lang="tr-TR" b="1" dirty="0"/>
              <a:t>Klonazepam </a:t>
            </a:r>
          </a:p>
          <a:p>
            <a:endParaRPr lang="tr-TR" dirty="0"/>
          </a:p>
        </p:txBody>
      </p:sp>
    </p:spTree>
    <p:extLst>
      <p:ext uri="{BB962C8B-B14F-4D97-AF65-F5344CB8AC3E}">
        <p14:creationId xmlns:p14="http://schemas.microsoft.com/office/powerpoint/2010/main" val="34417807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Kabus bozukluğu</a:t>
            </a:r>
            <a:endParaRPr lang="tr-TR" b="1" dirty="0"/>
          </a:p>
        </p:txBody>
      </p:sp>
      <p:sp>
        <p:nvSpPr>
          <p:cNvPr id="3" name="Content Placeholder 2"/>
          <p:cNvSpPr>
            <a:spLocks noGrp="1"/>
          </p:cNvSpPr>
          <p:nvPr>
            <p:ph idx="1"/>
          </p:nvPr>
        </p:nvSpPr>
        <p:spPr/>
        <p:txBody>
          <a:bodyPr/>
          <a:lstStyle/>
          <a:p>
            <a:r>
              <a:rPr lang="tr-TR" dirty="0" smtClean="0"/>
              <a:t>Genelde sabaha karşı (REM uykusu sabaha karşı daha yoğun)</a:t>
            </a:r>
          </a:p>
          <a:p>
            <a:r>
              <a:rPr lang="tr-TR" dirty="0" smtClean="0"/>
              <a:t>Kendindedir</a:t>
            </a:r>
          </a:p>
          <a:p>
            <a:r>
              <a:rPr lang="tr-TR" dirty="0" smtClean="0"/>
              <a:t>İletişim kurabilir</a:t>
            </a:r>
          </a:p>
          <a:p>
            <a:r>
              <a:rPr lang="tr-TR" dirty="0" smtClean="0"/>
              <a:t>Sabah hatırlar</a:t>
            </a:r>
          </a:p>
          <a:p>
            <a:r>
              <a:rPr lang="tr-TR" b="1" dirty="0" smtClean="0"/>
              <a:t>İmipramin</a:t>
            </a:r>
          </a:p>
          <a:p>
            <a:r>
              <a:rPr lang="tr-TR" b="1" dirty="0" smtClean="0"/>
              <a:t>Klonazepam</a:t>
            </a:r>
            <a:endParaRPr lang="tr-TR" b="1" dirty="0"/>
          </a:p>
        </p:txBody>
      </p:sp>
    </p:spTree>
    <p:extLst>
      <p:ext uri="{BB962C8B-B14F-4D97-AF65-F5344CB8AC3E}">
        <p14:creationId xmlns:p14="http://schemas.microsoft.com/office/powerpoint/2010/main" val="32464457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REM uykusu davranış bozukluğu</a:t>
            </a:r>
            <a:endParaRPr lang="tr-TR" b="1" dirty="0"/>
          </a:p>
        </p:txBody>
      </p:sp>
      <p:sp>
        <p:nvSpPr>
          <p:cNvPr id="3" name="Content Placeholder 2"/>
          <p:cNvSpPr>
            <a:spLocks noGrp="1"/>
          </p:cNvSpPr>
          <p:nvPr>
            <p:ph idx="1"/>
          </p:nvPr>
        </p:nvSpPr>
        <p:spPr/>
        <p:txBody>
          <a:bodyPr/>
          <a:lstStyle/>
          <a:p>
            <a:r>
              <a:rPr lang="tr-TR" dirty="0" smtClean="0"/>
              <a:t>REM döneminde atoni olmaması</a:t>
            </a:r>
          </a:p>
          <a:p>
            <a:r>
              <a:rPr lang="tr-TR" dirty="0" smtClean="0"/>
              <a:t>Saldırganlık</a:t>
            </a:r>
          </a:p>
          <a:p>
            <a:r>
              <a:rPr lang="tr-TR" dirty="0" smtClean="0"/>
              <a:t>Suç işleme ile ilgili olabilir</a:t>
            </a:r>
          </a:p>
          <a:p>
            <a:r>
              <a:rPr lang="tr-TR" dirty="0" smtClean="0"/>
              <a:t>Yeni bir ilaç başlanıp başlanmadığı</a:t>
            </a:r>
          </a:p>
          <a:p>
            <a:r>
              <a:rPr lang="tr-TR" dirty="0" smtClean="0"/>
              <a:t>Nörodejeneratif hastalık</a:t>
            </a:r>
          </a:p>
          <a:p>
            <a:r>
              <a:rPr lang="tr-TR" dirty="0" smtClean="0"/>
              <a:t>Juvenil parkinson</a:t>
            </a:r>
          </a:p>
          <a:p>
            <a:r>
              <a:rPr lang="tr-TR" dirty="0" smtClean="0"/>
              <a:t>Beyin Tümörü</a:t>
            </a:r>
            <a:endParaRPr lang="tr-TR" dirty="0"/>
          </a:p>
        </p:txBody>
      </p:sp>
    </p:spTree>
    <p:extLst>
      <p:ext uri="{BB962C8B-B14F-4D97-AF65-F5344CB8AC3E}">
        <p14:creationId xmlns:p14="http://schemas.microsoft.com/office/powerpoint/2010/main" val="1613544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009115"/>
          </a:xfrm>
        </p:spPr>
        <p:txBody>
          <a:bodyPr/>
          <a:lstStyle/>
          <a:p>
            <a:r>
              <a:rPr lang="tr-TR" dirty="0" smtClean="0">
                <a:latin typeface="Corbel" panose="020B0503020204020204" pitchFamily="34" charset="0"/>
              </a:rPr>
              <a:t>Beslenme ve yeme bozuklukları</a:t>
            </a:r>
            <a:endParaRPr lang="tr-TR" dirty="0">
              <a:latin typeface="Corbel" panose="020B0503020204020204" pitchFamily="34" charset="0"/>
            </a:endParaRPr>
          </a:p>
        </p:txBody>
      </p:sp>
      <p:sp>
        <p:nvSpPr>
          <p:cNvPr id="3" name="Content Placeholder 2"/>
          <p:cNvSpPr>
            <a:spLocks noGrp="1"/>
          </p:cNvSpPr>
          <p:nvPr>
            <p:ph sz="quarter" idx="4294967295"/>
          </p:nvPr>
        </p:nvSpPr>
        <p:spPr>
          <a:xfrm>
            <a:off x="913774" y="1938528"/>
            <a:ext cx="10363826" cy="3852671"/>
          </a:xfrm>
          <a:prstGeom prst="rect">
            <a:avLst/>
          </a:prstGeom>
        </p:spPr>
        <p:txBody>
          <a:bodyPr>
            <a:normAutofit fontScale="92500" lnSpcReduction="20000"/>
          </a:bodyPr>
          <a:lstStyle/>
          <a:p>
            <a:r>
              <a:rPr lang="tr-TR" dirty="0" smtClean="0">
                <a:latin typeface="Corbel" panose="020B0503020204020204" pitchFamily="34" charset="0"/>
              </a:rPr>
              <a:t>PİKA</a:t>
            </a:r>
          </a:p>
          <a:p>
            <a:r>
              <a:rPr lang="tr-TR" dirty="0" smtClean="0">
                <a:latin typeface="Corbel" panose="020B0503020204020204" pitchFamily="34" charset="0"/>
              </a:rPr>
              <a:t>RUMİNASYON BOZUKLUĞU</a:t>
            </a:r>
          </a:p>
          <a:p>
            <a:r>
              <a:rPr lang="tr-TR" dirty="0" smtClean="0">
                <a:latin typeface="Corbel" panose="020B0503020204020204" pitchFamily="34" charset="0"/>
              </a:rPr>
              <a:t>AVOIDANT/RESTRICTIVE FOOD INTAKE DISORDER</a:t>
            </a:r>
          </a:p>
          <a:p>
            <a:r>
              <a:rPr lang="tr-TR" dirty="0" smtClean="0">
                <a:latin typeface="Corbel" panose="020B0503020204020204" pitchFamily="34" charset="0"/>
              </a:rPr>
              <a:t>ANOREKSİA NERVOZA</a:t>
            </a:r>
          </a:p>
          <a:p>
            <a:r>
              <a:rPr lang="tr-TR" dirty="0" smtClean="0">
                <a:latin typeface="Corbel" panose="020B0503020204020204" pitchFamily="34" charset="0"/>
              </a:rPr>
              <a:t>BULİMİA NERVOZA</a:t>
            </a:r>
          </a:p>
          <a:p>
            <a:r>
              <a:rPr lang="tr-TR" dirty="0" smtClean="0">
                <a:latin typeface="Corbel" panose="020B0503020204020204" pitchFamily="34" charset="0"/>
              </a:rPr>
              <a:t>TIKINIRCASINA YEME BOZUKLUĞU</a:t>
            </a:r>
          </a:p>
          <a:p>
            <a:endParaRPr lang="tr-TR" b="1" dirty="0">
              <a:latin typeface="Corbel" panose="020B0503020204020204" pitchFamily="34" charset="0"/>
            </a:endParaRPr>
          </a:p>
          <a:p>
            <a:r>
              <a:rPr lang="tr-TR" b="1" cap="none" dirty="0" smtClean="0">
                <a:latin typeface="Corbel" panose="020B0503020204020204" pitchFamily="34" charset="0"/>
              </a:rPr>
              <a:t>bebeklik dönemindeki beslenme bozukluklarında psikolojik, psikososyal, tıbbi faktörler karşılıklı etkileşim içindedir (GER-peptik ülser-ARFID-ruminasyon bozukluğu...)</a:t>
            </a:r>
            <a:endParaRPr lang="tr-TR" b="1" cap="none" dirty="0">
              <a:latin typeface="Corbel" panose="020B0503020204020204" pitchFamily="34" charset="0"/>
            </a:endParaRPr>
          </a:p>
        </p:txBody>
      </p:sp>
    </p:spTree>
    <p:extLst>
      <p:ext uri="{BB962C8B-B14F-4D97-AF65-F5344CB8AC3E}">
        <p14:creationId xmlns:p14="http://schemas.microsoft.com/office/powerpoint/2010/main" val="35994320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972539"/>
          </a:xfrm>
        </p:spPr>
        <p:txBody>
          <a:bodyPr/>
          <a:lstStyle/>
          <a:p>
            <a:r>
              <a:rPr lang="tr-TR" dirty="0" smtClean="0">
                <a:latin typeface="Corbel" panose="020B0503020204020204" pitchFamily="34" charset="0"/>
              </a:rPr>
              <a:t>Pika</a:t>
            </a:r>
            <a:endParaRPr lang="tr-TR" dirty="0">
              <a:latin typeface="Corbel" panose="020B0503020204020204" pitchFamily="34" charset="0"/>
            </a:endParaRPr>
          </a:p>
        </p:txBody>
      </p:sp>
      <p:sp>
        <p:nvSpPr>
          <p:cNvPr id="3" name="Content Placeholder 2"/>
          <p:cNvSpPr>
            <a:spLocks noGrp="1"/>
          </p:cNvSpPr>
          <p:nvPr>
            <p:ph sz="quarter" idx="4294967295"/>
          </p:nvPr>
        </p:nvSpPr>
        <p:spPr>
          <a:xfrm>
            <a:off x="913774" y="1691640"/>
            <a:ext cx="10363826" cy="4099559"/>
          </a:xfrm>
          <a:prstGeom prst="rect">
            <a:avLst/>
          </a:prstGeom>
        </p:spPr>
        <p:txBody>
          <a:bodyPr/>
          <a:lstStyle/>
          <a:p>
            <a:pPr marL="0" lvl="0" indent="0">
              <a:lnSpc>
                <a:spcPct val="100000"/>
              </a:lnSpc>
              <a:spcBef>
                <a:spcPct val="20000"/>
              </a:spcBef>
              <a:buClrTx/>
              <a:buNone/>
            </a:pPr>
            <a:r>
              <a:rPr lang="tr-TR" sz="2400" b="1" cap="none" dirty="0">
                <a:latin typeface="Corbel" panose="020B0503020204020204" pitchFamily="34" charset="0"/>
              </a:rPr>
              <a:t>DSM-5</a:t>
            </a:r>
          </a:p>
          <a:p>
            <a:pPr marL="457200" lvl="0" indent="-457200">
              <a:lnSpc>
                <a:spcPct val="100000"/>
              </a:lnSpc>
              <a:spcBef>
                <a:spcPct val="20000"/>
              </a:spcBef>
              <a:buClrTx/>
              <a:buFont typeface="Arial" pitchFamily="34" charset="0"/>
              <a:buAutoNum type="alphaUcPeriod"/>
            </a:pPr>
            <a:r>
              <a:rPr lang="tr-TR" sz="2400" u="sng" cap="none" dirty="0">
                <a:solidFill>
                  <a:prstClr val="black"/>
                </a:solidFill>
                <a:latin typeface="Corbel" panose="020B0503020204020204" pitchFamily="34" charset="0"/>
              </a:rPr>
              <a:t>En az bir aydan </a:t>
            </a:r>
            <a:r>
              <a:rPr lang="tr-TR" sz="2400" cap="none" dirty="0">
                <a:solidFill>
                  <a:prstClr val="black"/>
                </a:solidFill>
                <a:latin typeface="Corbel" panose="020B0503020204020204" pitchFamily="34" charset="0"/>
              </a:rPr>
              <a:t>daha fazla süreyle yenilebilir olmayan maddeleri sürekli olarak yeme.</a:t>
            </a:r>
          </a:p>
          <a:p>
            <a:pPr marL="457200" lvl="0" indent="-457200">
              <a:lnSpc>
                <a:spcPct val="100000"/>
              </a:lnSpc>
              <a:spcBef>
                <a:spcPct val="20000"/>
              </a:spcBef>
              <a:buClrTx/>
              <a:buFont typeface="Arial" pitchFamily="34" charset="0"/>
              <a:buAutoNum type="alphaUcPeriod"/>
            </a:pPr>
            <a:r>
              <a:rPr lang="tr-TR" sz="1800" cap="none" dirty="0">
                <a:solidFill>
                  <a:prstClr val="black"/>
                </a:solidFill>
                <a:latin typeface="Corbel" panose="020B0503020204020204" pitchFamily="34" charset="0"/>
              </a:rPr>
              <a:t>Bu yeme davranışı, kişinin gelişimsel düzeyi ile uyumlu değildir.</a:t>
            </a:r>
          </a:p>
          <a:p>
            <a:pPr marL="457200" lvl="0" indent="-457200">
              <a:lnSpc>
                <a:spcPct val="100000"/>
              </a:lnSpc>
              <a:spcBef>
                <a:spcPct val="20000"/>
              </a:spcBef>
              <a:buClrTx/>
              <a:buFont typeface="Arial" pitchFamily="34" charset="0"/>
              <a:buAutoNum type="alphaUcPeriod"/>
            </a:pPr>
            <a:r>
              <a:rPr lang="tr-TR" sz="1800" cap="none" dirty="0">
                <a:solidFill>
                  <a:prstClr val="black"/>
                </a:solidFill>
                <a:latin typeface="Corbel" panose="020B0503020204020204" pitchFamily="34" charset="0"/>
              </a:rPr>
              <a:t>Bu yeme davranışı, kültürel  olarak desteklenen ya da toplumsal olarak normal karşılanan bir uygulamanın parçası değildir.</a:t>
            </a:r>
          </a:p>
          <a:p>
            <a:pPr marL="457200" lvl="0" indent="-457200">
              <a:lnSpc>
                <a:spcPct val="100000"/>
              </a:lnSpc>
              <a:spcBef>
                <a:spcPct val="20000"/>
              </a:spcBef>
              <a:buClrTx/>
              <a:buFont typeface="Arial" pitchFamily="34" charset="0"/>
              <a:buAutoNum type="alphaUcPeriod"/>
            </a:pPr>
            <a:r>
              <a:rPr lang="tr-TR" sz="1800" cap="none" dirty="0">
                <a:solidFill>
                  <a:prstClr val="black"/>
                </a:solidFill>
                <a:latin typeface="Corbel" panose="020B0503020204020204" pitchFamily="34" charset="0"/>
              </a:rPr>
              <a:t>Bu yeme davranışı, eğer başka bir ruhsal bozukluğun (örn; bilişsel gelişim bozukluğu, otizm spektrum bozukluğu, şizofreni) ya da tıbbi durumun ( hamilelik) gidişi sırasında ortaya çıkıyorsa, ayrıca bir klinik ilgiyi gerektirecek derecede ağırdır.</a:t>
            </a:r>
          </a:p>
          <a:p>
            <a:pPr marL="0" lvl="0" indent="0">
              <a:lnSpc>
                <a:spcPct val="100000"/>
              </a:lnSpc>
              <a:spcBef>
                <a:spcPct val="20000"/>
              </a:spcBef>
              <a:buClrTx/>
              <a:buNone/>
            </a:pPr>
            <a:endParaRPr lang="tr-TR" sz="2400" cap="none" dirty="0">
              <a:solidFill>
                <a:prstClr val="black"/>
              </a:solidFill>
              <a:latin typeface="Calibri"/>
            </a:endParaRPr>
          </a:p>
          <a:p>
            <a:endParaRPr lang="tr-TR" dirty="0"/>
          </a:p>
        </p:txBody>
      </p:sp>
    </p:spTree>
    <p:extLst>
      <p:ext uri="{BB962C8B-B14F-4D97-AF65-F5344CB8AC3E}">
        <p14:creationId xmlns:p14="http://schemas.microsoft.com/office/powerpoint/2010/main" val="2883950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871955"/>
          </a:xfrm>
        </p:spPr>
        <p:txBody>
          <a:bodyPr/>
          <a:lstStyle/>
          <a:p>
            <a:r>
              <a:rPr lang="tr-TR" dirty="0" smtClean="0">
                <a:latin typeface="Corbel" panose="020B0503020204020204" pitchFamily="34" charset="0"/>
              </a:rPr>
              <a:t>PİKA</a:t>
            </a:r>
            <a:endParaRPr lang="tr-TR" dirty="0">
              <a:latin typeface="Corbel" panose="020B0503020204020204" pitchFamily="34" charset="0"/>
            </a:endParaRPr>
          </a:p>
        </p:txBody>
      </p:sp>
      <p:sp>
        <p:nvSpPr>
          <p:cNvPr id="3" name="Content Placeholder 2"/>
          <p:cNvSpPr>
            <a:spLocks noGrp="1"/>
          </p:cNvSpPr>
          <p:nvPr>
            <p:ph sz="quarter" idx="4294967295"/>
          </p:nvPr>
        </p:nvSpPr>
        <p:spPr>
          <a:xfrm>
            <a:off x="913774" y="1764792"/>
            <a:ext cx="10363826" cy="4663440"/>
          </a:xfrm>
          <a:prstGeom prst="rect">
            <a:avLst/>
          </a:prstGeom>
        </p:spPr>
        <p:txBody>
          <a:bodyPr>
            <a:normAutofit/>
          </a:bodyPr>
          <a:lstStyle/>
          <a:p>
            <a:pPr marL="342900" lvl="0" indent="-342900">
              <a:lnSpc>
                <a:spcPct val="100000"/>
              </a:lnSpc>
              <a:spcBef>
                <a:spcPct val="20000"/>
              </a:spcBef>
              <a:buClrTx/>
            </a:pPr>
            <a:r>
              <a:rPr lang="tr-TR" sz="2400" cap="none" dirty="0">
                <a:solidFill>
                  <a:prstClr val="black"/>
                </a:solidFill>
                <a:latin typeface="Corbel" panose="020B0503020204020204" pitchFamily="34" charset="0"/>
              </a:rPr>
              <a:t>Demir ve çinko eksikliği ile pika arasındaki ilişkiyi gösteren birçok çalışmaya rağmen pika neden mi sonuç mu ? Pika davranışı gösteren tüm olgularda mutlaka demir eksikliği ve anemiye yönelik tetkikler istenmelidir.</a:t>
            </a:r>
          </a:p>
          <a:p>
            <a:pPr marL="342900" lvl="0" indent="-342900">
              <a:lnSpc>
                <a:spcPct val="100000"/>
              </a:lnSpc>
              <a:spcBef>
                <a:spcPct val="20000"/>
              </a:spcBef>
              <a:buClrTx/>
            </a:pPr>
            <a:r>
              <a:rPr lang="tr-TR" sz="2400" cap="none" dirty="0" smtClean="0">
                <a:solidFill>
                  <a:prstClr val="black"/>
                </a:solidFill>
                <a:latin typeface="Corbel" panose="020B0503020204020204" pitchFamily="34" charset="0"/>
              </a:rPr>
              <a:t>Fakirlik</a:t>
            </a:r>
            <a:r>
              <a:rPr lang="tr-TR" sz="2400" cap="none" dirty="0">
                <a:solidFill>
                  <a:prstClr val="black"/>
                </a:solidFill>
                <a:latin typeface="Corbel" panose="020B0503020204020204" pitchFamily="34" charset="0"/>
              </a:rPr>
              <a:t>, anne yoksunluğu, ihmal ve istismar, yetersiz anne- çocuk etkileşimi, bozulmuş aile yapısı ile ilişkili. Aile işlevselliği göz önünde bulundurulmalı.</a:t>
            </a:r>
          </a:p>
          <a:p>
            <a:pPr marL="342900" lvl="0" indent="-342900">
              <a:lnSpc>
                <a:spcPct val="100000"/>
              </a:lnSpc>
              <a:spcBef>
                <a:spcPct val="20000"/>
              </a:spcBef>
              <a:buClrTx/>
            </a:pPr>
            <a:r>
              <a:rPr lang="tr-TR" sz="2400" cap="none" dirty="0">
                <a:solidFill>
                  <a:prstClr val="black"/>
                </a:solidFill>
                <a:latin typeface="Corbel" panose="020B0503020204020204" pitchFamily="34" charset="0"/>
              </a:rPr>
              <a:t>Gelişimsel gerilik, otizm, psikotik bozukluklarla olan ilişkisinden dolayı olgunun bilişsel ve psikiyatrik değerlendirilmesi önemli.</a:t>
            </a:r>
          </a:p>
          <a:p>
            <a:pPr marL="342900" lvl="0" indent="-342900">
              <a:lnSpc>
                <a:spcPct val="100000"/>
              </a:lnSpc>
              <a:spcBef>
                <a:spcPct val="20000"/>
              </a:spcBef>
              <a:buClrTx/>
            </a:pPr>
            <a:r>
              <a:rPr lang="tr-TR" sz="2400" cap="none" dirty="0">
                <a:solidFill>
                  <a:prstClr val="black"/>
                </a:solidFill>
                <a:latin typeface="Corbel" panose="020B0503020204020204" pitchFamily="34" charset="0"/>
              </a:rPr>
              <a:t>Klinik tabloya kurşun zehirlenmesi, bağırsak tıkanması, anemi ve parazit enfeksiyonu eklenebileceği için ölümcül olabilir.</a:t>
            </a:r>
          </a:p>
          <a:p>
            <a:endParaRPr lang="tr-TR" dirty="0"/>
          </a:p>
        </p:txBody>
      </p:sp>
    </p:spTree>
    <p:extLst>
      <p:ext uri="{BB962C8B-B14F-4D97-AF65-F5344CB8AC3E}">
        <p14:creationId xmlns:p14="http://schemas.microsoft.com/office/powerpoint/2010/main" val="3523695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018259"/>
          </a:xfrm>
        </p:spPr>
        <p:txBody>
          <a:bodyPr/>
          <a:lstStyle/>
          <a:p>
            <a:r>
              <a:rPr lang="tr-TR" dirty="0" smtClean="0">
                <a:latin typeface="Corbel" panose="020B0503020204020204" pitchFamily="34" charset="0"/>
              </a:rPr>
              <a:t>PİKA</a:t>
            </a:r>
            <a:endParaRPr lang="tr-TR" dirty="0">
              <a:latin typeface="Corbel" panose="020B0503020204020204" pitchFamily="34" charset="0"/>
            </a:endParaRPr>
          </a:p>
        </p:txBody>
      </p:sp>
      <p:sp>
        <p:nvSpPr>
          <p:cNvPr id="3" name="Content Placeholder 2"/>
          <p:cNvSpPr>
            <a:spLocks noGrp="1"/>
          </p:cNvSpPr>
          <p:nvPr>
            <p:ph sz="quarter" idx="4294967295"/>
          </p:nvPr>
        </p:nvSpPr>
        <p:spPr>
          <a:xfrm>
            <a:off x="913774" y="1636776"/>
            <a:ext cx="10363826" cy="4590288"/>
          </a:xfrm>
          <a:prstGeom prst="rect">
            <a:avLst/>
          </a:prstGeom>
        </p:spPr>
        <p:txBody>
          <a:bodyPr>
            <a:normAutofit fontScale="92500" lnSpcReduction="10000"/>
          </a:bodyPr>
          <a:lstStyle/>
          <a:p>
            <a:pPr marL="342900" lvl="0" indent="-342900">
              <a:lnSpc>
                <a:spcPct val="100000"/>
              </a:lnSpc>
              <a:spcBef>
                <a:spcPct val="20000"/>
              </a:spcBef>
              <a:buClrTx/>
            </a:pPr>
            <a:r>
              <a:rPr lang="tr-TR" u="sng" cap="none" dirty="0">
                <a:solidFill>
                  <a:prstClr val="black"/>
                </a:solidFill>
                <a:latin typeface="Corbel" panose="020B0503020204020204" pitchFamily="34" charset="0"/>
              </a:rPr>
              <a:t>Ortaya çıkma yaşı 18-24 ay</a:t>
            </a:r>
          </a:p>
          <a:p>
            <a:pPr marL="342900" lvl="0" indent="-342900">
              <a:lnSpc>
                <a:spcPct val="100000"/>
              </a:lnSpc>
              <a:spcBef>
                <a:spcPct val="20000"/>
              </a:spcBef>
              <a:buClrTx/>
            </a:pPr>
            <a:r>
              <a:rPr lang="tr-TR" cap="none" dirty="0">
                <a:solidFill>
                  <a:prstClr val="black"/>
                </a:solidFill>
                <a:latin typeface="Corbel" panose="020B0503020204020204" pitchFamily="34" charset="0"/>
              </a:rPr>
              <a:t>Gelişimsel geriliği olanlarda %5-25, </a:t>
            </a:r>
            <a:r>
              <a:rPr lang="tr-TR" u="sng" cap="none" dirty="0">
                <a:solidFill>
                  <a:prstClr val="black"/>
                </a:solidFill>
                <a:latin typeface="Corbel" panose="020B0503020204020204" pitchFamily="34" charset="0"/>
              </a:rPr>
              <a:t>genel toplumda %0.2-4</a:t>
            </a:r>
          </a:p>
          <a:p>
            <a:pPr marL="342900" lvl="0" indent="-342900">
              <a:lnSpc>
                <a:spcPct val="100000"/>
              </a:lnSpc>
              <a:spcBef>
                <a:spcPct val="20000"/>
              </a:spcBef>
              <a:buClrTx/>
            </a:pPr>
            <a:r>
              <a:rPr lang="tr-TR" cap="none" dirty="0">
                <a:solidFill>
                  <a:prstClr val="black"/>
                </a:solidFill>
                <a:latin typeface="Corbel" panose="020B0503020204020204" pitchFamily="34" charset="0"/>
              </a:rPr>
              <a:t>Pikası olan küçük çocuklar boya, sıva, saç ya da kumaş</a:t>
            </a:r>
          </a:p>
          <a:p>
            <a:pPr marL="0" lvl="0" indent="0">
              <a:lnSpc>
                <a:spcPct val="100000"/>
              </a:lnSpc>
              <a:spcBef>
                <a:spcPct val="20000"/>
              </a:spcBef>
              <a:buClrTx/>
              <a:buNone/>
            </a:pPr>
            <a:r>
              <a:rPr lang="tr-TR" cap="none" dirty="0">
                <a:solidFill>
                  <a:prstClr val="black"/>
                </a:solidFill>
                <a:latin typeface="Corbel" panose="020B0503020204020204" pitchFamily="34" charset="0"/>
              </a:rPr>
              <a:t>                          büyük çocuklar dışkı, kum, böcek, yaprak, taş</a:t>
            </a:r>
          </a:p>
          <a:p>
            <a:pPr marL="0" lvl="0" indent="0">
              <a:lnSpc>
                <a:spcPct val="100000"/>
              </a:lnSpc>
              <a:spcBef>
                <a:spcPct val="20000"/>
              </a:spcBef>
              <a:buClrTx/>
              <a:buNone/>
            </a:pPr>
            <a:r>
              <a:rPr lang="tr-TR" cap="none" dirty="0">
                <a:solidFill>
                  <a:prstClr val="black"/>
                </a:solidFill>
                <a:latin typeface="Corbel" panose="020B0503020204020204" pitchFamily="34" charset="0"/>
              </a:rPr>
              <a:t>                          ergen ve erişkinler kil, toprak </a:t>
            </a:r>
          </a:p>
          <a:p>
            <a:pPr marL="0" lvl="0" indent="0">
              <a:lnSpc>
                <a:spcPct val="100000"/>
              </a:lnSpc>
              <a:spcBef>
                <a:spcPct val="20000"/>
              </a:spcBef>
              <a:buClrTx/>
              <a:buNone/>
            </a:pPr>
            <a:r>
              <a:rPr lang="tr-TR" cap="none" dirty="0">
                <a:solidFill>
                  <a:prstClr val="black"/>
                </a:solidFill>
                <a:latin typeface="Corbel" panose="020B0503020204020204" pitchFamily="34" charset="0"/>
              </a:rPr>
              <a:t>*** &lt;18 ay çocuklarda yenilebilir olmayan maddelerin ağza götürülmesi, bazen yenmesi sık bir davranıştır, genellikle normal bir gelişim özelliği olarak kabul edilmektedir.</a:t>
            </a:r>
          </a:p>
          <a:p>
            <a:pPr marL="0" lvl="0" indent="0">
              <a:lnSpc>
                <a:spcPct val="100000"/>
              </a:lnSpc>
              <a:spcBef>
                <a:spcPct val="20000"/>
              </a:spcBef>
              <a:buClrTx/>
              <a:buNone/>
            </a:pPr>
            <a:r>
              <a:rPr lang="tr-TR" cap="none" dirty="0">
                <a:solidFill>
                  <a:prstClr val="black"/>
                </a:solidFill>
                <a:latin typeface="Corbel" panose="020B0503020204020204" pitchFamily="34" charset="0"/>
              </a:rPr>
              <a:t> ** Erkek cinsiyet, küçük yaş, gelişimsel gerilik, otizm spektrum bozukluğu ve şizofreni risk etmenleri. </a:t>
            </a:r>
          </a:p>
          <a:p>
            <a:pPr marL="0" lvl="0" indent="0">
              <a:lnSpc>
                <a:spcPct val="100000"/>
              </a:lnSpc>
              <a:spcBef>
                <a:spcPct val="20000"/>
              </a:spcBef>
              <a:buClrTx/>
              <a:buNone/>
            </a:pPr>
            <a:r>
              <a:rPr lang="tr-TR" cap="none" dirty="0">
                <a:solidFill>
                  <a:prstClr val="black"/>
                </a:solidFill>
                <a:latin typeface="Corbel" panose="020B0503020204020204" pitchFamily="34" charset="0"/>
              </a:rPr>
              <a:t>Zeka düzeyi düştükçe pika sıklığı artmaktadır.</a:t>
            </a:r>
          </a:p>
          <a:p>
            <a:endParaRPr lang="tr-TR" dirty="0"/>
          </a:p>
        </p:txBody>
      </p:sp>
    </p:spTree>
    <p:extLst>
      <p:ext uri="{BB962C8B-B14F-4D97-AF65-F5344CB8AC3E}">
        <p14:creationId xmlns:p14="http://schemas.microsoft.com/office/powerpoint/2010/main" val="2331558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Eliminasyon bozuklukları: </a:t>
            </a:r>
            <a:r>
              <a:rPr lang="tr-TR" b="1" dirty="0"/>
              <a:t>ENÜREZİS</a:t>
            </a:r>
            <a:endParaRPr lang="tr-TR" dirty="0"/>
          </a:p>
        </p:txBody>
      </p:sp>
      <p:sp>
        <p:nvSpPr>
          <p:cNvPr id="3" name="Content Placeholder 2"/>
          <p:cNvSpPr>
            <a:spLocks noGrp="1"/>
          </p:cNvSpPr>
          <p:nvPr>
            <p:ph idx="1"/>
          </p:nvPr>
        </p:nvSpPr>
        <p:spPr/>
        <p:txBody>
          <a:bodyPr/>
          <a:lstStyle/>
          <a:p>
            <a:r>
              <a:rPr lang="tr-TR" b="1" dirty="0"/>
              <a:t>Sadece nokturnal: </a:t>
            </a:r>
            <a:r>
              <a:rPr lang="tr-TR" dirty="0"/>
              <a:t>uykuda: erkeklerde daha sık. Fizyolojik-ailesel olması </a:t>
            </a:r>
          </a:p>
          <a:p>
            <a:r>
              <a:rPr lang="tr-TR" b="1" dirty="0"/>
              <a:t>Sadece diurnal: </a:t>
            </a:r>
            <a:r>
              <a:rPr lang="tr-TR" dirty="0"/>
              <a:t>uyanık: kadınlarda daha sık, voiding postponement (davranışsal neden-OKB-KOKGB-DEHB), urge incontinance (detrusor instability)</a:t>
            </a:r>
          </a:p>
          <a:p>
            <a:r>
              <a:rPr lang="tr-TR" b="1" dirty="0"/>
              <a:t>Nocturnal ve diurnal: </a:t>
            </a:r>
            <a:r>
              <a:rPr lang="tr-TR" dirty="0"/>
              <a:t>uyanık ve uykuda (nörolojik patoloji </a:t>
            </a:r>
            <a:r>
              <a:rPr lang="tr-TR" dirty="0" smtClean="0"/>
              <a:t>dışlanmalı)</a:t>
            </a:r>
            <a:endParaRPr lang="tr-TR" dirty="0"/>
          </a:p>
          <a:p>
            <a:r>
              <a:rPr lang="tr-TR" dirty="0"/>
              <a:t>Tıbbi inceleme yapılmalı...Spina bifida occulta</a:t>
            </a:r>
            <a:r>
              <a:rPr lang="tr-TR" dirty="0" smtClean="0"/>
              <a:t>..</a:t>
            </a:r>
          </a:p>
          <a:p>
            <a:r>
              <a:rPr lang="tr-TR" dirty="0" smtClean="0"/>
              <a:t>Kardeş doğumu ardından genellikle kendini sınırlar</a:t>
            </a:r>
            <a:endParaRPr lang="tr-TR" dirty="0"/>
          </a:p>
          <a:p>
            <a:endParaRPr lang="tr-TR" dirty="0"/>
          </a:p>
        </p:txBody>
      </p:sp>
    </p:spTree>
    <p:extLst>
      <p:ext uri="{BB962C8B-B14F-4D97-AF65-F5344CB8AC3E}">
        <p14:creationId xmlns:p14="http://schemas.microsoft.com/office/powerpoint/2010/main" val="7343607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PİKA</a:t>
            </a:r>
            <a:endParaRPr lang="tr-TR" dirty="0"/>
          </a:p>
        </p:txBody>
      </p:sp>
      <p:sp>
        <p:nvSpPr>
          <p:cNvPr id="3" name="Content Placeholder 2"/>
          <p:cNvSpPr>
            <a:spLocks noGrp="1"/>
          </p:cNvSpPr>
          <p:nvPr>
            <p:ph idx="1"/>
          </p:nvPr>
        </p:nvSpPr>
        <p:spPr/>
        <p:txBody>
          <a:bodyPr/>
          <a:lstStyle/>
          <a:p>
            <a:r>
              <a:rPr lang="tr-TR" dirty="0" smtClean="0"/>
              <a:t>Uyaran artışı</a:t>
            </a:r>
          </a:p>
          <a:p>
            <a:r>
              <a:rPr lang="tr-TR" dirty="0" smtClean="0"/>
              <a:t>Anne-çocuk ilişki kalitesinin arttırılması</a:t>
            </a:r>
          </a:p>
          <a:p>
            <a:r>
              <a:rPr lang="tr-TR" dirty="0" smtClean="0"/>
              <a:t>Risperidon</a:t>
            </a:r>
          </a:p>
          <a:p>
            <a:r>
              <a:rPr lang="tr-TR" dirty="0" smtClean="0"/>
              <a:t>SSRI</a:t>
            </a:r>
            <a:endParaRPr lang="tr-TR" dirty="0"/>
          </a:p>
        </p:txBody>
      </p:sp>
    </p:spTree>
    <p:extLst>
      <p:ext uri="{BB962C8B-B14F-4D97-AF65-F5344CB8AC3E}">
        <p14:creationId xmlns:p14="http://schemas.microsoft.com/office/powerpoint/2010/main" val="3348368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Ruminasyon-Geri </a:t>
            </a:r>
            <a:r>
              <a:rPr lang="tr-TR" dirty="0"/>
              <a:t>çıkarma </a:t>
            </a:r>
            <a:r>
              <a:rPr lang="tr-TR" dirty="0" smtClean="0"/>
              <a:t>bozukluğu</a:t>
            </a:r>
            <a:endParaRPr lang="tr-TR" dirty="0"/>
          </a:p>
        </p:txBody>
      </p:sp>
      <p:sp>
        <p:nvSpPr>
          <p:cNvPr id="3" name="Content Placeholder 2"/>
          <p:cNvSpPr>
            <a:spLocks noGrp="1"/>
          </p:cNvSpPr>
          <p:nvPr>
            <p:ph sz="quarter" idx="4294967295"/>
          </p:nvPr>
        </p:nvSpPr>
        <p:spPr>
          <a:xfrm>
            <a:off x="913774" y="1874520"/>
            <a:ext cx="10363826" cy="4361688"/>
          </a:xfrm>
          <a:prstGeom prst="rect">
            <a:avLst/>
          </a:prstGeom>
        </p:spPr>
        <p:txBody>
          <a:bodyPr>
            <a:normAutofit lnSpcReduction="10000"/>
          </a:bodyPr>
          <a:lstStyle/>
          <a:p>
            <a:pPr marL="0" lvl="0" indent="0">
              <a:lnSpc>
                <a:spcPct val="100000"/>
              </a:lnSpc>
              <a:spcBef>
                <a:spcPct val="20000"/>
              </a:spcBef>
              <a:buClrTx/>
              <a:buNone/>
            </a:pPr>
            <a:r>
              <a:rPr lang="tr-TR" sz="1900" b="1" cap="none" dirty="0">
                <a:latin typeface="Calibri"/>
              </a:rPr>
              <a:t>DSM-5</a:t>
            </a:r>
          </a:p>
          <a:p>
            <a:pPr marL="0" lvl="0" indent="0">
              <a:lnSpc>
                <a:spcPct val="100000"/>
              </a:lnSpc>
              <a:spcBef>
                <a:spcPct val="20000"/>
              </a:spcBef>
              <a:buClrTx/>
              <a:buNone/>
            </a:pPr>
            <a:r>
              <a:rPr lang="tr-TR" sz="2400" cap="none" dirty="0">
                <a:solidFill>
                  <a:prstClr val="black"/>
                </a:solidFill>
                <a:latin typeface="Corbel" panose="020B0503020204020204" pitchFamily="34" charset="0"/>
              </a:rPr>
              <a:t>A. En az </a:t>
            </a:r>
            <a:r>
              <a:rPr lang="tr-TR" sz="2400" u="sng" cap="none" dirty="0">
                <a:solidFill>
                  <a:prstClr val="black"/>
                </a:solidFill>
                <a:latin typeface="Corbel" panose="020B0503020204020204" pitchFamily="34" charset="0"/>
              </a:rPr>
              <a:t>bir ay </a:t>
            </a:r>
            <a:r>
              <a:rPr lang="tr-TR" sz="2400" cap="none" dirty="0">
                <a:solidFill>
                  <a:prstClr val="black"/>
                </a:solidFill>
                <a:latin typeface="Corbel" panose="020B0503020204020204" pitchFamily="34" charset="0"/>
              </a:rPr>
              <a:t>süreyle, sık sık yediği yiyeceği geri çıkarma.Çıkarılan yiyecek yeniden çiğnenebilir, yeniden yutulabilir ya da dışarı tükürülebilir.</a:t>
            </a:r>
          </a:p>
          <a:p>
            <a:pPr marL="0" lvl="0" indent="0">
              <a:lnSpc>
                <a:spcPct val="100000"/>
              </a:lnSpc>
              <a:spcBef>
                <a:spcPct val="20000"/>
              </a:spcBef>
              <a:buClrTx/>
              <a:buNone/>
            </a:pPr>
            <a:r>
              <a:rPr lang="tr-TR" sz="2400" cap="none" dirty="0">
                <a:solidFill>
                  <a:prstClr val="black"/>
                </a:solidFill>
                <a:latin typeface="Corbel" panose="020B0503020204020204" pitchFamily="34" charset="0"/>
              </a:rPr>
              <a:t>B. Bu yeme davranışı, ilişkili bir gastrointestinal ya da diğer tıbbi bir duruma (örn; gastroözofajiyal reflü, pilor stenozu) bağlı değildir.</a:t>
            </a:r>
          </a:p>
          <a:p>
            <a:pPr marL="0" lvl="0" indent="0">
              <a:lnSpc>
                <a:spcPct val="100000"/>
              </a:lnSpc>
              <a:spcBef>
                <a:spcPct val="20000"/>
              </a:spcBef>
              <a:buClrTx/>
              <a:buNone/>
            </a:pPr>
            <a:r>
              <a:rPr lang="tr-TR" sz="2400" cap="none" dirty="0">
                <a:solidFill>
                  <a:prstClr val="black"/>
                </a:solidFill>
                <a:latin typeface="Corbel" panose="020B0503020204020204" pitchFamily="34" charset="0"/>
              </a:rPr>
              <a:t>C. Bu yeme davranışı, özellikle  anoreksiya nervoza, bulimiya nervoza, tıkanırcasına yeme bozukluğu ya da kaçıngan/kısıtlı yiyecek alımı bozukluğunun  gidişi sırasında ortaya çıkmamaktadır.</a:t>
            </a:r>
          </a:p>
          <a:p>
            <a:pPr marL="0" lvl="0" indent="0">
              <a:lnSpc>
                <a:spcPct val="100000"/>
              </a:lnSpc>
              <a:spcBef>
                <a:spcPct val="20000"/>
              </a:spcBef>
              <a:buClrTx/>
              <a:buNone/>
            </a:pPr>
            <a:r>
              <a:rPr lang="tr-TR" sz="2400" u="sng" cap="none" dirty="0">
                <a:solidFill>
                  <a:prstClr val="black"/>
                </a:solidFill>
                <a:latin typeface="Corbel" panose="020B0503020204020204" pitchFamily="34" charset="0"/>
              </a:rPr>
              <a:t>D. Bu yeme davranışı, eğer başka bir ruhsal bozukluğun (örneğin;gelişimsel yetersizlik ya da başka bir nörogelişimsel bozukluk)gidişi sırasında ortaya çıkıyorsa, ayrıca bir klinik ilgiyi gerektirecek derecede ağırdır.</a:t>
            </a:r>
          </a:p>
          <a:p>
            <a:pPr marL="0" lvl="0" indent="0">
              <a:lnSpc>
                <a:spcPct val="100000"/>
              </a:lnSpc>
              <a:spcBef>
                <a:spcPct val="20000"/>
              </a:spcBef>
              <a:buClrTx/>
              <a:buNone/>
            </a:pPr>
            <a:r>
              <a:rPr lang="tr-TR" sz="1900" u="sng" cap="none" dirty="0">
                <a:solidFill>
                  <a:prstClr val="black"/>
                </a:solidFill>
                <a:latin typeface="Corbel" panose="020B0503020204020204" pitchFamily="34" charset="0"/>
              </a:rPr>
              <a:t> </a:t>
            </a:r>
          </a:p>
          <a:p>
            <a:endParaRPr lang="tr-TR" dirty="0"/>
          </a:p>
        </p:txBody>
      </p:sp>
    </p:spTree>
    <p:extLst>
      <p:ext uri="{BB962C8B-B14F-4D97-AF65-F5344CB8AC3E}">
        <p14:creationId xmlns:p14="http://schemas.microsoft.com/office/powerpoint/2010/main" val="26604057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127987"/>
          </a:xfrm>
        </p:spPr>
        <p:txBody>
          <a:bodyPr/>
          <a:lstStyle/>
          <a:p>
            <a:r>
              <a:rPr lang="tr-TR" dirty="0" smtClean="0"/>
              <a:t>Ruminasyon bozukluğu</a:t>
            </a:r>
            <a:endParaRPr lang="tr-TR" dirty="0"/>
          </a:p>
        </p:txBody>
      </p:sp>
      <p:sp>
        <p:nvSpPr>
          <p:cNvPr id="3" name="Content Placeholder 2"/>
          <p:cNvSpPr>
            <a:spLocks noGrp="1"/>
          </p:cNvSpPr>
          <p:nvPr>
            <p:ph sz="quarter" idx="4294967295"/>
          </p:nvPr>
        </p:nvSpPr>
        <p:spPr>
          <a:xfrm>
            <a:off x="913774" y="1746504"/>
            <a:ext cx="10363826" cy="4517136"/>
          </a:xfrm>
          <a:prstGeom prst="rect">
            <a:avLst/>
          </a:prstGeom>
        </p:spPr>
        <p:txBody>
          <a:bodyPr>
            <a:normAutofit fontScale="92500" lnSpcReduction="10000"/>
          </a:bodyPr>
          <a:lstStyle/>
          <a:p>
            <a:pPr marL="342900" lvl="0" indent="-342900">
              <a:lnSpc>
                <a:spcPct val="100000"/>
              </a:lnSpc>
              <a:spcBef>
                <a:spcPct val="20000"/>
              </a:spcBef>
              <a:buClrTx/>
            </a:pPr>
            <a:r>
              <a:rPr lang="tr-TR" sz="2200" cap="none" dirty="0">
                <a:solidFill>
                  <a:prstClr val="black"/>
                </a:solidFill>
                <a:latin typeface="Calibri"/>
              </a:rPr>
              <a:t>Mide içeriğinin tekrarlayıcı ve istemli olarak ağza getirilmesi.</a:t>
            </a:r>
          </a:p>
          <a:p>
            <a:pPr marL="342900" lvl="0" indent="-342900">
              <a:lnSpc>
                <a:spcPct val="100000"/>
              </a:lnSpc>
              <a:spcBef>
                <a:spcPct val="20000"/>
              </a:spcBef>
              <a:buClrTx/>
            </a:pPr>
            <a:r>
              <a:rPr lang="tr-TR" sz="2200" cap="none" dirty="0">
                <a:solidFill>
                  <a:prstClr val="black"/>
                </a:solidFill>
                <a:latin typeface="Calibri"/>
              </a:rPr>
              <a:t> Olumsuz bir tepki yerine hoşlanma duygusu oluşturduğu gözlenmektedir.</a:t>
            </a:r>
          </a:p>
          <a:p>
            <a:pPr marL="342900" lvl="0" indent="-342900">
              <a:lnSpc>
                <a:spcPct val="100000"/>
              </a:lnSpc>
              <a:spcBef>
                <a:spcPct val="20000"/>
              </a:spcBef>
              <a:buClrTx/>
            </a:pPr>
            <a:r>
              <a:rPr lang="tr-TR" sz="2200" u="sng" cap="none" dirty="0">
                <a:solidFill>
                  <a:prstClr val="black"/>
                </a:solidFill>
                <a:latin typeface="Calibri"/>
              </a:rPr>
              <a:t>E&gt;K</a:t>
            </a:r>
          </a:p>
          <a:p>
            <a:pPr marL="342900" lvl="0" indent="-342900">
              <a:lnSpc>
                <a:spcPct val="100000"/>
              </a:lnSpc>
              <a:spcBef>
                <a:spcPct val="20000"/>
              </a:spcBef>
              <a:buClrTx/>
            </a:pPr>
            <a:r>
              <a:rPr lang="tr-TR" sz="2200" u="sng" cap="none" dirty="0">
                <a:solidFill>
                  <a:prstClr val="black"/>
                </a:solidFill>
                <a:latin typeface="Calibri"/>
              </a:rPr>
              <a:t>Başlangıç yaşı 3-12 ay</a:t>
            </a:r>
          </a:p>
          <a:p>
            <a:pPr marL="342900" lvl="0" indent="-342900">
              <a:lnSpc>
                <a:spcPct val="100000"/>
              </a:lnSpc>
              <a:spcBef>
                <a:spcPct val="20000"/>
              </a:spcBef>
              <a:buClrTx/>
            </a:pPr>
            <a:r>
              <a:rPr lang="tr-TR" sz="2200" cap="none" dirty="0">
                <a:solidFill>
                  <a:prstClr val="black"/>
                </a:solidFill>
                <a:latin typeface="Calibri"/>
              </a:rPr>
              <a:t>Gelişim geriliği olanlarda herhangi bir yaşta ortaya çıkabilir.</a:t>
            </a:r>
          </a:p>
          <a:p>
            <a:pPr marL="342900" lvl="0" indent="-342900">
              <a:lnSpc>
                <a:spcPct val="100000"/>
              </a:lnSpc>
              <a:spcBef>
                <a:spcPct val="20000"/>
              </a:spcBef>
              <a:buClrTx/>
            </a:pPr>
            <a:r>
              <a:rPr lang="tr-TR" sz="2200" cap="none" dirty="0">
                <a:solidFill>
                  <a:prstClr val="black"/>
                </a:solidFill>
                <a:latin typeface="Calibri"/>
              </a:rPr>
              <a:t>Temel neden olumsuz psikosoyal çevre</a:t>
            </a:r>
          </a:p>
          <a:p>
            <a:pPr marL="0" lvl="0" indent="0">
              <a:lnSpc>
                <a:spcPct val="100000"/>
              </a:lnSpc>
              <a:spcBef>
                <a:spcPct val="20000"/>
              </a:spcBef>
              <a:buClrTx/>
              <a:buNone/>
            </a:pPr>
            <a:r>
              <a:rPr lang="tr-TR" sz="2200" cap="none" dirty="0">
                <a:solidFill>
                  <a:prstClr val="black"/>
                </a:solidFill>
                <a:latin typeface="Calibri"/>
              </a:rPr>
              <a:t>      Anne-çocuk ilişkisindeki yetersizlik ve kısıtlılık, uyaran azlığı ve</a:t>
            </a:r>
          </a:p>
          <a:p>
            <a:pPr marL="0" lvl="0" indent="0">
              <a:lnSpc>
                <a:spcPct val="100000"/>
              </a:lnSpc>
              <a:spcBef>
                <a:spcPct val="20000"/>
              </a:spcBef>
              <a:buClrTx/>
              <a:buNone/>
            </a:pPr>
            <a:r>
              <a:rPr lang="tr-TR" sz="2200" cap="none" dirty="0">
                <a:solidFill>
                  <a:prstClr val="black"/>
                </a:solidFill>
                <a:latin typeface="Calibri"/>
              </a:rPr>
              <a:t>      ihmal, çocuğun dış çevrede bulamadığı doyum ve hazzı içsel</a:t>
            </a:r>
          </a:p>
          <a:p>
            <a:pPr marL="0" lvl="0" indent="0">
              <a:lnSpc>
                <a:spcPct val="100000"/>
              </a:lnSpc>
              <a:spcBef>
                <a:spcPct val="20000"/>
              </a:spcBef>
              <a:buClrTx/>
              <a:buNone/>
            </a:pPr>
            <a:r>
              <a:rPr lang="tr-TR" sz="2200" cap="none" dirty="0">
                <a:solidFill>
                  <a:prstClr val="black"/>
                </a:solidFill>
                <a:latin typeface="Calibri"/>
              </a:rPr>
              <a:t>      kaynaklarda aramasına neden olur.</a:t>
            </a:r>
          </a:p>
          <a:p>
            <a:pPr marL="342900" lvl="0" indent="-342900">
              <a:lnSpc>
                <a:spcPct val="100000"/>
              </a:lnSpc>
              <a:spcBef>
                <a:spcPct val="20000"/>
              </a:spcBef>
              <a:buClrTx/>
              <a:buFont typeface="Arial" charset="0"/>
              <a:buChar char="•"/>
            </a:pPr>
            <a:r>
              <a:rPr lang="tr-TR" sz="2200" cap="none" dirty="0">
                <a:solidFill>
                  <a:prstClr val="black"/>
                </a:solidFill>
                <a:latin typeface="Calibri"/>
              </a:rPr>
              <a:t>Ruminasyon ile özofajiyal reflü  yüksek birliktelik</a:t>
            </a:r>
          </a:p>
          <a:p>
            <a:pPr marL="342900" lvl="0" indent="-342900">
              <a:lnSpc>
                <a:spcPct val="100000"/>
              </a:lnSpc>
              <a:spcBef>
                <a:spcPct val="20000"/>
              </a:spcBef>
              <a:buClrTx/>
              <a:buFont typeface="Arial" charset="0"/>
              <a:buChar char="•"/>
            </a:pPr>
            <a:r>
              <a:rPr lang="tr-TR" sz="2200" cap="none" dirty="0">
                <a:solidFill>
                  <a:prstClr val="black"/>
                </a:solidFill>
                <a:latin typeface="Calibri"/>
              </a:rPr>
              <a:t>Özafajiyal reflünün ruminasyon davranışı için bir yatkınlık</a:t>
            </a:r>
          </a:p>
          <a:p>
            <a:pPr marL="342900" lvl="0" indent="-342900">
              <a:lnSpc>
                <a:spcPct val="100000"/>
              </a:lnSpc>
              <a:spcBef>
                <a:spcPct val="20000"/>
              </a:spcBef>
              <a:buClrTx/>
              <a:buFont typeface="Arial" charset="0"/>
              <a:buChar char="•"/>
            </a:pPr>
            <a:r>
              <a:rPr lang="tr-TR" sz="2200" cap="none" dirty="0">
                <a:solidFill>
                  <a:prstClr val="black"/>
                </a:solidFill>
                <a:latin typeface="Calibri"/>
              </a:rPr>
              <a:t>oluşturabileceği ancak psikososyal sorunların RB’nin ortaya çıkmasında, devam etmesinde temel nedendir.</a:t>
            </a:r>
          </a:p>
          <a:p>
            <a:endParaRPr lang="tr-TR" dirty="0"/>
          </a:p>
        </p:txBody>
      </p:sp>
    </p:spTree>
    <p:extLst>
      <p:ext uri="{BB962C8B-B14F-4D97-AF65-F5344CB8AC3E}">
        <p14:creationId xmlns:p14="http://schemas.microsoft.com/office/powerpoint/2010/main" val="16254040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Ruminasyon bozukluğu</a:t>
            </a:r>
            <a:endParaRPr lang="tr-TR" dirty="0"/>
          </a:p>
        </p:txBody>
      </p:sp>
      <p:sp>
        <p:nvSpPr>
          <p:cNvPr id="3" name="Content Placeholder 2"/>
          <p:cNvSpPr>
            <a:spLocks noGrp="1"/>
          </p:cNvSpPr>
          <p:nvPr>
            <p:ph idx="1"/>
          </p:nvPr>
        </p:nvSpPr>
        <p:spPr/>
        <p:txBody>
          <a:bodyPr/>
          <a:lstStyle/>
          <a:p>
            <a:r>
              <a:rPr lang="tr-TR" dirty="0" smtClean="0"/>
              <a:t>Uyaran artışı</a:t>
            </a:r>
          </a:p>
          <a:p>
            <a:r>
              <a:rPr lang="tr-TR" dirty="0" smtClean="0"/>
              <a:t>İhmal varsa önlenmesi</a:t>
            </a:r>
          </a:p>
          <a:p>
            <a:r>
              <a:rPr lang="tr-TR" dirty="0" smtClean="0"/>
              <a:t>Anne çocuk ilişki kalitesinin arttırılması</a:t>
            </a:r>
          </a:p>
          <a:p>
            <a:r>
              <a:rPr lang="tr-TR" dirty="0" smtClean="0"/>
              <a:t>Yemek sonrası oyun, oyalama</a:t>
            </a:r>
          </a:p>
          <a:p>
            <a:r>
              <a:rPr lang="tr-TR" dirty="0" smtClean="0"/>
              <a:t>Risperidon</a:t>
            </a:r>
          </a:p>
          <a:p>
            <a:r>
              <a:rPr lang="tr-TR" dirty="0" smtClean="0"/>
              <a:t>SSRI</a:t>
            </a:r>
          </a:p>
          <a:p>
            <a:r>
              <a:rPr lang="tr-TR" dirty="0" smtClean="0"/>
              <a:t>Ağza limon-kşi şeyler damlatılması</a:t>
            </a:r>
            <a:endParaRPr lang="tr-TR" dirty="0"/>
          </a:p>
        </p:txBody>
      </p:sp>
    </p:spTree>
    <p:extLst>
      <p:ext uri="{BB962C8B-B14F-4D97-AF65-F5344CB8AC3E}">
        <p14:creationId xmlns:p14="http://schemas.microsoft.com/office/powerpoint/2010/main" val="28743255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265147"/>
          </a:xfrm>
        </p:spPr>
        <p:txBody>
          <a:bodyPr>
            <a:normAutofit fontScale="90000"/>
          </a:bodyPr>
          <a:lstStyle/>
          <a:p>
            <a:r>
              <a:rPr lang="tr-TR" dirty="0">
                <a:latin typeface="Corbel" panose="020B0503020204020204" pitchFamily="34" charset="0"/>
              </a:rPr>
              <a:t>KAÇINGAN/KISITLI YİYECEK ALIM </a:t>
            </a:r>
            <a:r>
              <a:rPr lang="tr-TR" dirty="0" smtClean="0">
                <a:latin typeface="Corbel" panose="020B0503020204020204" pitchFamily="34" charset="0"/>
              </a:rPr>
              <a:t>BOZUKLUĞU-ARFID</a:t>
            </a:r>
            <a:endParaRPr lang="tr-TR" dirty="0">
              <a:latin typeface="Corbel" panose="020B0503020204020204" pitchFamily="34" charset="0"/>
            </a:endParaRPr>
          </a:p>
        </p:txBody>
      </p:sp>
      <p:sp>
        <p:nvSpPr>
          <p:cNvPr id="3" name="Content Placeholder 2"/>
          <p:cNvSpPr>
            <a:spLocks noGrp="1"/>
          </p:cNvSpPr>
          <p:nvPr>
            <p:ph sz="quarter" idx="4294967295"/>
          </p:nvPr>
        </p:nvSpPr>
        <p:spPr>
          <a:xfrm>
            <a:off x="913774" y="1883664"/>
            <a:ext cx="10363826" cy="4562856"/>
          </a:xfrm>
          <a:prstGeom prst="rect">
            <a:avLst/>
          </a:prstGeom>
        </p:spPr>
        <p:txBody>
          <a:bodyPr>
            <a:normAutofit lnSpcReduction="10000"/>
          </a:bodyPr>
          <a:lstStyle/>
          <a:p>
            <a:pPr marL="457200" lvl="0" indent="-457200">
              <a:lnSpc>
                <a:spcPct val="100000"/>
              </a:lnSpc>
              <a:spcBef>
                <a:spcPct val="20000"/>
              </a:spcBef>
              <a:buClrTx/>
              <a:buFont typeface="Arial" pitchFamily="34" charset="0"/>
              <a:buAutoNum type="alphaUcPeriod"/>
            </a:pPr>
            <a:r>
              <a:rPr lang="tr-TR" cap="none" dirty="0">
                <a:solidFill>
                  <a:prstClr val="black"/>
                </a:solidFill>
              </a:rPr>
              <a:t>Aşağıdakilerden </a:t>
            </a:r>
            <a:r>
              <a:rPr lang="tr-TR" u="sng" cap="none" dirty="0">
                <a:solidFill>
                  <a:prstClr val="black"/>
                </a:solidFill>
              </a:rPr>
              <a:t>birinin (ya da daha fazlasının)</a:t>
            </a:r>
            <a:r>
              <a:rPr lang="tr-TR" cap="none" dirty="0">
                <a:solidFill>
                  <a:prstClr val="black"/>
                </a:solidFill>
              </a:rPr>
              <a:t> eşlik ettiği, uygun beslenme ve/veya enerji gereksiniminin süreğen karşılanmaması ile kendini gösteren yeme  ya da beslenme bozukluğu (örn;yemek yeme ya da yiyeceğin duygusal özelliklerinden dolayı kaçınma; yemek yemenin tiksindirici sonuçları ile ilgili </a:t>
            </a:r>
            <a:r>
              <a:rPr lang="tr-TR" cap="none" dirty="0" smtClean="0">
                <a:solidFill>
                  <a:prstClr val="black"/>
                </a:solidFill>
              </a:rPr>
              <a:t>endişe..)</a:t>
            </a:r>
            <a:endParaRPr lang="tr-TR" cap="none" dirty="0">
              <a:solidFill>
                <a:prstClr val="black"/>
              </a:solidFill>
            </a:endParaRPr>
          </a:p>
          <a:p>
            <a:pPr marL="457200" lvl="0" indent="-457200">
              <a:lnSpc>
                <a:spcPct val="100000"/>
              </a:lnSpc>
              <a:spcBef>
                <a:spcPct val="20000"/>
              </a:spcBef>
              <a:buClrTx/>
              <a:buFont typeface="Arial" pitchFamily="34" charset="0"/>
              <a:buAutoNum type="arabicPeriod"/>
            </a:pPr>
            <a:r>
              <a:rPr lang="tr-TR" cap="none" dirty="0">
                <a:solidFill>
                  <a:prstClr val="black"/>
                </a:solidFill>
              </a:rPr>
              <a:t>Belirgin tartı kaybı (ya da çocuklarda beklenen tartı  alımının sağlanamaması ya da büyümenin duraksaması)</a:t>
            </a:r>
          </a:p>
          <a:p>
            <a:pPr marL="457200" lvl="0" indent="-457200">
              <a:lnSpc>
                <a:spcPct val="100000"/>
              </a:lnSpc>
              <a:spcBef>
                <a:spcPct val="20000"/>
              </a:spcBef>
              <a:buClrTx/>
              <a:buFont typeface="Arial" pitchFamily="34" charset="0"/>
              <a:buAutoNum type="arabicPeriod"/>
            </a:pPr>
            <a:r>
              <a:rPr lang="tr-TR" cap="none" dirty="0">
                <a:solidFill>
                  <a:prstClr val="black"/>
                </a:solidFill>
              </a:rPr>
              <a:t>Belirgin besin eksikliği</a:t>
            </a:r>
          </a:p>
          <a:p>
            <a:pPr marL="457200" lvl="0" indent="-457200">
              <a:lnSpc>
                <a:spcPct val="100000"/>
              </a:lnSpc>
              <a:spcBef>
                <a:spcPct val="20000"/>
              </a:spcBef>
              <a:buClrTx/>
              <a:buFont typeface="Arial" pitchFamily="34" charset="0"/>
              <a:buAutoNum type="arabicPeriod"/>
            </a:pPr>
            <a:r>
              <a:rPr lang="tr-TR" cap="none" dirty="0">
                <a:solidFill>
                  <a:prstClr val="black"/>
                </a:solidFill>
              </a:rPr>
              <a:t>Enteral beslenme ya da ağızdan besin takviyelerine bağımlı olma.</a:t>
            </a:r>
          </a:p>
          <a:p>
            <a:pPr marL="457200" lvl="0" indent="-457200">
              <a:lnSpc>
                <a:spcPct val="100000"/>
              </a:lnSpc>
              <a:spcBef>
                <a:spcPct val="20000"/>
              </a:spcBef>
              <a:buClrTx/>
              <a:buFont typeface="Arial" pitchFamily="34" charset="0"/>
              <a:buAutoNum type="arabicPeriod"/>
            </a:pPr>
            <a:r>
              <a:rPr lang="tr-TR" cap="none" dirty="0">
                <a:solidFill>
                  <a:prstClr val="black"/>
                </a:solidFill>
              </a:rPr>
              <a:t>Psikososyal işlevselliğin belirgin olarak </a:t>
            </a:r>
            <a:r>
              <a:rPr lang="tr-TR" cap="none" dirty="0" smtClean="0">
                <a:solidFill>
                  <a:prstClr val="black"/>
                </a:solidFill>
              </a:rPr>
              <a:t>bozulması</a:t>
            </a:r>
          </a:p>
          <a:p>
            <a:pPr marL="457200" lvl="0" indent="-457200">
              <a:lnSpc>
                <a:spcPct val="100000"/>
              </a:lnSpc>
              <a:spcBef>
                <a:spcPct val="20000"/>
              </a:spcBef>
              <a:buClrTx/>
              <a:buFont typeface="Arial" pitchFamily="34" charset="0"/>
              <a:buAutoNum type="arabicPeriod"/>
            </a:pPr>
            <a:endParaRPr lang="tr-TR" cap="none" dirty="0">
              <a:solidFill>
                <a:prstClr val="black"/>
              </a:solidFill>
              <a:latin typeface="Corbel" panose="020B0503020204020204" pitchFamily="34" charset="0"/>
            </a:endParaRPr>
          </a:p>
          <a:p>
            <a:endParaRPr lang="tr-TR" dirty="0"/>
          </a:p>
        </p:txBody>
      </p:sp>
    </p:spTree>
    <p:extLst>
      <p:ext uri="{BB962C8B-B14F-4D97-AF65-F5344CB8AC3E}">
        <p14:creationId xmlns:p14="http://schemas.microsoft.com/office/powerpoint/2010/main" val="35231149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latin typeface="Corbel" panose="020B0503020204020204" pitchFamily="34" charset="0"/>
              </a:rPr>
              <a:t>KAÇINGAN/KISITLI YİYECEK ALIM BOZUKLUĞU-ARFID</a:t>
            </a:r>
            <a:endParaRPr lang="tr-TR" dirty="0"/>
          </a:p>
        </p:txBody>
      </p:sp>
      <p:sp>
        <p:nvSpPr>
          <p:cNvPr id="3" name="Content Placeholder 2"/>
          <p:cNvSpPr>
            <a:spLocks noGrp="1"/>
          </p:cNvSpPr>
          <p:nvPr>
            <p:ph idx="1"/>
          </p:nvPr>
        </p:nvSpPr>
        <p:spPr/>
        <p:txBody>
          <a:bodyPr>
            <a:normAutofit fontScale="92500"/>
          </a:bodyPr>
          <a:lstStyle/>
          <a:p>
            <a:pPr marL="0" lvl="0" indent="0">
              <a:lnSpc>
                <a:spcPct val="100000"/>
              </a:lnSpc>
              <a:spcBef>
                <a:spcPct val="20000"/>
              </a:spcBef>
              <a:buClrTx/>
              <a:buNone/>
            </a:pPr>
            <a:r>
              <a:rPr lang="tr-TR" sz="2200" dirty="0">
                <a:solidFill>
                  <a:prstClr val="black"/>
                </a:solidFill>
              </a:rPr>
              <a:t>B. Bu bozukluk, ulaşılabilir yiyecek olmaması ya da kültürel bir uygulama ile daha iyi açıklanamaz.</a:t>
            </a:r>
          </a:p>
          <a:p>
            <a:pPr marL="0" lvl="0" indent="0">
              <a:lnSpc>
                <a:spcPct val="100000"/>
              </a:lnSpc>
              <a:spcBef>
                <a:spcPct val="20000"/>
              </a:spcBef>
              <a:buClrTx/>
              <a:buNone/>
            </a:pPr>
            <a:r>
              <a:rPr lang="tr-TR" sz="2200" dirty="0">
                <a:solidFill>
                  <a:prstClr val="black"/>
                </a:solidFill>
              </a:rPr>
              <a:t>C. Bu bozukluk, özellikle AN ya da BN’nın gidişi sırasında ortaya çıkmaz ve kişinin beden ağırlığını ya da biçimini algılamasında bir bozulma yoktur.</a:t>
            </a:r>
          </a:p>
          <a:p>
            <a:pPr marL="0" lvl="0" indent="0">
              <a:lnSpc>
                <a:spcPct val="100000"/>
              </a:lnSpc>
              <a:spcBef>
                <a:spcPct val="20000"/>
              </a:spcBef>
              <a:buClrTx/>
              <a:buNone/>
            </a:pPr>
            <a:r>
              <a:rPr lang="tr-TR" sz="2200" dirty="0">
                <a:solidFill>
                  <a:prstClr val="black"/>
                </a:solidFill>
              </a:rPr>
              <a:t>D. Bu bozukluk, eş zamanlı bir tıbbi duruma bağlanamaz ya da başka bir ruhsal bozukluk ile daha iyi açıklanamaz</a:t>
            </a:r>
            <a:r>
              <a:rPr lang="tr-TR" sz="2200" dirty="0" smtClean="0">
                <a:solidFill>
                  <a:prstClr val="black"/>
                </a:solidFill>
              </a:rPr>
              <a:t>.</a:t>
            </a:r>
          </a:p>
          <a:p>
            <a:pPr marL="0" lvl="0" indent="0">
              <a:lnSpc>
                <a:spcPct val="100000"/>
              </a:lnSpc>
              <a:spcBef>
                <a:spcPct val="20000"/>
              </a:spcBef>
              <a:buClrTx/>
              <a:buNone/>
            </a:pPr>
            <a:endParaRPr lang="tr-TR" dirty="0">
              <a:solidFill>
                <a:prstClr val="black"/>
              </a:solidFill>
            </a:endParaRPr>
          </a:p>
          <a:p>
            <a:pPr marL="0" lvl="0" indent="0">
              <a:lnSpc>
                <a:spcPct val="100000"/>
              </a:lnSpc>
              <a:spcBef>
                <a:spcPct val="20000"/>
              </a:spcBef>
              <a:buClrTx/>
              <a:buNone/>
            </a:pPr>
            <a:r>
              <a:rPr lang="tr-TR" dirty="0" smtClean="0">
                <a:solidFill>
                  <a:prstClr val="black"/>
                </a:solidFill>
              </a:rPr>
              <a:t>Anne çocuk ilişkisinde bozukluklar</a:t>
            </a:r>
          </a:p>
          <a:p>
            <a:pPr marL="0" lvl="0" indent="0">
              <a:lnSpc>
                <a:spcPct val="100000"/>
              </a:lnSpc>
              <a:spcBef>
                <a:spcPct val="20000"/>
              </a:spcBef>
              <a:buClrTx/>
              <a:buNone/>
            </a:pPr>
            <a:r>
              <a:rPr lang="tr-TR" dirty="0" smtClean="0">
                <a:solidFill>
                  <a:prstClr val="black"/>
                </a:solidFill>
              </a:rPr>
              <a:t>Aşırı kaygılı obsesif anneler</a:t>
            </a:r>
          </a:p>
          <a:p>
            <a:pPr marL="0" lvl="0" indent="0">
              <a:lnSpc>
                <a:spcPct val="100000"/>
              </a:lnSpc>
              <a:spcBef>
                <a:spcPct val="20000"/>
              </a:spcBef>
              <a:buClrTx/>
              <a:buNone/>
            </a:pPr>
            <a:r>
              <a:rPr lang="tr-TR" dirty="0" smtClean="0">
                <a:solidFill>
                  <a:prstClr val="black"/>
                </a:solidFill>
              </a:rPr>
              <a:t>Otizmi olanlarda çok uzun süre katı gıdaya geçişte zorlanmalar olabilir</a:t>
            </a:r>
          </a:p>
          <a:p>
            <a:pPr marL="0" lvl="0" indent="0">
              <a:lnSpc>
                <a:spcPct val="100000"/>
              </a:lnSpc>
              <a:spcBef>
                <a:spcPct val="20000"/>
              </a:spcBef>
              <a:buClrTx/>
              <a:buNone/>
            </a:pPr>
            <a:r>
              <a:rPr lang="tr-TR" dirty="0" smtClean="0">
                <a:solidFill>
                  <a:prstClr val="black"/>
                </a:solidFill>
              </a:rPr>
              <a:t>Blendır bebekleri</a:t>
            </a:r>
            <a:endParaRPr lang="tr-TR" dirty="0">
              <a:solidFill>
                <a:prstClr val="black"/>
              </a:solidFill>
            </a:endParaRPr>
          </a:p>
          <a:p>
            <a:endParaRPr lang="tr-TR" dirty="0"/>
          </a:p>
        </p:txBody>
      </p:sp>
    </p:spTree>
    <p:extLst>
      <p:ext uri="{BB962C8B-B14F-4D97-AF65-F5344CB8AC3E}">
        <p14:creationId xmlns:p14="http://schemas.microsoft.com/office/powerpoint/2010/main" val="41922917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Kaçıngan-kıstlı yiyecek alım bozukluğu/ ARFID</a:t>
            </a:r>
            <a:endParaRPr lang="tr-TR" dirty="0"/>
          </a:p>
        </p:txBody>
      </p:sp>
      <p:sp>
        <p:nvSpPr>
          <p:cNvPr id="3" name="Content Placeholder 2"/>
          <p:cNvSpPr>
            <a:spLocks noGrp="1"/>
          </p:cNvSpPr>
          <p:nvPr>
            <p:ph idx="1"/>
          </p:nvPr>
        </p:nvSpPr>
        <p:spPr/>
        <p:txBody>
          <a:bodyPr/>
          <a:lstStyle/>
          <a:p>
            <a:r>
              <a:rPr lang="tr-TR" dirty="0" smtClean="0"/>
              <a:t>Anne-çocuk ilişkisinin çalışılması</a:t>
            </a:r>
          </a:p>
          <a:p>
            <a:r>
              <a:rPr lang="tr-TR" dirty="0" smtClean="0"/>
              <a:t>Annede psikopatoloji varsa (depresyon, anksiyete, OKB...) tedavi edilmesi</a:t>
            </a:r>
            <a:endParaRPr lang="tr-TR" dirty="0"/>
          </a:p>
        </p:txBody>
      </p:sp>
    </p:spTree>
    <p:extLst>
      <p:ext uri="{BB962C8B-B14F-4D97-AF65-F5344CB8AC3E}">
        <p14:creationId xmlns:p14="http://schemas.microsoft.com/office/powerpoint/2010/main" val="21918622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Travma sonrası yeme bozukluğu</a:t>
            </a:r>
            <a:endParaRPr lang="tr-TR" dirty="0"/>
          </a:p>
        </p:txBody>
      </p:sp>
      <p:sp>
        <p:nvSpPr>
          <p:cNvPr id="3" name="Content Placeholder 2"/>
          <p:cNvSpPr>
            <a:spLocks noGrp="1"/>
          </p:cNvSpPr>
          <p:nvPr>
            <p:ph idx="1"/>
          </p:nvPr>
        </p:nvSpPr>
        <p:spPr/>
        <p:txBody>
          <a:bodyPr/>
          <a:lstStyle/>
          <a:p>
            <a:r>
              <a:rPr lang="tr-TR" dirty="0" smtClean="0"/>
              <a:t>GİS’e invazif medikal prosedürler (endoskopi, NG sonda....)</a:t>
            </a:r>
          </a:p>
          <a:p>
            <a:r>
              <a:rPr lang="tr-TR" dirty="0" smtClean="0"/>
              <a:t>Aspirasyon </a:t>
            </a:r>
            <a:r>
              <a:rPr lang="tr-TR" dirty="0" smtClean="0"/>
              <a:t>ardından</a:t>
            </a:r>
          </a:p>
          <a:p>
            <a:r>
              <a:rPr lang="tr-TR" dirty="0" smtClean="0"/>
              <a:t>Korozif madde içimi ve sonraki tedavi süreci</a:t>
            </a:r>
            <a:endParaRPr lang="tr-TR" dirty="0" smtClean="0"/>
          </a:p>
          <a:p>
            <a:r>
              <a:rPr lang="tr-TR" dirty="0" smtClean="0"/>
              <a:t>Tam red, katı gıda reddi.......</a:t>
            </a:r>
          </a:p>
          <a:p>
            <a:endParaRPr lang="tr-TR" dirty="0"/>
          </a:p>
          <a:p>
            <a:r>
              <a:rPr lang="tr-TR" dirty="0" smtClean="0"/>
              <a:t>SSRI, </a:t>
            </a:r>
            <a:r>
              <a:rPr lang="tr-TR" dirty="0" smtClean="0"/>
              <a:t>mirtazapin, risperidon, olanzapin</a:t>
            </a:r>
            <a:endParaRPr lang="tr-TR" dirty="0"/>
          </a:p>
        </p:txBody>
      </p:sp>
    </p:spTree>
    <p:extLst>
      <p:ext uri="{BB962C8B-B14F-4D97-AF65-F5344CB8AC3E}">
        <p14:creationId xmlns:p14="http://schemas.microsoft.com/office/powerpoint/2010/main" val="31512756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Anoreksia nervoza</a:t>
            </a:r>
            <a:endParaRPr lang="tr-TR" dirty="0"/>
          </a:p>
        </p:txBody>
      </p:sp>
      <p:sp>
        <p:nvSpPr>
          <p:cNvPr id="3" name="Content Placeholder 2"/>
          <p:cNvSpPr>
            <a:spLocks noGrp="1"/>
          </p:cNvSpPr>
          <p:nvPr>
            <p:ph idx="1"/>
          </p:nvPr>
        </p:nvSpPr>
        <p:spPr/>
        <p:txBody>
          <a:bodyPr>
            <a:normAutofit/>
          </a:bodyPr>
          <a:lstStyle/>
          <a:p>
            <a:r>
              <a:rPr lang="tr-TR" dirty="0" smtClean="0"/>
              <a:t>Kilolu olmadığı halde kilolu olduğunu düşünme</a:t>
            </a:r>
          </a:p>
          <a:p>
            <a:r>
              <a:rPr lang="tr-TR" dirty="0" smtClean="0"/>
              <a:t>Belli vücut bölgeleri kalın olmasa da kalın olduğunu düşünme</a:t>
            </a:r>
          </a:p>
          <a:p>
            <a:r>
              <a:rPr lang="tr-TR" dirty="0" smtClean="0"/>
              <a:t>Takıntılı şekilde beden ağırlığı, imajı, yiyecek kalori ile ile uğraşma</a:t>
            </a:r>
          </a:p>
          <a:p>
            <a:r>
              <a:rPr lang="tr-TR" dirty="0" smtClean="0"/>
              <a:t>Vücut ağırlığının belirlenen ölçütlerin altında olması</a:t>
            </a:r>
          </a:p>
          <a:p>
            <a:r>
              <a:rPr lang="tr-TR" dirty="0" smtClean="0"/>
              <a:t>Şişmanlama korkusu</a:t>
            </a:r>
          </a:p>
        </p:txBody>
      </p:sp>
    </p:spTree>
    <p:extLst>
      <p:ext uri="{BB962C8B-B14F-4D97-AF65-F5344CB8AC3E}">
        <p14:creationId xmlns:p14="http://schemas.microsoft.com/office/powerpoint/2010/main" val="32879187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Anoreksia Nervoza</a:t>
            </a:r>
            <a:endParaRPr lang="tr-TR" dirty="0"/>
          </a:p>
        </p:txBody>
      </p:sp>
      <p:sp>
        <p:nvSpPr>
          <p:cNvPr id="3" name="Content Placeholder 2"/>
          <p:cNvSpPr>
            <a:spLocks noGrp="1"/>
          </p:cNvSpPr>
          <p:nvPr>
            <p:ph idx="1"/>
          </p:nvPr>
        </p:nvSpPr>
        <p:spPr/>
        <p:txBody>
          <a:bodyPr/>
          <a:lstStyle/>
          <a:p>
            <a:r>
              <a:rPr lang="tr-TR" dirty="0"/>
              <a:t>Beden algısında bozulma</a:t>
            </a:r>
          </a:p>
          <a:p>
            <a:r>
              <a:rPr lang="tr-TR" dirty="0"/>
              <a:t>Kadınlarda amenore</a:t>
            </a:r>
          </a:p>
          <a:p>
            <a:r>
              <a:rPr lang="tr-TR" dirty="0"/>
              <a:t>Sürekli tartılma</a:t>
            </a:r>
          </a:p>
          <a:p>
            <a:r>
              <a:rPr lang="tr-TR" dirty="0"/>
              <a:t>Yiyecek miktarının gitgide kısıtlanması</a:t>
            </a:r>
          </a:p>
          <a:p>
            <a:r>
              <a:rPr lang="tr-TR" dirty="0"/>
              <a:t>Aşırı egzersiz: bipolar benzeri bulgular</a:t>
            </a:r>
          </a:p>
          <a:p>
            <a:endParaRPr lang="tr-TR" dirty="0"/>
          </a:p>
        </p:txBody>
      </p:sp>
    </p:spTree>
    <p:extLst>
      <p:ext uri="{BB962C8B-B14F-4D97-AF65-F5344CB8AC3E}">
        <p14:creationId xmlns:p14="http://schemas.microsoft.com/office/powerpoint/2010/main" val="1734411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Enürezis</a:t>
            </a:r>
            <a:endParaRPr lang="tr-TR" dirty="0"/>
          </a:p>
        </p:txBody>
      </p:sp>
      <p:sp>
        <p:nvSpPr>
          <p:cNvPr id="3" name="Content Placeholder 2"/>
          <p:cNvSpPr>
            <a:spLocks noGrp="1"/>
          </p:cNvSpPr>
          <p:nvPr>
            <p:ph idx="1"/>
          </p:nvPr>
        </p:nvSpPr>
        <p:spPr/>
        <p:txBody>
          <a:bodyPr>
            <a:normAutofit lnSpcReduction="10000"/>
          </a:bodyPr>
          <a:lstStyle/>
          <a:p>
            <a:r>
              <a:rPr lang="tr-TR" b="1" dirty="0" smtClean="0"/>
              <a:t>Enürezis diurna: </a:t>
            </a:r>
            <a:r>
              <a:rPr lang="tr-TR" dirty="0" smtClean="0"/>
              <a:t>psikolojik faktörler ve DEHB, OKB sorgulanmalı</a:t>
            </a:r>
          </a:p>
          <a:p>
            <a:r>
              <a:rPr lang="tr-TR" b="1" dirty="0" smtClean="0"/>
              <a:t>Enürezis nokturna: </a:t>
            </a:r>
            <a:r>
              <a:rPr lang="tr-TR" dirty="0" smtClean="0"/>
              <a:t>daha fizyolojik ve ailesel olabilir, bir çok zaman psikoloik faktör olmayabilir</a:t>
            </a:r>
          </a:p>
          <a:p>
            <a:r>
              <a:rPr lang="tr-TR" b="1" dirty="0" smtClean="0"/>
              <a:t>6 aydan kısa süre hiç altının kuru kalmamış olması: primer enürezis: </a:t>
            </a:r>
            <a:r>
              <a:rPr lang="tr-TR" dirty="0" smtClean="0"/>
              <a:t>psikojenik değil, genetik, fizyolojik faktörler daha ön planda olabilir</a:t>
            </a:r>
          </a:p>
          <a:p>
            <a:r>
              <a:rPr lang="tr-TR" b="1" dirty="0" smtClean="0"/>
              <a:t>6 ay üstü kuruluk ardından başlama: sekonder enürezis: </a:t>
            </a:r>
            <a:r>
              <a:rPr lang="tr-TR" dirty="0" smtClean="0"/>
              <a:t>psikolojik faktörler daha fazla olabilir</a:t>
            </a:r>
          </a:p>
          <a:p>
            <a:r>
              <a:rPr lang="tr-TR" b="1" dirty="0" smtClean="0"/>
              <a:t>Ani gece-gündüz idrar kaçırma başlaması:</a:t>
            </a:r>
            <a:r>
              <a:rPr lang="tr-TR" dirty="0" smtClean="0"/>
              <a:t> travmatik nedenler, nörolojik nedenler</a:t>
            </a:r>
          </a:p>
          <a:p>
            <a:r>
              <a:rPr lang="tr-TR" dirty="0" smtClean="0"/>
              <a:t>15 yaş üstü çok nadir devam eder</a:t>
            </a:r>
          </a:p>
          <a:p>
            <a:endParaRPr lang="tr-TR" dirty="0"/>
          </a:p>
        </p:txBody>
      </p:sp>
    </p:spTree>
    <p:extLst>
      <p:ext uri="{BB962C8B-B14F-4D97-AF65-F5344CB8AC3E}">
        <p14:creationId xmlns:p14="http://schemas.microsoft.com/office/powerpoint/2010/main" val="250358169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Anoreksia nervoza</a:t>
            </a:r>
            <a:endParaRPr lang="tr-TR" dirty="0"/>
          </a:p>
        </p:txBody>
      </p:sp>
      <p:sp>
        <p:nvSpPr>
          <p:cNvPr id="3" name="Content Placeholder 2"/>
          <p:cNvSpPr>
            <a:spLocks noGrp="1"/>
          </p:cNvSpPr>
          <p:nvPr>
            <p:ph idx="1"/>
          </p:nvPr>
        </p:nvSpPr>
        <p:spPr/>
        <p:txBody>
          <a:bodyPr>
            <a:normAutofit/>
          </a:bodyPr>
          <a:lstStyle/>
          <a:p>
            <a:r>
              <a:rPr lang="tr-TR" dirty="0" smtClean="0"/>
              <a:t>Yemek yeme ile ilgili takıntılar</a:t>
            </a:r>
          </a:p>
          <a:p>
            <a:r>
              <a:rPr lang="tr-TR" dirty="0" smtClean="0"/>
              <a:t>Küçük parçalara bölme</a:t>
            </a:r>
          </a:p>
          <a:p>
            <a:r>
              <a:rPr lang="tr-TR" dirty="0" smtClean="0"/>
              <a:t>Uzun sürede yeme</a:t>
            </a:r>
          </a:p>
          <a:p>
            <a:r>
              <a:rPr lang="tr-TR" dirty="0" smtClean="0"/>
              <a:t>Başkalarına yemek yapıp kendinin yememesi</a:t>
            </a:r>
          </a:p>
          <a:p>
            <a:r>
              <a:rPr lang="tr-TR" dirty="0" smtClean="0"/>
              <a:t>Yemekleri saklama</a:t>
            </a:r>
          </a:p>
          <a:p>
            <a:r>
              <a:rPr lang="tr-TR" dirty="0" smtClean="0"/>
              <a:t>Yemek yeme ile ilgili ritüeller</a:t>
            </a:r>
          </a:p>
        </p:txBody>
      </p:sp>
    </p:spTree>
    <p:extLst>
      <p:ext uri="{BB962C8B-B14F-4D97-AF65-F5344CB8AC3E}">
        <p14:creationId xmlns:p14="http://schemas.microsoft.com/office/powerpoint/2010/main" val="56116252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Anoreksia nervoza</a:t>
            </a:r>
            <a:endParaRPr lang="tr-TR" dirty="0"/>
          </a:p>
        </p:txBody>
      </p:sp>
      <p:sp>
        <p:nvSpPr>
          <p:cNvPr id="3" name="Content Placeholder 2"/>
          <p:cNvSpPr>
            <a:spLocks noGrp="1"/>
          </p:cNvSpPr>
          <p:nvPr>
            <p:ph idx="1"/>
          </p:nvPr>
        </p:nvSpPr>
        <p:spPr/>
        <p:txBody>
          <a:bodyPr/>
          <a:lstStyle/>
          <a:p>
            <a:r>
              <a:rPr lang="tr-TR" dirty="0"/>
              <a:t>Sürekli kalori hesabi yapma</a:t>
            </a:r>
          </a:p>
          <a:p>
            <a:r>
              <a:rPr lang="tr-TR" dirty="0"/>
              <a:t>Tiroid ilaçları veya diğer zayıflatıcı ilaçlar kullanma</a:t>
            </a:r>
          </a:p>
          <a:p>
            <a:r>
              <a:rPr lang="tr-TR" b="1" dirty="0"/>
              <a:t>Tıbbi komplikasyonlar: </a:t>
            </a:r>
            <a:r>
              <a:rPr lang="tr-TR" dirty="0"/>
              <a:t>kardiyak, metabolik-elektrolit bozuklukları, beyin hacminde azalma, ventriküllerde genişleme, bilişsel bozulma</a:t>
            </a:r>
          </a:p>
          <a:p>
            <a:r>
              <a:rPr lang="tr-TR" dirty="0"/>
              <a:t>Ölüm</a:t>
            </a:r>
          </a:p>
          <a:p>
            <a:endParaRPr lang="tr-TR" dirty="0"/>
          </a:p>
        </p:txBody>
      </p:sp>
    </p:spTree>
    <p:extLst>
      <p:ext uri="{BB962C8B-B14F-4D97-AF65-F5344CB8AC3E}">
        <p14:creationId xmlns:p14="http://schemas.microsoft.com/office/powerpoint/2010/main" val="10818206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Anoreksia Nervoza</a:t>
            </a:r>
            <a:endParaRPr lang="tr-TR" dirty="0"/>
          </a:p>
        </p:txBody>
      </p:sp>
      <p:sp>
        <p:nvSpPr>
          <p:cNvPr id="3" name="Content Placeholder 2"/>
          <p:cNvSpPr>
            <a:spLocks noGrp="1"/>
          </p:cNvSpPr>
          <p:nvPr>
            <p:ph idx="1"/>
          </p:nvPr>
        </p:nvSpPr>
        <p:spPr/>
        <p:txBody>
          <a:bodyPr/>
          <a:lstStyle/>
          <a:p>
            <a:r>
              <a:rPr lang="tr-TR" b="1" dirty="0" smtClean="0"/>
              <a:t>Restriktif tip: </a:t>
            </a:r>
            <a:r>
              <a:rPr lang="tr-TR" dirty="0" smtClean="0"/>
              <a:t>kısıtlayıcı gıda alımı</a:t>
            </a:r>
          </a:p>
          <a:p>
            <a:r>
              <a:rPr lang="tr-TR" b="1" dirty="0" smtClean="0"/>
              <a:t>Bulimik-çıkarma ile giden tip:</a:t>
            </a:r>
            <a:r>
              <a:rPr lang="tr-TR" dirty="0" smtClean="0"/>
              <a:t> yemeklerin kusulması, laksatif kullanımı: </a:t>
            </a:r>
            <a:r>
              <a:rPr lang="tr-TR" dirty="0" err="1" smtClean="0"/>
              <a:t>bulimiadan</a:t>
            </a:r>
            <a:r>
              <a:rPr lang="tr-TR" dirty="0" smtClean="0"/>
              <a:t> farkı kilonun normal olmaması</a:t>
            </a:r>
          </a:p>
          <a:p>
            <a:r>
              <a:rPr lang="tr-TR" b="1" dirty="0" smtClean="0"/>
              <a:t>Restriktif tip: </a:t>
            </a:r>
            <a:r>
              <a:rPr lang="tr-TR" dirty="0" smtClean="0"/>
              <a:t>obsesif-mükemmeliyetçi kişilik özellikleri, OKB komorbiditesi</a:t>
            </a:r>
          </a:p>
          <a:p>
            <a:r>
              <a:rPr lang="tr-TR" b="1" dirty="0" smtClean="0"/>
              <a:t>Bulimik-çıkarma ile giden tip: </a:t>
            </a:r>
            <a:r>
              <a:rPr lang="tr-TR" dirty="0" smtClean="0"/>
              <a:t>daha dürtüsel özellikler, borderline özellikler, daha sık intihar girişimi</a:t>
            </a:r>
          </a:p>
          <a:p>
            <a:r>
              <a:rPr lang="tr-TR" dirty="0" smtClean="0"/>
              <a:t>Obsesif-mükemmeliyetçi ergenlerde ventriküler genişleme, beyin hacminde azalma, bilişsel </a:t>
            </a:r>
            <a:r>
              <a:rPr lang="tr-TR" dirty="0" smtClean="0"/>
              <a:t>bozulma konusunda psikoeğitim verilmeli</a:t>
            </a:r>
            <a:endParaRPr lang="tr-TR" dirty="0"/>
          </a:p>
        </p:txBody>
      </p:sp>
    </p:spTree>
    <p:extLst>
      <p:ext uri="{BB962C8B-B14F-4D97-AF65-F5344CB8AC3E}">
        <p14:creationId xmlns:p14="http://schemas.microsoft.com/office/powerpoint/2010/main" val="329269369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Anoreksia nervoza</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Anne-çocuk ilişkisinde sorunlar</a:t>
            </a:r>
          </a:p>
          <a:p>
            <a:r>
              <a:rPr lang="tr-TR" dirty="0" smtClean="0"/>
              <a:t>Dışarıdan mükemmel aile olarak görünebilirler</a:t>
            </a:r>
          </a:p>
          <a:p>
            <a:r>
              <a:rPr lang="tr-TR" dirty="0" smtClean="0"/>
              <a:t>Anne, çocuğun sıkıntı ve kaygılarını onu sürekli besleyerek gidermeye çalışabilir</a:t>
            </a:r>
          </a:p>
          <a:p>
            <a:r>
              <a:rPr lang="tr-TR" dirty="0" smtClean="0"/>
              <a:t>Normal bir annenin yapması gerekenleri aşırı fedakarlık yapıyormuş gösterebilirler: «saçını süpürge yapan anne modeli»</a:t>
            </a:r>
          </a:p>
          <a:p>
            <a:r>
              <a:rPr lang="tr-TR" dirty="0" smtClean="0"/>
              <a:t>Anne aşırı intrüzif, invazif olabilir</a:t>
            </a:r>
          </a:p>
          <a:p>
            <a:r>
              <a:rPr lang="tr-TR" dirty="0" smtClean="0"/>
              <a:t>Anne narsistik özellikleri nedeni ile çocuğu kendi uzantısı gibi algılıyor olabilir</a:t>
            </a:r>
          </a:p>
          <a:p>
            <a:r>
              <a:rPr lang="tr-TR" dirty="0" smtClean="0"/>
              <a:t>Çocuğun kendi bağımsızlığını ilan etmesi vücudu üzerinden oluyor olabilir</a:t>
            </a:r>
          </a:p>
          <a:p>
            <a:r>
              <a:rPr lang="tr-TR" dirty="0" smtClean="0"/>
              <a:t>Cinsel gelişim ve matürasyonun kabülünde zorluklar</a:t>
            </a:r>
            <a:endParaRPr lang="tr-TR" dirty="0"/>
          </a:p>
        </p:txBody>
      </p:sp>
    </p:spTree>
    <p:extLst>
      <p:ext uri="{BB962C8B-B14F-4D97-AF65-F5344CB8AC3E}">
        <p14:creationId xmlns:p14="http://schemas.microsoft.com/office/powerpoint/2010/main" val="10487789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Anoreksia nervoza</a:t>
            </a:r>
            <a:endParaRPr lang="tr-TR" dirty="0"/>
          </a:p>
        </p:txBody>
      </p:sp>
      <p:sp>
        <p:nvSpPr>
          <p:cNvPr id="3" name="Content Placeholder 2"/>
          <p:cNvSpPr>
            <a:spLocks noGrp="1"/>
          </p:cNvSpPr>
          <p:nvPr>
            <p:ph idx="1"/>
          </p:nvPr>
        </p:nvSpPr>
        <p:spPr/>
        <p:txBody>
          <a:bodyPr>
            <a:normAutofit fontScale="62500" lnSpcReduction="20000"/>
          </a:bodyPr>
          <a:lstStyle/>
          <a:p>
            <a:r>
              <a:rPr lang="tr-TR" dirty="0" smtClean="0"/>
              <a:t>Bazen nazogastrik beslenme, TPN gerekebilir: kilo kaybı: yemeklerle aşırı obsesif uğraşı: RUS AÇLIK DENEYİ</a:t>
            </a:r>
          </a:p>
          <a:p>
            <a:r>
              <a:rPr lang="tr-TR" dirty="0" smtClean="0"/>
              <a:t>Yavaş </a:t>
            </a:r>
            <a:r>
              <a:rPr lang="tr-TR" dirty="0"/>
              <a:t>adımlarla ilerlenmeli, kalori </a:t>
            </a:r>
            <a:r>
              <a:rPr lang="tr-TR" dirty="0" smtClean="0"/>
              <a:t>miktarı kademeli </a:t>
            </a:r>
            <a:r>
              <a:rPr lang="tr-TR" dirty="0"/>
              <a:t>olarak arttırılmalı, ergen ile işbirliği içinde hareket edilmeli</a:t>
            </a:r>
            <a:r>
              <a:rPr lang="tr-TR" dirty="0" smtClean="0"/>
              <a:t>.</a:t>
            </a:r>
          </a:p>
          <a:p>
            <a:r>
              <a:rPr lang="tr-TR" dirty="0"/>
              <a:t>Ani kilo alımı: </a:t>
            </a:r>
            <a:r>
              <a:rPr lang="tr-TR" dirty="0" smtClean="0"/>
              <a:t>duodenum </a:t>
            </a:r>
            <a:r>
              <a:rPr lang="tr-TR" dirty="0"/>
              <a:t>üçüncü kısmının aorta ve superior mesenterik arter (SMA) arasında sıkışması </a:t>
            </a:r>
            <a:r>
              <a:rPr lang="tr-TR" dirty="0" smtClean="0"/>
              <a:t>sonucu: mezenterik arter sendromu</a:t>
            </a:r>
            <a:r>
              <a:rPr lang="tr-TR" dirty="0"/>
              <a:t>: Akut vakalarda mide ve duodenumda genişlemeyle beraber</a:t>
            </a:r>
          </a:p>
          <a:p>
            <a:r>
              <a:rPr lang="tr-TR" dirty="0"/>
              <a:t>bulantı, kusma ve karın ağrısı gibi üst gastrointestinal sistem</a:t>
            </a:r>
          </a:p>
          <a:p>
            <a:r>
              <a:rPr lang="tr-TR" dirty="0"/>
              <a:t>tıkanıklığı belirtileri </a:t>
            </a:r>
          </a:p>
          <a:p>
            <a:r>
              <a:rPr lang="tr-TR" dirty="0" smtClean="0"/>
              <a:t>Akut </a:t>
            </a:r>
            <a:r>
              <a:rPr lang="tr-TR" dirty="0"/>
              <a:t>dönemde temel hedef tartı alımı olduğu unutulmamalı.</a:t>
            </a:r>
          </a:p>
          <a:p>
            <a:pPr marL="0" indent="0">
              <a:buNone/>
            </a:pPr>
            <a:r>
              <a:rPr lang="tr-TR" b="1" dirty="0">
                <a:solidFill>
                  <a:srgbClr val="C00000"/>
                </a:solidFill>
              </a:rPr>
              <a:t>Tartı alım hızı</a:t>
            </a:r>
            <a:r>
              <a:rPr lang="tr-TR" dirty="0">
                <a:solidFill>
                  <a:srgbClr val="C00000"/>
                </a:solidFill>
              </a:rPr>
              <a:t>; </a:t>
            </a:r>
            <a:r>
              <a:rPr lang="tr-TR" b="1" dirty="0">
                <a:solidFill>
                  <a:srgbClr val="0070C0"/>
                </a:solidFill>
              </a:rPr>
              <a:t>yatarak tedavi görenlerde haftalık 0.5-1 kg,</a:t>
            </a:r>
          </a:p>
          <a:p>
            <a:pPr marL="0" indent="0">
              <a:buNone/>
            </a:pPr>
            <a:r>
              <a:rPr lang="tr-TR" b="1" dirty="0">
                <a:solidFill>
                  <a:srgbClr val="C00000"/>
                </a:solidFill>
              </a:rPr>
              <a:t>                           </a:t>
            </a:r>
            <a:r>
              <a:rPr lang="tr-TR" b="1" dirty="0">
                <a:solidFill>
                  <a:srgbClr val="0070C0"/>
                </a:solidFill>
              </a:rPr>
              <a:t>ayaktan tedavi görenler için 0.2-0.5 kg </a:t>
            </a:r>
            <a:endParaRPr lang="tr-TR" sz="2000" b="1" dirty="0">
              <a:solidFill>
                <a:srgbClr val="C00000"/>
              </a:solidFill>
            </a:endParaRPr>
          </a:p>
          <a:p>
            <a:pPr>
              <a:buFont typeface="Wingdings" panose="05000000000000000000" pitchFamily="2" charset="2"/>
              <a:buChar char="§"/>
            </a:pPr>
            <a:r>
              <a:rPr lang="tr-TR" dirty="0" smtClean="0"/>
              <a:t>SSRI: Özellikle fluoksetin</a:t>
            </a:r>
          </a:p>
          <a:p>
            <a:pPr>
              <a:buFont typeface="Wingdings" panose="05000000000000000000" pitchFamily="2" charset="2"/>
              <a:buChar char="§"/>
            </a:pPr>
            <a:r>
              <a:rPr lang="tr-TR" dirty="0" smtClean="0"/>
              <a:t>Psikotik beden algısı ve güçlendirme tedavisinde atipik antipsikotikler özellikle aripiprazol &gt;&gt; olanzapin, risperidon</a:t>
            </a:r>
            <a:endParaRPr lang="tr-TR" dirty="0"/>
          </a:p>
        </p:txBody>
      </p:sp>
    </p:spTree>
    <p:extLst>
      <p:ext uri="{BB962C8B-B14F-4D97-AF65-F5344CB8AC3E}">
        <p14:creationId xmlns:p14="http://schemas.microsoft.com/office/powerpoint/2010/main" val="225150517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Bulimia nervoza</a:t>
            </a:r>
            <a:endParaRPr lang="tr-TR" dirty="0"/>
          </a:p>
        </p:txBody>
      </p:sp>
      <p:sp>
        <p:nvSpPr>
          <p:cNvPr id="3" name="Content Placeholder 2"/>
          <p:cNvSpPr>
            <a:spLocks noGrp="1"/>
          </p:cNvSpPr>
          <p:nvPr>
            <p:ph idx="1"/>
          </p:nvPr>
        </p:nvSpPr>
        <p:spPr/>
        <p:txBody>
          <a:bodyPr>
            <a:normAutofit/>
          </a:bodyPr>
          <a:lstStyle/>
          <a:p>
            <a:r>
              <a:rPr lang="tr-TR" dirty="0" smtClean="0"/>
              <a:t>Aşırı yemek yeme atakları</a:t>
            </a:r>
          </a:p>
          <a:p>
            <a:r>
              <a:rPr lang="tr-TR" dirty="0" smtClean="0"/>
              <a:t>Kusma veya diğer çıkarma yöntemleri (laksatif...)</a:t>
            </a:r>
          </a:p>
          <a:p>
            <a:r>
              <a:rPr lang="tr-TR" dirty="0" smtClean="0"/>
              <a:t>Vücut ağırlığı normal veya fazladır</a:t>
            </a:r>
          </a:p>
          <a:p>
            <a:r>
              <a:rPr lang="tr-TR" dirty="0" smtClean="0"/>
              <a:t>Beden ağırlığı ile aşırı uğraşı</a:t>
            </a:r>
          </a:p>
          <a:p>
            <a:r>
              <a:rPr lang="tr-TR" b="1" dirty="0" smtClean="0"/>
              <a:t>Tıbbi sorunlar: </a:t>
            </a:r>
            <a:r>
              <a:rPr lang="tr-TR" dirty="0" smtClean="0"/>
              <a:t>kardiyak sorunlar, özefajit, hipokalemi, özefagus rüptürü, dental sorunlar</a:t>
            </a:r>
          </a:p>
          <a:p>
            <a:r>
              <a:rPr lang="tr-TR" dirty="0" smtClean="0"/>
              <a:t>Madde kullanımı, borderline kişilik bozukluğu</a:t>
            </a:r>
          </a:p>
        </p:txBody>
      </p:sp>
    </p:spTree>
    <p:extLst>
      <p:ext uri="{BB962C8B-B14F-4D97-AF65-F5344CB8AC3E}">
        <p14:creationId xmlns:p14="http://schemas.microsoft.com/office/powerpoint/2010/main" val="382957284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Bulimia nervoza</a:t>
            </a:r>
            <a:endParaRPr lang="tr-TR" dirty="0"/>
          </a:p>
        </p:txBody>
      </p:sp>
      <p:sp>
        <p:nvSpPr>
          <p:cNvPr id="3" name="Content Placeholder 2"/>
          <p:cNvSpPr>
            <a:spLocks noGrp="1"/>
          </p:cNvSpPr>
          <p:nvPr>
            <p:ph idx="1"/>
          </p:nvPr>
        </p:nvSpPr>
        <p:spPr/>
        <p:txBody>
          <a:bodyPr/>
          <a:lstStyle/>
          <a:p>
            <a:r>
              <a:rPr lang="tr-TR" dirty="0"/>
              <a:t>Başkalarının yanında yemek istememe, dışarıda yemek yeme isteksizliği: aşırı yemek yeme ve kusmaların saklanması için</a:t>
            </a:r>
          </a:p>
          <a:p>
            <a:r>
              <a:rPr lang="tr-TR" dirty="0"/>
              <a:t>Psikojenik stres ardından aşırı yeme sonra kusma</a:t>
            </a:r>
          </a:p>
          <a:p>
            <a:r>
              <a:rPr lang="tr-TR" dirty="0"/>
              <a:t>Dürtüsel, bordeline kişilik özellikleri</a:t>
            </a:r>
          </a:p>
          <a:p>
            <a:r>
              <a:rPr lang="tr-TR" dirty="0"/>
              <a:t>Geçmişte travmatik deneyimler, kaotik aile içi ilişkiler, cinsel istismar </a:t>
            </a:r>
            <a:r>
              <a:rPr lang="tr-TR" dirty="0" smtClean="0"/>
              <a:t>sık</a:t>
            </a:r>
          </a:p>
          <a:p>
            <a:r>
              <a:rPr lang="tr-TR" dirty="0" smtClean="0"/>
              <a:t>Baba ile yakın ensestöz ilişki</a:t>
            </a:r>
          </a:p>
          <a:p>
            <a:r>
              <a:rPr lang="tr-TR" dirty="0" smtClean="0"/>
              <a:t>Anne genelde soğuk, pasif</a:t>
            </a:r>
            <a:endParaRPr lang="tr-TR" dirty="0"/>
          </a:p>
          <a:p>
            <a:endParaRPr lang="tr-TR" dirty="0"/>
          </a:p>
        </p:txBody>
      </p:sp>
    </p:spTree>
    <p:extLst>
      <p:ext uri="{BB962C8B-B14F-4D97-AF65-F5344CB8AC3E}">
        <p14:creationId xmlns:p14="http://schemas.microsoft.com/office/powerpoint/2010/main" val="359125404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defRPr/>
            </a:pPr>
            <a:r>
              <a:rPr lang="tr-TR" dirty="0" err="1" smtClean="0"/>
              <a:t>Bulimik</a:t>
            </a:r>
            <a:r>
              <a:rPr lang="tr-TR" dirty="0" smtClean="0"/>
              <a:t> hastalarda kısır döngü</a:t>
            </a:r>
            <a:endParaRPr lang="tr-TR" dirty="0"/>
          </a:p>
        </p:txBody>
      </p:sp>
      <p:sp>
        <p:nvSpPr>
          <p:cNvPr id="125955" name="2 İçerik Yer Tutucusu"/>
          <p:cNvSpPr>
            <a:spLocks noGrp="1"/>
          </p:cNvSpPr>
          <p:nvPr>
            <p:ph idx="1"/>
          </p:nvPr>
        </p:nvSpPr>
        <p:spPr/>
        <p:txBody>
          <a:bodyPr/>
          <a:lstStyle/>
          <a:p>
            <a:r>
              <a:rPr lang="tr-TR" altLang="tr-TR" dirty="0" smtClean="0"/>
              <a:t>Kısıtlama-anerjia/hipoglisemi/craving/binge eating/kusma-utanç/suçluluk/kendinden tiksinme kısır döngüsü (AN bulimik tip için de geçerli..)</a:t>
            </a:r>
          </a:p>
          <a:p>
            <a:r>
              <a:rPr lang="tr-TR" altLang="tr-TR" dirty="0"/>
              <a:t>Yemeğe karşı konulamaz istek → yeme sırasında alınan bir haz yok → kısa süreli rahatlama → yoğun pişmanlık→ yeme nöbetlerinin yarattığı suçluluk /depresif ruh hali → yeme nöbetleri …</a:t>
            </a:r>
          </a:p>
          <a:p>
            <a:endParaRPr lang="tr-TR" altLang="tr-TR" dirty="0" smtClean="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Bulimia nervoza</a:t>
            </a:r>
            <a:endParaRPr lang="tr-TR" dirty="0"/>
          </a:p>
        </p:txBody>
      </p:sp>
      <p:sp>
        <p:nvSpPr>
          <p:cNvPr id="3" name="Content Placeholder 2"/>
          <p:cNvSpPr>
            <a:spLocks noGrp="1"/>
          </p:cNvSpPr>
          <p:nvPr>
            <p:ph idx="1"/>
          </p:nvPr>
        </p:nvSpPr>
        <p:spPr/>
        <p:txBody>
          <a:bodyPr/>
          <a:lstStyle/>
          <a:p>
            <a:r>
              <a:rPr lang="tr-TR" dirty="0" smtClean="0"/>
              <a:t>SSRI’lar özellikle Fluoksetin</a:t>
            </a:r>
          </a:p>
          <a:p>
            <a:r>
              <a:rPr lang="tr-TR" dirty="0" smtClean="0"/>
              <a:t>Liksdeksamfetamin</a:t>
            </a:r>
          </a:p>
          <a:p>
            <a:r>
              <a:rPr lang="tr-TR" dirty="0" smtClean="0"/>
              <a:t>DEHB varsa metilfenidat, atomoksetin</a:t>
            </a:r>
          </a:p>
          <a:p>
            <a:r>
              <a:rPr lang="tr-TR" dirty="0" smtClean="0"/>
              <a:t>Topiramat</a:t>
            </a:r>
            <a:endParaRPr lang="tr-TR" dirty="0"/>
          </a:p>
        </p:txBody>
      </p:sp>
    </p:spTree>
    <p:extLst>
      <p:ext uri="{BB962C8B-B14F-4D97-AF65-F5344CB8AC3E}">
        <p14:creationId xmlns:p14="http://schemas.microsoft.com/office/powerpoint/2010/main" val="97827889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Tıkınırcasına yeme bozukluğu</a:t>
            </a: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Aşırı </a:t>
            </a:r>
            <a:r>
              <a:rPr lang="tr-TR" smtClean="0"/>
              <a:t>yeme atakları, gece daha fazla olabilir</a:t>
            </a:r>
            <a:endParaRPr lang="tr-TR" dirty="0" smtClean="0"/>
          </a:p>
          <a:p>
            <a:r>
              <a:rPr lang="tr-TR" dirty="0" smtClean="0"/>
              <a:t>Obezite</a:t>
            </a:r>
          </a:p>
          <a:p>
            <a:r>
              <a:rPr lang="tr-TR" dirty="0" smtClean="0"/>
              <a:t>Bulimik davranış yok</a:t>
            </a:r>
          </a:p>
          <a:p>
            <a:r>
              <a:rPr lang="tr-TR" dirty="0"/>
              <a:t>Yeme eylemi sırasında BN’dan farklı olarak yediklerinden haz alabilirler.</a:t>
            </a:r>
          </a:p>
          <a:p>
            <a:r>
              <a:rPr lang="tr-TR" dirty="0"/>
              <a:t>Yeme atağı sonlandıktan sonra kendilerine ilişkin olumsuz duygular, pişmanlık, depresif bir duygulanım </a:t>
            </a:r>
            <a:r>
              <a:rPr lang="tr-TR" dirty="0" smtClean="0"/>
              <a:t>görülür.</a:t>
            </a:r>
          </a:p>
          <a:p>
            <a:r>
              <a:rPr lang="tr-TR" dirty="0" smtClean="0"/>
              <a:t>DEHB varsa metilfenidat, atomoksetin</a:t>
            </a:r>
          </a:p>
          <a:p>
            <a:r>
              <a:rPr lang="tr-TR" dirty="0" smtClean="0"/>
              <a:t>Fluoksetin</a:t>
            </a:r>
          </a:p>
          <a:p>
            <a:r>
              <a:rPr lang="tr-TR" dirty="0" smtClean="0"/>
              <a:t>Topiramat </a:t>
            </a:r>
          </a:p>
          <a:p>
            <a:r>
              <a:rPr lang="tr-TR" dirty="0" smtClean="0"/>
              <a:t>Naltreoksan </a:t>
            </a:r>
          </a:p>
        </p:txBody>
      </p:sp>
    </p:spTree>
    <p:extLst>
      <p:ext uri="{BB962C8B-B14F-4D97-AF65-F5344CB8AC3E}">
        <p14:creationId xmlns:p14="http://schemas.microsoft.com/office/powerpoint/2010/main" val="1870430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Enürezis</a:t>
            </a:r>
            <a:endParaRPr lang="tr-TR" dirty="0"/>
          </a:p>
        </p:txBody>
      </p:sp>
      <p:sp>
        <p:nvSpPr>
          <p:cNvPr id="3" name="2 İçerik Yer Tutucusu"/>
          <p:cNvSpPr>
            <a:spLocks noGrp="1"/>
          </p:cNvSpPr>
          <p:nvPr>
            <p:ph idx="1"/>
          </p:nvPr>
        </p:nvSpPr>
        <p:spPr/>
        <p:txBody>
          <a:bodyPr/>
          <a:lstStyle/>
          <a:p>
            <a:r>
              <a:rPr lang="tr-TR" b="1" u="sng" dirty="0" smtClean="0"/>
              <a:t>Hiç kesilmeden devam etme: ailesel fizyolojik nedenler ön planda olabilir: </a:t>
            </a:r>
            <a:r>
              <a:rPr lang="tr-TR" b="1" u="sng" dirty="0" err="1" smtClean="0"/>
              <a:t>primer</a:t>
            </a:r>
            <a:r>
              <a:rPr lang="tr-TR" b="1" u="sng" dirty="0" smtClean="0"/>
              <a:t> </a:t>
            </a:r>
            <a:r>
              <a:rPr lang="tr-TR" b="1" u="sng" dirty="0" err="1" smtClean="0"/>
              <a:t>enürezis</a:t>
            </a:r>
            <a:endParaRPr lang="tr-TR" b="1" u="sng" dirty="0" smtClean="0"/>
          </a:p>
          <a:p>
            <a:r>
              <a:rPr lang="tr-TR" dirty="0" smtClean="0"/>
              <a:t>Gece ADH pikinin gecikmesi</a:t>
            </a:r>
          </a:p>
          <a:p>
            <a:r>
              <a:rPr lang="tr-TR" dirty="0" smtClean="0"/>
              <a:t>Uyku sorunları, </a:t>
            </a:r>
            <a:r>
              <a:rPr lang="tr-TR" dirty="0" err="1" smtClean="0"/>
              <a:t>apne</a:t>
            </a:r>
            <a:r>
              <a:rPr lang="tr-TR" dirty="0" smtClean="0"/>
              <a:t>, uykunun derin olması</a:t>
            </a:r>
          </a:p>
          <a:p>
            <a:r>
              <a:rPr lang="tr-TR" dirty="0" smtClean="0"/>
              <a:t>Uyku mimarisi bozuklukları</a:t>
            </a:r>
          </a:p>
          <a:p>
            <a:r>
              <a:rPr lang="tr-TR" dirty="0" smtClean="0"/>
              <a:t>Mesane kapasitesi ile ilgili sorunlar</a:t>
            </a:r>
          </a:p>
          <a:p>
            <a:endParaRPr lang="tr-T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İlaç yan etkileri ve beslenme</a:t>
            </a:r>
            <a:endParaRPr lang="tr-TR" dirty="0"/>
          </a:p>
        </p:txBody>
      </p:sp>
      <p:sp>
        <p:nvSpPr>
          <p:cNvPr id="3" name="Content Placeholder 2"/>
          <p:cNvSpPr>
            <a:spLocks noGrp="1"/>
          </p:cNvSpPr>
          <p:nvPr>
            <p:ph idx="1"/>
          </p:nvPr>
        </p:nvSpPr>
        <p:spPr/>
        <p:txBody>
          <a:bodyPr>
            <a:normAutofit fontScale="77500" lnSpcReduction="20000"/>
          </a:bodyPr>
          <a:lstStyle/>
          <a:p>
            <a:r>
              <a:rPr lang="tr-TR" b="1" dirty="0" smtClean="0"/>
              <a:t>Atomoksetin, metilfenidat, imipramin: iştahsızlık</a:t>
            </a:r>
          </a:p>
          <a:p>
            <a:r>
              <a:rPr lang="tr-TR" b="1" u="sng" dirty="0">
                <a:solidFill>
                  <a:srgbClr val="FF0000"/>
                </a:solidFill>
              </a:rPr>
              <a:t>EN FAZLADAN EN AZA AAP KİLO ALIMI</a:t>
            </a:r>
          </a:p>
          <a:p>
            <a:r>
              <a:rPr lang="tr-TR" b="1" dirty="0">
                <a:solidFill>
                  <a:srgbClr val="FF0000"/>
                </a:solidFill>
              </a:rPr>
              <a:t>Olanzapin (EN FAZLA)</a:t>
            </a:r>
          </a:p>
          <a:p>
            <a:r>
              <a:rPr lang="tr-TR" b="1" dirty="0">
                <a:solidFill>
                  <a:srgbClr val="FF0000"/>
                </a:solidFill>
              </a:rPr>
              <a:t>Klozapin</a:t>
            </a:r>
          </a:p>
          <a:p>
            <a:r>
              <a:rPr lang="tr-TR" dirty="0">
                <a:solidFill>
                  <a:srgbClr val="FF0000"/>
                </a:solidFill>
              </a:rPr>
              <a:t>İloperidon</a:t>
            </a:r>
          </a:p>
          <a:p>
            <a:r>
              <a:rPr lang="tr-TR" dirty="0">
                <a:solidFill>
                  <a:srgbClr val="FF0000"/>
                </a:solidFill>
              </a:rPr>
              <a:t>Ketiapin</a:t>
            </a:r>
          </a:p>
          <a:p>
            <a:r>
              <a:rPr lang="tr-TR" dirty="0">
                <a:solidFill>
                  <a:srgbClr val="FF0000"/>
                </a:solidFill>
              </a:rPr>
              <a:t>Risperidon, paliperidon</a:t>
            </a:r>
          </a:p>
          <a:p>
            <a:r>
              <a:rPr lang="tr-TR" dirty="0">
                <a:solidFill>
                  <a:srgbClr val="FF0000"/>
                </a:solidFill>
              </a:rPr>
              <a:t>Asenapin</a:t>
            </a:r>
          </a:p>
          <a:p>
            <a:r>
              <a:rPr lang="tr-TR" dirty="0">
                <a:solidFill>
                  <a:srgbClr val="FF0000"/>
                </a:solidFill>
              </a:rPr>
              <a:t>Amisülpirid</a:t>
            </a:r>
          </a:p>
          <a:p>
            <a:r>
              <a:rPr lang="tr-TR" dirty="0">
                <a:solidFill>
                  <a:srgbClr val="FF0000"/>
                </a:solidFill>
              </a:rPr>
              <a:t>Aripiprazol</a:t>
            </a:r>
          </a:p>
          <a:p>
            <a:r>
              <a:rPr lang="tr-TR" dirty="0">
                <a:solidFill>
                  <a:srgbClr val="FF0000"/>
                </a:solidFill>
              </a:rPr>
              <a:t>Lurasidon</a:t>
            </a:r>
          </a:p>
          <a:p>
            <a:r>
              <a:rPr lang="tr-TR" b="1" dirty="0">
                <a:solidFill>
                  <a:srgbClr val="FF0000"/>
                </a:solidFill>
              </a:rPr>
              <a:t>Ziprasidon (EN AZ)</a:t>
            </a:r>
          </a:p>
          <a:p>
            <a:endParaRPr lang="tr-TR" dirty="0"/>
          </a:p>
        </p:txBody>
      </p:sp>
    </p:spTree>
    <p:extLst>
      <p:ext uri="{BB962C8B-B14F-4D97-AF65-F5344CB8AC3E}">
        <p14:creationId xmlns:p14="http://schemas.microsoft.com/office/powerpoint/2010/main" val="1652751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Enürezis</a:t>
            </a:r>
            <a:endParaRPr lang="tr-TR" dirty="0"/>
          </a:p>
        </p:txBody>
      </p:sp>
      <p:sp>
        <p:nvSpPr>
          <p:cNvPr id="3" name="Content Placeholder 2"/>
          <p:cNvSpPr>
            <a:spLocks noGrp="1"/>
          </p:cNvSpPr>
          <p:nvPr>
            <p:ph idx="1"/>
          </p:nvPr>
        </p:nvSpPr>
        <p:spPr/>
        <p:txBody>
          <a:bodyPr>
            <a:normAutofit/>
          </a:bodyPr>
          <a:lstStyle/>
          <a:p>
            <a:r>
              <a:rPr lang="tr-TR" dirty="0" smtClean="0"/>
              <a:t>Çocukla yapılacaklar yalnız konuşulur</a:t>
            </a:r>
          </a:p>
          <a:p>
            <a:r>
              <a:rPr lang="tr-TR" dirty="0" smtClean="0"/>
              <a:t>Çok sık görüldüğü belirtilir</a:t>
            </a:r>
          </a:p>
          <a:p>
            <a:r>
              <a:rPr lang="tr-TR" dirty="0" smtClean="0"/>
              <a:t>Takvim tutma (stickerlar, gülen yüz, somurtan yüz, güneş, şemsiye...)</a:t>
            </a:r>
          </a:p>
          <a:p>
            <a:r>
              <a:rPr lang="tr-TR" dirty="0" smtClean="0"/>
              <a:t>Gece sıvı kısıtlaması işe yaramaz</a:t>
            </a:r>
          </a:p>
          <a:p>
            <a:r>
              <a:rPr lang="tr-TR" dirty="0" smtClean="0"/>
              <a:t>Yatmadan mutlaka tuvalete gidilmeli</a:t>
            </a:r>
          </a:p>
        </p:txBody>
      </p:sp>
    </p:spTree>
    <p:extLst>
      <p:ext uri="{BB962C8B-B14F-4D97-AF65-F5344CB8AC3E}">
        <p14:creationId xmlns:p14="http://schemas.microsoft.com/office/powerpoint/2010/main" val="2302370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Enürezis</a:t>
            </a:r>
            <a:endParaRPr lang="tr-TR" dirty="0"/>
          </a:p>
        </p:txBody>
      </p:sp>
      <p:sp>
        <p:nvSpPr>
          <p:cNvPr id="3" name="Content Placeholder 2"/>
          <p:cNvSpPr>
            <a:spLocks noGrp="1"/>
          </p:cNvSpPr>
          <p:nvPr>
            <p:ph idx="1"/>
          </p:nvPr>
        </p:nvSpPr>
        <p:spPr/>
        <p:txBody>
          <a:bodyPr>
            <a:normAutofit fontScale="92500"/>
          </a:bodyPr>
          <a:lstStyle/>
          <a:p>
            <a:r>
              <a:rPr lang="tr-TR" dirty="0"/>
              <a:t>Yattıktan 1-1.5 saat sonra kaldırma</a:t>
            </a:r>
          </a:p>
          <a:p>
            <a:r>
              <a:rPr lang="tr-TR" dirty="0"/>
              <a:t>Tam olarak uyanmalı</a:t>
            </a:r>
          </a:p>
          <a:p>
            <a:r>
              <a:rPr lang="tr-TR" dirty="0"/>
              <a:t>İdrar daha çok uykunun ilk saatlerinde birikir</a:t>
            </a:r>
          </a:p>
          <a:p>
            <a:r>
              <a:rPr lang="tr-TR" dirty="0"/>
              <a:t>En ideali işemenin olduğu zamanın hemen öncesinde kaldırmak...havlu...</a:t>
            </a:r>
          </a:p>
          <a:p>
            <a:r>
              <a:rPr lang="tr-TR" dirty="0"/>
              <a:t>Asla altı bağlanmaz</a:t>
            </a:r>
          </a:p>
          <a:p>
            <a:r>
              <a:rPr lang="tr-TR" dirty="0"/>
              <a:t>Temizlik konusunda çocuktan yardım </a:t>
            </a:r>
            <a:r>
              <a:rPr lang="tr-TR" dirty="0" smtClean="0"/>
              <a:t>istenir</a:t>
            </a:r>
          </a:p>
          <a:p>
            <a:r>
              <a:rPr lang="tr-TR" dirty="0" smtClean="0"/>
              <a:t>Enürezis diurna: «hadi ben tuvalete gidiyorum»</a:t>
            </a:r>
          </a:p>
          <a:p>
            <a:r>
              <a:rPr lang="tr-TR" dirty="0" smtClean="0"/>
              <a:t>Enürezis diurna’da OKB, aşırı odaklanma ile ilişkili DEHB ve teknoloji bağımlılığı da sorgulanmalı</a:t>
            </a:r>
            <a:endParaRPr lang="tr-TR" dirty="0"/>
          </a:p>
          <a:p>
            <a:endParaRPr lang="tr-TR" dirty="0"/>
          </a:p>
        </p:txBody>
      </p:sp>
    </p:spTree>
    <p:extLst>
      <p:ext uri="{BB962C8B-B14F-4D97-AF65-F5344CB8AC3E}">
        <p14:creationId xmlns:p14="http://schemas.microsoft.com/office/powerpoint/2010/main" val="2463209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Enürezis</a:t>
            </a:r>
            <a:endParaRPr lang="tr-TR" dirty="0"/>
          </a:p>
        </p:txBody>
      </p:sp>
      <p:sp>
        <p:nvSpPr>
          <p:cNvPr id="3" name="Content Placeholder 2"/>
          <p:cNvSpPr>
            <a:spLocks noGrp="1"/>
          </p:cNvSpPr>
          <p:nvPr>
            <p:ph idx="1"/>
          </p:nvPr>
        </p:nvSpPr>
        <p:spPr/>
        <p:txBody>
          <a:bodyPr/>
          <a:lstStyle/>
          <a:p>
            <a:r>
              <a:rPr lang="tr-TR" dirty="0" smtClean="0"/>
              <a:t>Alarm</a:t>
            </a:r>
          </a:p>
          <a:p>
            <a:r>
              <a:rPr lang="tr-TR" dirty="0" smtClean="0"/>
              <a:t>Davranışçı öneriler</a:t>
            </a:r>
          </a:p>
          <a:p>
            <a:r>
              <a:rPr lang="tr-TR" b="1" dirty="0" smtClean="0"/>
              <a:t>İmipramin</a:t>
            </a:r>
            <a:r>
              <a:rPr lang="tr-TR" dirty="0" smtClean="0"/>
              <a:t> gece dozu (antikolinerjik, uyku derinliğinde azalma)</a:t>
            </a:r>
          </a:p>
          <a:p>
            <a:r>
              <a:rPr lang="tr-TR" b="1" dirty="0" smtClean="0"/>
              <a:t>Desmopressin</a:t>
            </a:r>
            <a:r>
              <a:rPr lang="tr-TR" dirty="0" smtClean="0"/>
              <a:t> (akşam sıvı kısıtlaması)</a:t>
            </a:r>
          </a:p>
          <a:p>
            <a:r>
              <a:rPr lang="tr-TR" dirty="0" smtClean="0"/>
              <a:t>Desmopressin akut durumlarda (kamp, misafirlik...) kısa süreli kullanılabilir</a:t>
            </a:r>
          </a:p>
          <a:p>
            <a:r>
              <a:rPr lang="tr-TR" b="1" dirty="0" smtClean="0"/>
              <a:t>DEHB eşlik eden olgularda gece dozu </a:t>
            </a:r>
            <a:r>
              <a:rPr lang="tr-TR" b="1" u="sng" dirty="0" smtClean="0"/>
              <a:t>atomoksetin</a:t>
            </a:r>
            <a:endParaRPr lang="tr-TR" b="1" u="sng" dirty="0"/>
          </a:p>
        </p:txBody>
      </p:sp>
    </p:spTree>
    <p:extLst>
      <p:ext uri="{BB962C8B-B14F-4D97-AF65-F5344CB8AC3E}">
        <p14:creationId xmlns:p14="http://schemas.microsoft.com/office/powerpoint/2010/main" val="3644093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091411"/>
          </a:xfrm>
        </p:spPr>
        <p:txBody>
          <a:bodyPr>
            <a:normAutofit/>
          </a:bodyPr>
          <a:lstStyle/>
          <a:p>
            <a:r>
              <a:rPr lang="tr-TR" dirty="0"/>
              <a:t>Eliminasyon bozuklukları: </a:t>
            </a:r>
            <a:r>
              <a:rPr lang="tr-TR" b="1" dirty="0" smtClean="0">
                <a:latin typeface="Corbel" panose="020B0503020204020204" pitchFamily="34" charset="0"/>
              </a:rPr>
              <a:t>ENKOPREZİS</a:t>
            </a:r>
            <a:endParaRPr lang="tr-TR" b="1" dirty="0">
              <a:latin typeface="Corbel" panose="020B0503020204020204" pitchFamily="34" charset="0"/>
            </a:endParaRPr>
          </a:p>
        </p:txBody>
      </p:sp>
      <p:sp>
        <p:nvSpPr>
          <p:cNvPr id="3" name="Content Placeholder 2"/>
          <p:cNvSpPr>
            <a:spLocks noGrp="1"/>
          </p:cNvSpPr>
          <p:nvPr>
            <p:ph sz="quarter" idx="4294967295"/>
          </p:nvPr>
        </p:nvSpPr>
        <p:spPr>
          <a:xfrm>
            <a:off x="913774" y="1709928"/>
            <a:ext cx="10363826" cy="4727448"/>
          </a:xfrm>
          <a:prstGeom prst="rect">
            <a:avLst/>
          </a:prstGeom>
        </p:spPr>
        <p:txBody>
          <a:bodyPr>
            <a:normAutofit fontScale="92500" lnSpcReduction="10000"/>
          </a:bodyPr>
          <a:lstStyle/>
          <a:p>
            <a:r>
              <a:rPr lang="tr-TR" dirty="0" smtClean="0"/>
              <a:t>A. </a:t>
            </a:r>
            <a:r>
              <a:rPr lang="tr-TR" cap="none" dirty="0" smtClean="0"/>
              <a:t>feçesin uygun olmayan yerlere (kıyafet, zemin..) istemli veya istemsiz olarak yapılması-bulaştırılması </a:t>
            </a:r>
          </a:p>
          <a:p>
            <a:r>
              <a:rPr lang="tr-TR" b="1" dirty="0" smtClean="0"/>
              <a:t>4 yaş sonrası tanı konabilir</a:t>
            </a:r>
            <a:endParaRPr lang="tr-TR" b="1" cap="none" dirty="0" smtClean="0"/>
          </a:p>
          <a:p>
            <a:r>
              <a:rPr lang="tr-TR" cap="none" dirty="0" smtClean="0"/>
              <a:t>Duvara sürme: daha ağır psikopatoloji (MR, OSB, Ağır davranış sorunları..)</a:t>
            </a:r>
          </a:p>
          <a:p>
            <a:r>
              <a:rPr lang="tr-TR" b="1" cap="none" dirty="0" smtClean="0"/>
              <a:t>Soiling: bulaş: </a:t>
            </a:r>
            <a:r>
              <a:rPr lang="tr-TR" cap="none" dirty="0" smtClean="0"/>
              <a:t>kişisel hijyen bozukluğu, kabızlık, gaitayı tutma (DEHB, OKB, KOKGB..)</a:t>
            </a:r>
          </a:p>
          <a:p>
            <a:r>
              <a:rPr lang="tr-TR" cap="none" dirty="0" smtClean="0"/>
              <a:t>Depresyonda görülebilir</a:t>
            </a:r>
          </a:p>
          <a:p>
            <a:r>
              <a:rPr lang="tr-TR" cap="none" dirty="0" smtClean="0"/>
              <a:t>Ani-ağır başlangıç: cinsel istismar??</a:t>
            </a:r>
          </a:p>
          <a:p>
            <a:r>
              <a:rPr lang="tr-TR" sz="1900" cap="none" dirty="0" smtClean="0"/>
              <a:t>B. 3 ay boyunca en az ayda 1 kez olmalı</a:t>
            </a:r>
          </a:p>
          <a:p>
            <a:r>
              <a:rPr lang="tr-TR" cap="none" dirty="0"/>
              <a:t>C</a:t>
            </a:r>
            <a:r>
              <a:rPr lang="tr-TR" cap="none" dirty="0" smtClean="0"/>
              <a:t>. </a:t>
            </a:r>
            <a:r>
              <a:rPr lang="tr-TR" cap="none" dirty="0"/>
              <a:t>Bir ilaç veya maddenin etkisi </a:t>
            </a:r>
            <a:r>
              <a:rPr lang="tr-TR" cap="none" dirty="0" smtClean="0"/>
              <a:t>(laksatif..) </a:t>
            </a:r>
            <a:r>
              <a:rPr lang="tr-TR" cap="none" dirty="0"/>
              <a:t>veya  bir tıbbi durumla </a:t>
            </a:r>
            <a:r>
              <a:rPr lang="tr-TR" cap="none" dirty="0" smtClean="0"/>
              <a:t>(spina bifida occlta, epilepsi..) </a:t>
            </a:r>
            <a:r>
              <a:rPr lang="tr-TR" cap="none" dirty="0"/>
              <a:t>daha iyi </a:t>
            </a:r>
            <a:r>
              <a:rPr lang="tr-TR" cap="none" dirty="0" smtClean="0"/>
              <a:t>açıklanamaz</a:t>
            </a:r>
          </a:p>
        </p:txBody>
      </p:sp>
    </p:spTree>
    <p:extLst>
      <p:ext uri="{BB962C8B-B14F-4D97-AF65-F5344CB8AC3E}">
        <p14:creationId xmlns:p14="http://schemas.microsoft.com/office/powerpoint/2010/main" val="30457047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217</TotalTime>
  <Words>2529</Words>
  <Application>Microsoft Office PowerPoint</Application>
  <PresentationFormat>Widescreen</PresentationFormat>
  <Paragraphs>346</Paragraphs>
  <Slides>50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50</vt:i4>
      </vt:variant>
    </vt:vector>
  </HeadingPairs>
  <TitlesOfParts>
    <vt:vector size="58" baseType="lpstr">
      <vt:lpstr>Arial</vt:lpstr>
      <vt:lpstr>Calibri</vt:lpstr>
      <vt:lpstr>Calibri Light</vt:lpstr>
      <vt:lpstr>Constantia</vt:lpstr>
      <vt:lpstr>Corbel</vt:lpstr>
      <vt:lpstr>Wingdings</vt:lpstr>
      <vt:lpstr>Wingdings 2</vt:lpstr>
      <vt:lpstr>Office Theme</vt:lpstr>
      <vt:lpstr>Çocuk ve Ergenlerde Dışa Atım, Beslenme-Yeme Bozuklukları, Uyku Bozuklukları ve Tik Bozuklukları</vt:lpstr>
      <vt:lpstr>Eliminasyon bozuklukları: ENÜREZİS</vt:lpstr>
      <vt:lpstr>Eliminasyon bozuklukları: ENÜREZİS</vt:lpstr>
      <vt:lpstr>Enürezis</vt:lpstr>
      <vt:lpstr>Enürezis</vt:lpstr>
      <vt:lpstr>Enürezis</vt:lpstr>
      <vt:lpstr>Enürezis</vt:lpstr>
      <vt:lpstr>Enürezis</vt:lpstr>
      <vt:lpstr>Eliminasyon bozuklukları: ENKOPREZİS</vt:lpstr>
      <vt:lpstr>Enkoprezis</vt:lpstr>
      <vt:lpstr>Enkoprezis</vt:lpstr>
      <vt:lpstr>Enkoprezis</vt:lpstr>
      <vt:lpstr>STEREOTİPİ  </vt:lpstr>
      <vt:lpstr>Stereotipi</vt:lpstr>
      <vt:lpstr>TİK</vt:lpstr>
      <vt:lpstr>Tik bozuklukları</vt:lpstr>
      <vt:lpstr>Tik bozuklukları</vt:lpstr>
      <vt:lpstr>Tik bozuklukları</vt:lpstr>
      <vt:lpstr>Parasomnialar: N-REM UYKU BOZUKLUKLARI</vt:lpstr>
      <vt:lpstr>Somnumbalizm</vt:lpstr>
      <vt:lpstr>Bruksizm-Diş gıcırdatma</vt:lpstr>
      <vt:lpstr>Uyku terörü</vt:lpstr>
      <vt:lpstr>Uyku terörü</vt:lpstr>
      <vt:lpstr>Kabus bozukluğu</vt:lpstr>
      <vt:lpstr>REM uykusu davranış bozukluğu</vt:lpstr>
      <vt:lpstr>Beslenme ve yeme bozuklukları</vt:lpstr>
      <vt:lpstr>Pika</vt:lpstr>
      <vt:lpstr>PİKA</vt:lpstr>
      <vt:lpstr>PİKA</vt:lpstr>
      <vt:lpstr>PİKA</vt:lpstr>
      <vt:lpstr>Ruminasyon-Geri çıkarma bozukluğu</vt:lpstr>
      <vt:lpstr>Ruminasyon bozukluğu</vt:lpstr>
      <vt:lpstr>Ruminasyon bozukluğu</vt:lpstr>
      <vt:lpstr>KAÇINGAN/KISITLI YİYECEK ALIM BOZUKLUĞU-ARFID</vt:lpstr>
      <vt:lpstr>KAÇINGAN/KISITLI YİYECEK ALIM BOZUKLUĞU-ARFID</vt:lpstr>
      <vt:lpstr>Kaçıngan-kıstlı yiyecek alım bozukluğu/ ARFID</vt:lpstr>
      <vt:lpstr>Travma sonrası yeme bozukluğu</vt:lpstr>
      <vt:lpstr>Anoreksia nervoza</vt:lpstr>
      <vt:lpstr>Anoreksia Nervoza</vt:lpstr>
      <vt:lpstr>Anoreksia nervoza</vt:lpstr>
      <vt:lpstr>Anoreksia nervoza</vt:lpstr>
      <vt:lpstr>Anoreksia Nervoza</vt:lpstr>
      <vt:lpstr>Anoreksia nervoza</vt:lpstr>
      <vt:lpstr>Anoreksia nervoza</vt:lpstr>
      <vt:lpstr>Bulimia nervoza</vt:lpstr>
      <vt:lpstr>Bulimia nervoza</vt:lpstr>
      <vt:lpstr>Bulimik hastalarda kısır döngü</vt:lpstr>
      <vt:lpstr>Bulimia nervoza</vt:lpstr>
      <vt:lpstr>Tıkınırcasına yeme bozukluğu</vt:lpstr>
      <vt:lpstr>İlaç yan etkileri ve beslenme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 ve Ergenlerde Dışa Atım, Beslenme-Yeme Bozuklukları, Uyku Bozuklukları ve Tik Bozuklukları</dc:title>
  <dc:creator>özhan yalçın</dc:creator>
  <cp:lastModifiedBy>özhan yalçın</cp:lastModifiedBy>
  <cp:revision>37</cp:revision>
  <dcterms:created xsi:type="dcterms:W3CDTF">2019-11-07T16:15:29Z</dcterms:created>
  <dcterms:modified xsi:type="dcterms:W3CDTF">2019-11-13T19:14:45Z</dcterms:modified>
</cp:coreProperties>
</file>