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58" r:id="rId6"/>
    <p:sldId id="259" r:id="rId7"/>
    <p:sldId id="260" r:id="rId8"/>
    <p:sldId id="261" r:id="rId9"/>
    <p:sldId id="257" r:id="rId10"/>
    <p:sldId id="26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Portfolyo</a:t>
            </a:r>
            <a:r>
              <a:rPr lang="tr-TR" dirty="0"/>
              <a:t> </a:t>
            </a:r>
            <a:r>
              <a:rPr lang="tr-TR" dirty="0"/>
              <a:t>H</a:t>
            </a:r>
            <a:r>
              <a:rPr lang="tr-TR" dirty="0" smtClean="0"/>
              <a:t>azırlama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Ömer </a:t>
            </a:r>
            <a:r>
              <a:rPr lang="en-US" dirty="0" err="1" smtClean="0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 smtClean="0"/>
              <a:t>Gülbahar, Y. ve Köse, F. (2006). Öğretmen adaylarının değerlendirme için elektronik		 </a:t>
            </a:r>
            <a:r>
              <a:rPr lang="tr-TR" sz="2200" dirty="0" err="1" smtClean="0"/>
              <a:t>portfolyo</a:t>
            </a:r>
            <a:r>
              <a:rPr lang="tr-TR" sz="2200" dirty="0" smtClean="0"/>
              <a:t> kullanımına ilişkin görüşleri. </a:t>
            </a:r>
            <a:r>
              <a:rPr lang="tr-TR" sz="2200" i="1" dirty="0" smtClean="0"/>
              <a:t>Ankara Üniversitesi Eğitim Bilimleri </a:t>
            </a:r>
            <a:r>
              <a:rPr lang="tr-TR" sz="2200" i="1" smtClean="0"/>
              <a:t>Dergisi,	 </a:t>
            </a:r>
            <a:r>
              <a:rPr lang="tr-TR" sz="2200" i="1" dirty="0" smtClean="0"/>
              <a:t>39</a:t>
            </a:r>
            <a:r>
              <a:rPr lang="tr-TR" sz="2200" dirty="0" smtClean="0"/>
              <a:t> (2), 75-93.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en-US" sz="2200" dirty="0" err="1" smtClean="0"/>
              <a:t>Kutlu</a:t>
            </a:r>
            <a:r>
              <a:rPr lang="en-US" sz="2200" dirty="0"/>
              <a:t>, Ö., </a:t>
            </a:r>
            <a:r>
              <a:rPr lang="en-US" sz="2200" dirty="0" err="1"/>
              <a:t>Doğan</a:t>
            </a:r>
            <a:r>
              <a:rPr lang="en-US" sz="2200" dirty="0"/>
              <a:t>, C. D., &amp; </a:t>
            </a:r>
            <a:r>
              <a:rPr lang="en-US" sz="2200" dirty="0" err="1"/>
              <a:t>Karakaya</a:t>
            </a:r>
            <a:r>
              <a:rPr lang="en-US" sz="2200" dirty="0"/>
              <a:t>, İ. (2014). </a:t>
            </a:r>
            <a:r>
              <a:rPr lang="en-US" sz="2200" i="1" dirty="0" err="1"/>
              <a:t>Ölçme</a:t>
            </a:r>
            <a:r>
              <a:rPr lang="en-US" sz="2200" i="1" dirty="0"/>
              <a:t> </a:t>
            </a:r>
            <a:r>
              <a:rPr lang="en-US" sz="2200" i="1" dirty="0" err="1"/>
              <a:t>ve</a:t>
            </a:r>
            <a:r>
              <a:rPr lang="en-US" sz="2200" i="1" dirty="0"/>
              <a:t> </a:t>
            </a:r>
            <a:r>
              <a:rPr lang="en-US" sz="2200" i="1" dirty="0" err="1"/>
              <a:t>Değerlendirme</a:t>
            </a:r>
            <a:r>
              <a:rPr lang="en-US" sz="2200" i="1" dirty="0"/>
              <a:t>: </a:t>
            </a:r>
            <a:r>
              <a:rPr lang="en-US" sz="2200" i="1" dirty="0" err="1"/>
              <a:t>Performansa</a:t>
            </a:r>
            <a:r>
              <a:rPr lang="en-US" sz="2200" i="1" dirty="0"/>
              <a:t> </a:t>
            </a:r>
            <a:r>
              <a:rPr lang="en-US" sz="2200" i="1" dirty="0" err="1" smtClean="0"/>
              <a:t>ve</a:t>
            </a:r>
            <a:r>
              <a:rPr lang="tr-TR" sz="2200" i="1" dirty="0" smtClean="0"/>
              <a:t>		</a:t>
            </a:r>
            <a:r>
              <a:rPr lang="en-US" sz="2200" i="1" dirty="0" smtClean="0"/>
              <a:t> </a:t>
            </a:r>
            <a:r>
              <a:rPr lang="en-US" sz="2200" i="1" dirty="0" err="1"/>
              <a:t>Portfolyoya</a:t>
            </a:r>
            <a:r>
              <a:rPr lang="en-US" sz="2200" i="1" dirty="0"/>
              <a:t> </a:t>
            </a:r>
            <a:r>
              <a:rPr lang="en-US" sz="2200" i="1" dirty="0" err="1"/>
              <a:t>Dayalı</a:t>
            </a:r>
            <a:r>
              <a:rPr lang="en-US" sz="2200" i="1" dirty="0"/>
              <a:t> Durum </a:t>
            </a:r>
            <a:r>
              <a:rPr lang="en-US" sz="2200" i="1" dirty="0" err="1"/>
              <a:t>Belirleme</a:t>
            </a:r>
            <a:r>
              <a:rPr lang="en-US" sz="2200" dirty="0"/>
              <a:t>. Ankara: </a:t>
            </a:r>
            <a:r>
              <a:rPr lang="en-US" sz="2200" dirty="0" err="1"/>
              <a:t>Pegem</a:t>
            </a:r>
            <a:r>
              <a:rPr lang="en-US" sz="2200" dirty="0"/>
              <a:t> </a:t>
            </a:r>
            <a:r>
              <a:rPr lang="en-US" sz="2200" dirty="0" err="1"/>
              <a:t>Akademi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477366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Portfolyo</a:t>
            </a:r>
            <a:r>
              <a:rPr lang="tr-TR" dirty="0" smtClean="0"/>
              <a:t> Oluşturmanın </a:t>
            </a:r>
            <a:r>
              <a:rPr lang="tr-TR" dirty="0"/>
              <a:t>E</a:t>
            </a:r>
            <a:r>
              <a:rPr lang="tr-TR" dirty="0" smtClean="0"/>
              <a:t>ğitimdeki </a:t>
            </a:r>
            <a:r>
              <a:rPr lang="tr-TR" dirty="0"/>
              <a:t>Y</a:t>
            </a:r>
            <a:r>
              <a:rPr lang="tr-TR" dirty="0" smtClean="0"/>
              <a:t>ararları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Öğrenciler açısından yararları;</a:t>
            </a:r>
          </a:p>
          <a:p>
            <a:pPr marL="0" indent="0" algn="just">
              <a:buNone/>
            </a:pPr>
            <a:r>
              <a:rPr lang="tr-TR" dirty="0" smtClean="0"/>
              <a:t>*Güçlü ve zayıf yönlerini görürler</a:t>
            </a:r>
          </a:p>
          <a:p>
            <a:pPr marL="0" indent="0" algn="just">
              <a:buNone/>
            </a:pPr>
            <a:r>
              <a:rPr lang="tr-TR" dirty="0"/>
              <a:t>*</a:t>
            </a:r>
            <a:r>
              <a:rPr lang="tr-TR" dirty="0" smtClean="0"/>
              <a:t>Gelişimleri hakkında bilgi edinirler</a:t>
            </a:r>
          </a:p>
          <a:p>
            <a:pPr marL="0" indent="0" algn="just">
              <a:buNone/>
            </a:pPr>
            <a:r>
              <a:rPr lang="tr-TR" dirty="0" smtClean="0"/>
              <a:t>*Sorumluluk duygusu geliştirirler</a:t>
            </a:r>
          </a:p>
          <a:p>
            <a:pPr marL="0" indent="0" algn="just">
              <a:buNone/>
            </a:pPr>
            <a:r>
              <a:rPr lang="tr-TR" dirty="0" smtClean="0"/>
              <a:t>*Kendilerini nesnel olarak değerlendirme becerisi kazanırlar</a:t>
            </a:r>
          </a:p>
          <a:p>
            <a:pPr marL="0" indent="0" algn="just">
              <a:buNone/>
            </a:pPr>
            <a:r>
              <a:rPr lang="tr-TR" dirty="0" smtClean="0"/>
              <a:t>*Arkadaşlarının gelişimini izleme fırsatı bulurlar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sz="1800" i="1" dirty="0" smtClean="0"/>
              <a:t>Kutlu, Doğan ve Karakaya (2014)</a:t>
            </a:r>
            <a:endParaRPr lang="tr-TR" sz="1800" i="1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5313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Portfolyo</a:t>
            </a:r>
            <a:r>
              <a:rPr lang="tr-TR" dirty="0"/>
              <a:t> Oluşturmanın Eğitimdeki </a:t>
            </a:r>
            <a:r>
              <a:rPr lang="tr-TR" dirty="0" smtClean="0"/>
              <a:t>Yararları- </a:t>
            </a:r>
            <a:r>
              <a:rPr lang="tr-TR" i="1" dirty="0" smtClean="0"/>
              <a:t>devam</a:t>
            </a:r>
            <a:endParaRPr lang="tr-TR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 smtClean="0"/>
              <a:t>Öğretmenler açısından yararları;</a:t>
            </a:r>
          </a:p>
          <a:p>
            <a:pPr marL="0" indent="0" algn="just">
              <a:buNone/>
            </a:pPr>
            <a:r>
              <a:rPr lang="tr-TR" dirty="0" smtClean="0"/>
              <a:t>*Öğrencilerinin güçlü ve zayıf yönlerini görürler.</a:t>
            </a:r>
          </a:p>
          <a:p>
            <a:pPr marL="0" indent="0" algn="just">
              <a:buNone/>
            </a:pPr>
            <a:r>
              <a:rPr lang="tr-TR" dirty="0" smtClean="0"/>
              <a:t>*Öğrencilerinin gelişimlerini izleyebilirler.</a:t>
            </a:r>
          </a:p>
          <a:p>
            <a:pPr marL="0" indent="0" algn="just">
              <a:buNone/>
            </a:pPr>
            <a:r>
              <a:rPr lang="tr-TR" dirty="0" smtClean="0"/>
              <a:t>*Öğrencilerinin ilgi ve yeteneklerini tanırlar.</a:t>
            </a:r>
          </a:p>
          <a:p>
            <a:pPr marL="0" indent="0" algn="just">
              <a:buNone/>
            </a:pPr>
            <a:r>
              <a:rPr lang="tr-TR" dirty="0" smtClean="0"/>
              <a:t>*Velilerle daha çok iletişim kurabilirler.</a:t>
            </a:r>
          </a:p>
          <a:p>
            <a:pPr marL="0" indent="0" algn="just">
              <a:buNone/>
            </a:pPr>
            <a:r>
              <a:rPr lang="tr-TR" dirty="0" smtClean="0"/>
              <a:t>*Kendi donanımlarına katkıda bulunurlar.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sz="2200" i="1" dirty="0"/>
              <a:t>Kutlu, Doğan ve Karakaya (2014)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8764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Portfolyo</a:t>
            </a:r>
            <a:r>
              <a:rPr lang="tr-TR" dirty="0"/>
              <a:t> Oluşturmanın Eğitimdeki Yararları- </a:t>
            </a:r>
            <a:r>
              <a:rPr lang="tr-TR" i="1" dirty="0"/>
              <a:t>devam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Veliler açısından yararları;</a:t>
            </a:r>
          </a:p>
          <a:p>
            <a:pPr marL="0" indent="0" algn="just">
              <a:buNone/>
            </a:pPr>
            <a:r>
              <a:rPr lang="tr-TR" dirty="0" smtClean="0"/>
              <a:t>*Çocuklarını daha iyi tanırlar.</a:t>
            </a:r>
          </a:p>
          <a:p>
            <a:pPr marL="0" indent="0" algn="just">
              <a:buNone/>
            </a:pPr>
            <a:r>
              <a:rPr lang="tr-TR" dirty="0" smtClean="0"/>
              <a:t>*Çocuklarının zayıf ve güçlü yönlerini görürler.</a:t>
            </a:r>
          </a:p>
          <a:p>
            <a:pPr marL="0" indent="0" algn="just">
              <a:buNone/>
            </a:pPr>
            <a:r>
              <a:rPr lang="tr-TR" dirty="0" smtClean="0"/>
              <a:t>*Çocuklarının sınıf içi çalışmalarından haberdar olurlar.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i="1" dirty="0"/>
              <a:t>Kutlu, Doğan ve Karakaya (2014)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3569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Portfolyoların</a:t>
            </a:r>
            <a:r>
              <a:rPr lang="en-US" dirty="0" smtClean="0"/>
              <a:t> </a:t>
            </a:r>
            <a:r>
              <a:rPr lang="en-US" dirty="0" err="1" smtClean="0"/>
              <a:t>değerlendirilmesi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en-US" dirty="0" err="1" smtClean="0"/>
              <a:t>Okullarda</a:t>
            </a:r>
            <a:r>
              <a:rPr lang="en-US" dirty="0" smtClean="0"/>
              <a:t> </a:t>
            </a:r>
            <a:r>
              <a:rPr lang="en-US" dirty="0" err="1" smtClean="0"/>
              <a:t>uygulanmaya</a:t>
            </a:r>
            <a:r>
              <a:rPr lang="en-US" dirty="0" smtClean="0"/>
              <a:t> </a:t>
            </a:r>
            <a:r>
              <a:rPr lang="en-US" dirty="0" err="1" smtClean="0"/>
              <a:t>başlandığı</a:t>
            </a:r>
            <a:r>
              <a:rPr lang="en-US" dirty="0" smtClean="0"/>
              <a:t> </a:t>
            </a:r>
            <a:r>
              <a:rPr lang="en-US" dirty="0" err="1" smtClean="0"/>
              <a:t>andan</a:t>
            </a:r>
            <a:r>
              <a:rPr lang="en-US" dirty="0" smtClean="0"/>
              <a:t> </a:t>
            </a:r>
            <a:r>
              <a:rPr lang="en-US" dirty="0" err="1" smtClean="0"/>
              <a:t>itibaren</a:t>
            </a:r>
            <a:r>
              <a:rPr lang="en-US" dirty="0" smtClean="0"/>
              <a:t>, </a:t>
            </a:r>
            <a:r>
              <a:rPr lang="en-US" dirty="0" err="1" smtClean="0"/>
              <a:t>portfolyoların</a:t>
            </a:r>
            <a:r>
              <a:rPr lang="en-US" dirty="0" smtClean="0"/>
              <a:t> </a:t>
            </a:r>
            <a:r>
              <a:rPr lang="en-US" dirty="0" err="1" smtClean="0"/>
              <a:t>nesnel</a:t>
            </a:r>
            <a:r>
              <a:rPr lang="en-US" dirty="0" smtClean="0"/>
              <a:t> ve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değerlendirilmeleri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soru</a:t>
            </a:r>
            <a:r>
              <a:rPr lang="en-US" dirty="0" smtClean="0"/>
              <a:t> </a:t>
            </a:r>
            <a:r>
              <a:rPr lang="en-US" dirty="0" err="1" smtClean="0"/>
              <a:t>işaretleri</a:t>
            </a:r>
            <a:r>
              <a:rPr lang="en-US" dirty="0" smtClean="0"/>
              <a:t> </a:t>
            </a:r>
            <a:r>
              <a:rPr lang="en-US" dirty="0" err="1" smtClean="0"/>
              <a:t>oluşmuştur</a:t>
            </a:r>
            <a:r>
              <a:rPr lang="en-US" dirty="0" smtClean="0"/>
              <a:t>. Daha </a:t>
            </a:r>
            <a:r>
              <a:rPr lang="en-US" dirty="0" err="1" smtClean="0"/>
              <a:t>önce</a:t>
            </a:r>
            <a:r>
              <a:rPr lang="en-US" dirty="0" smtClean="0"/>
              <a:t> </a:t>
            </a:r>
            <a:r>
              <a:rPr lang="en-US" dirty="0" err="1" smtClean="0"/>
              <a:t>değinildiği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portfolyoların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değerlendirilecekleri</a:t>
            </a:r>
            <a:r>
              <a:rPr lang="en-US" dirty="0" smtClean="0"/>
              <a:t> </a:t>
            </a:r>
            <a:r>
              <a:rPr lang="en-US" dirty="0" err="1" smtClean="0"/>
              <a:t>kullanım</a:t>
            </a:r>
            <a:r>
              <a:rPr lang="en-US" dirty="0" smtClean="0"/>
              <a:t> </a:t>
            </a:r>
            <a:r>
              <a:rPr lang="en-US" dirty="0" err="1" smtClean="0"/>
              <a:t>amacıyla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ilişkilidir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413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Portfolyoların</a:t>
            </a:r>
            <a:r>
              <a:rPr lang="en-US" dirty="0" smtClean="0"/>
              <a:t> </a:t>
            </a:r>
            <a:r>
              <a:rPr lang="tr-TR" dirty="0" err="1"/>
              <a:t>Y</a:t>
            </a:r>
            <a:r>
              <a:rPr lang="en-US" dirty="0" err="1" smtClean="0"/>
              <a:t>apısı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Kapak</a:t>
            </a:r>
            <a:r>
              <a:rPr lang="en-US" dirty="0" smtClean="0"/>
              <a:t> </a:t>
            </a:r>
            <a:r>
              <a:rPr lang="en-US" dirty="0" err="1" smtClean="0"/>
              <a:t>sayfası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Öğrenci</a:t>
            </a:r>
            <a:r>
              <a:rPr lang="en-US" dirty="0" smtClean="0"/>
              <a:t> </a:t>
            </a:r>
            <a:r>
              <a:rPr lang="en-US" dirty="0" err="1" smtClean="0"/>
              <a:t>Tanıtım</a:t>
            </a:r>
            <a:r>
              <a:rPr lang="en-US" dirty="0" smtClean="0"/>
              <a:t> </a:t>
            </a:r>
            <a:r>
              <a:rPr lang="en-US" dirty="0" err="1" smtClean="0"/>
              <a:t>Sayfası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İçindekiler</a:t>
            </a:r>
            <a:r>
              <a:rPr lang="en-US" dirty="0" smtClean="0"/>
              <a:t> </a:t>
            </a:r>
            <a:r>
              <a:rPr lang="en-US" dirty="0" err="1" smtClean="0"/>
              <a:t>sayfası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Özseçim</a:t>
            </a:r>
            <a:r>
              <a:rPr lang="en-US" dirty="0" smtClean="0"/>
              <a:t> </a:t>
            </a:r>
            <a:r>
              <a:rPr lang="en-US" dirty="0" err="1" smtClean="0"/>
              <a:t>formu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Öğrenci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Öz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r>
              <a:rPr lang="en-US" dirty="0" smtClean="0"/>
              <a:t> </a:t>
            </a:r>
            <a:r>
              <a:rPr lang="en-US" dirty="0" err="1" smtClean="0"/>
              <a:t>formu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Akran</a:t>
            </a:r>
            <a:r>
              <a:rPr lang="en-US" dirty="0" smtClean="0"/>
              <a:t> </a:t>
            </a:r>
            <a:r>
              <a:rPr lang="en-US" dirty="0" err="1"/>
              <a:t>formu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dirty="0" err="1" smtClean="0"/>
              <a:t>formu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Dereceli</a:t>
            </a:r>
            <a:r>
              <a:rPr lang="en-US" dirty="0" smtClean="0"/>
              <a:t> </a:t>
            </a:r>
            <a:r>
              <a:rPr lang="en-US" dirty="0" err="1" smtClean="0"/>
              <a:t>Puanlama</a:t>
            </a:r>
            <a:r>
              <a:rPr lang="en-US" dirty="0" smtClean="0"/>
              <a:t> </a:t>
            </a:r>
            <a:r>
              <a:rPr lang="en-US" dirty="0" err="1" smtClean="0"/>
              <a:t>Anahtarı</a:t>
            </a:r>
            <a:r>
              <a:rPr lang="en-US" dirty="0" smtClean="0"/>
              <a:t>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3440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Portfolyo</a:t>
            </a:r>
            <a:r>
              <a:rPr lang="tr-TR" dirty="0" err="1" smtClean="0"/>
              <a:t>ların</a:t>
            </a:r>
            <a:r>
              <a:rPr lang="en-US" dirty="0" smtClean="0"/>
              <a:t> </a:t>
            </a:r>
            <a:r>
              <a:rPr lang="tr-TR" dirty="0" smtClean="0"/>
              <a:t>S</a:t>
            </a:r>
            <a:r>
              <a:rPr lang="en-US" dirty="0" err="1" smtClean="0"/>
              <a:t>ınırlıkları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err="1" smtClean="0"/>
              <a:t>Öğrenciye</a:t>
            </a:r>
            <a:r>
              <a:rPr lang="en-US" i="1" dirty="0" smtClean="0"/>
              <a:t> </a:t>
            </a:r>
            <a:r>
              <a:rPr lang="en-US" i="1" dirty="0" err="1" smtClean="0"/>
              <a:t>özgülük</a:t>
            </a:r>
            <a:endParaRPr lang="en-US" i="1" dirty="0" smtClean="0"/>
          </a:p>
          <a:p>
            <a:pPr marL="0" indent="0">
              <a:buNone/>
            </a:pPr>
            <a:r>
              <a:rPr lang="en-US" i="1" dirty="0" err="1" smtClean="0"/>
              <a:t>Dürüstlük</a:t>
            </a:r>
            <a:endParaRPr lang="en-US" i="1" dirty="0" smtClean="0"/>
          </a:p>
          <a:p>
            <a:pPr marL="0" indent="0">
              <a:buNone/>
            </a:pPr>
            <a:r>
              <a:rPr lang="en-US" i="1" dirty="0" err="1" smtClean="0"/>
              <a:t>Verimlilik</a:t>
            </a:r>
            <a:endParaRPr lang="en-US" i="1" dirty="0" smtClean="0"/>
          </a:p>
          <a:p>
            <a:pPr marL="0" indent="0">
              <a:buNone/>
            </a:pPr>
            <a:r>
              <a:rPr lang="en-US" i="1" dirty="0" err="1" smtClean="0"/>
              <a:t>Öğrenci</a:t>
            </a:r>
            <a:r>
              <a:rPr lang="en-US" i="1" dirty="0" smtClean="0"/>
              <a:t> </a:t>
            </a:r>
            <a:r>
              <a:rPr lang="en-US" i="1" dirty="0" err="1" smtClean="0"/>
              <a:t>çalışmalarının</a:t>
            </a:r>
            <a:r>
              <a:rPr lang="en-US" i="1" dirty="0" smtClean="0"/>
              <a:t> </a:t>
            </a:r>
            <a:r>
              <a:rPr lang="en-US" i="1" dirty="0" err="1" smtClean="0"/>
              <a:t>arşivlenmesi</a:t>
            </a:r>
            <a:endParaRPr lang="en-US" i="1" dirty="0" smtClean="0"/>
          </a:p>
          <a:p>
            <a:pPr marL="0" indent="0">
              <a:buNone/>
            </a:pPr>
            <a:r>
              <a:rPr lang="en-US" i="1" dirty="0" err="1" smtClean="0"/>
              <a:t>Nesnel</a:t>
            </a:r>
            <a:r>
              <a:rPr lang="en-US" i="1" dirty="0" smtClean="0"/>
              <a:t> </a:t>
            </a:r>
            <a:r>
              <a:rPr lang="en-US" i="1" dirty="0" err="1" smtClean="0"/>
              <a:t>olamama</a:t>
            </a:r>
            <a:endParaRPr lang="en-US" i="1" dirty="0" smtClean="0"/>
          </a:p>
          <a:p>
            <a:pPr marL="0" indent="0">
              <a:buNone/>
            </a:pPr>
            <a:r>
              <a:rPr lang="en-US" i="1" dirty="0" err="1" smtClean="0"/>
              <a:t>Güvenirlik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503870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Elektronik</a:t>
            </a:r>
            <a:r>
              <a:rPr lang="en-US" dirty="0" smtClean="0"/>
              <a:t> </a:t>
            </a:r>
            <a:r>
              <a:rPr lang="en-US" dirty="0" err="1" smtClean="0"/>
              <a:t>portfolyolar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Öğrenciler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oluşturulan</a:t>
            </a:r>
            <a:r>
              <a:rPr lang="en-US" dirty="0" smtClean="0"/>
              <a:t> </a:t>
            </a:r>
            <a:r>
              <a:rPr lang="en-US" dirty="0" err="1" smtClean="0"/>
              <a:t>özgün</a:t>
            </a:r>
            <a:r>
              <a:rPr lang="en-US" dirty="0" smtClean="0"/>
              <a:t> </a:t>
            </a:r>
            <a:r>
              <a:rPr lang="en-US" dirty="0" err="1" smtClean="0"/>
              <a:t>ürünlerin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</a:t>
            </a:r>
            <a:r>
              <a:rPr lang="en-US" dirty="0" err="1" smtClean="0"/>
              <a:t>ortamda</a:t>
            </a:r>
            <a:r>
              <a:rPr lang="en-US" dirty="0" smtClean="0"/>
              <a:t> bir </a:t>
            </a:r>
            <a:r>
              <a:rPr lang="en-US" dirty="0" err="1" smtClean="0"/>
              <a:t>araya</a:t>
            </a:r>
            <a:r>
              <a:rPr lang="en-US" dirty="0" smtClean="0"/>
              <a:t> </a:t>
            </a:r>
            <a:r>
              <a:rPr lang="en-US" dirty="0" err="1" smtClean="0"/>
              <a:t>getirilerek</a:t>
            </a:r>
            <a:r>
              <a:rPr lang="en-US" dirty="0" smtClean="0"/>
              <a:t>, </a:t>
            </a:r>
            <a:r>
              <a:rPr lang="en-US" dirty="0" err="1" smtClean="0"/>
              <a:t>kaydedilip</a:t>
            </a:r>
            <a:r>
              <a:rPr lang="en-US" dirty="0" smtClean="0"/>
              <a:t> </a:t>
            </a:r>
            <a:r>
              <a:rPr lang="en-US" dirty="0" err="1" smtClean="0"/>
              <a:t>saklanması</a:t>
            </a:r>
            <a:r>
              <a:rPr lang="en-US" dirty="0" smtClean="0"/>
              <a:t> e-portfolio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adlandırabilir</a:t>
            </a:r>
            <a:r>
              <a:rPr lang="en-US" dirty="0" smtClean="0"/>
              <a:t> (</a:t>
            </a:r>
            <a:r>
              <a:rPr lang="en-US" dirty="0" err="1" smtClean="0"/>
              <a:t>Gülbahar</a:t>
            </a:r>
            <a:r>
              <a:rPr lang="en-US" dirty="0" smtClean="0"/>
              <a:t> ve </a:t>
            </a:r>
            <a:r>
              <a:rPr lang="en-US" dirty="0" err="1" smtClean="0"/>
              <a:t>Köse</a:t>
            </a:r>
            <a:r>
              <a:rPr lang="en-US" dirty="0" smtClean="0"/>
              <a:t>, 2006).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3510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err="1" smtClean="0"/>
              <a:t>Portfolyo</a:t>
            </a:r>
            <a:r>
              <a:rPr lang="en-US" dirty="0" smtClean="0"/>
              <a:t>lar, </a:t>
            </a:r>
            <a:r>
              <a:rPr lang="en-US" dirty="0" err="1" smtClean="0"/>
              <a:t>öğrenci</a:t>
            </a:r>
            <a:r>
              <a:rPr lang="en-US" dirty="0" smtClean="0"/>
              <a:t> </a:t>
            </a:r>
            <a:r>
              <a:rPr lang="en-US" dirty="0" err="1" smtClean="0"/>
              <a:t>çalışmalarının</a:t>
            </a:r>
            <a:r>
              <a:rPr lang="en-US" dirty="0" smtClean="0"/>
              <a:t>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amaçlar</a:t>
            </a:r>
            <a:r>
              <a:rPr lang="en-US" dirty="0" smtClean="0"/>
              <a:t> </a:t>
            </a:r>
            <a:r>
              <a:rPr lang="en-US" dirty="0" err="1" smtClean="0"/>
              <a:t>doğrultusunda</a:t>
            </a:r>
            <a:r>
              <a:rPr lang="en-US" dirty="0" smtClean="0"/>
              <a:t> </a:t>
            </a:r>
            <a:r>
              <a:rPr lang="tr-TR" dirty="0" smtClean="0"/>
              <a:t>sistematik olarak </a:t>
            </a:r>
            <a:r>
              <a:rPr lang="en-US" dirty="0" err="1" smtClean="0"/>
              <a:t>toplandığı</a:t>
            </a:r>
            <a:r>
              <a:rPr lang="en-US" dirty="0" smtClean="0"/>
              <a:t> </a:t>
            </a:r>
            <a:r>
              <a:rPr lang="en-US" dirty="0" err="1" smtClean="0"/>
              <a:t>dosyalardır</a:t>
            </a:r>
            <a:r>
              <a:rPr lang="en-US" dirty="0" smtClean="0"/>
              <a:t>. Bu </a:t>
            </a:r>
            <a:r>
              <a:rPr lang="en-US" dirty="0" err="1" smtClean="0"/>
              <a:t>dosyalarda</a:t>
            </a:r>
            <a:r>
              <a:rPr lang="en-US" dirty="0" smtClean="0"/>
              <a:t> daha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öğrencinin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ipucu</a:t>
            </a:r>
            <a:r>
              <a:rPr lang="en-US" dirty="0" smtClean="0"/>
              <a:t> </a:t>
            </a:r>
            <a:r>
              <a:rPr lang="en-US" dirty="0" err="1" smtClean="0"/>
              <a:t>verecek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almalıdır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err="1" smtClean="0"/>
              <a:t>Portfolyo</a:t>
            </a:r>
            <a:r>
              <a:rPr lang="en-US" dirty="0" smtClean="0"/>
              <a:t> </a:t>
            </a:r>
            <a:r>
              <a:rPr lang="en-US" dirty="0" err="1" smtClean="0"/>
              <a:t>etkin</a:t>
            </a:r>
            <a:r>
              <a:rPr lang="en-US" dirty="0" smtClean="0"/>
              <a:t> </a:t>
            </a:r>
            <a:r>
              <a:rPr lang="en-US" dirty="0" err="1" smtClean="0"/>
              <a:t>uygulandığında</a:t>
            </a:r>
            <a:r>
              <a:rPr lang="en-US" dirty="0" smtClean="0"/>
              <a:t> </a:t>
            </a:r>
            <a:r>
              <a:rPr lang="en-US" dirty="0" err="1" smtClean="0"/>
              <a:t>öğrenciye</a:t>
            </a:r>
            <a:r>
              <a:rPr lang="en-US" dirty="0" smtClean="0"/>
              <a:t>, </a:t>
            </a:r>
            <a:r>
              <a:rPr lang="en-US" dirty="0" err="1" smtClean="0"/>
              <a:t>öğretmene</a:t>
            </a:r>
            <a:r>
              <a:rPr lang="en-US" dirty="0" smtClean="0"/>
              <a:t> ve </a:t>
            </a:r>
            <a:r>
              <a:rPr lang="en-US" dirty="0" err="1" smtClean="0"/>
              <a:t>veliye</a:t>
            </a:r>
            <a:r>
              <a:rPr lang="en-US" dirty="0" smtClean="0"/>
              <a:t> </a:t>
            </a:r>
            <a:r>
              <a:rPr lang="en-US" dirty="0" err="1" smtClean="0"/>
              <a:t>pek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tr-TR" dirty="0" smtClean="0"/>
              <a:t>verebilmektedir</a:t>
            </a:r>
            <a:r>
              <a:rPr lang="en-US" dirty="0" smtClean="0"/>
              <a:t>. </a:t>
            </a:r>
            <a:r>
              <a:rPr lang="en-US" dirty="0" err="1" smtClean="0"/>
              <a:t>Portfolyolar</a:t>
            </a:r>
            <a:r>
              <a:rPr lang="en-US" dirty="0" smtClean="0"/>
              <a:t> </a:t>
            </a:r>
            <a:r>
              <a:rPr lang="en-US" dirty="0" err="1" smtClean="0"/>
              <a:t>öğrencinin</a:t>
            </a:r>
            <a:r>
              <a:rPr lang="en-US" dirty="0" smtClean="0"/>
              <a:t> </a:t>
            </a:r>
            <a:r>
              <a:rPr lang="en-US" dirty="0" err="1" smtClean="0"/>
              <a:t>tutum</a:t>
            </a:r>
            <a:r>
              <a:rPr lang="en-US" dirty="0" smtClean="0"/>
              <a:t>, </a:t>
            </a:r>
            <a:r>
              <a:rPr lang="en-US" dirty="0" err="1" smtClean="0"/>
              <a:t>ilgi</a:t>
            </a:r>
            <a:r>
              <a:rPr lang="en-US" dirty="0" smtClean="0"/>
              <a:t>, </a:t>
            </a:r>
            <a:r>
              <a:rPr lang="en-US" dirty="0" err="1" smtClean="0"/>
              <a:t>güdü</a:t>
            </a:r>
            <a:r>
              <a:rPr lang="en-US" dirty="0" smtClean="0"/>
              <a:t>, </a:t>
            </a:r>
            <a:r>
              <a:rPr lang="en-US" dirty="0" err="1" smtClean="0"/>
              <a:t>bilgi</a:t>
            </a:r>
            <a:r>
              <a:rPr lang="en-US" dirty="0" smtClean="0"/>
              <a:t>, </a:t>
            </a:r>
            <a:r>
              <a:rPr lang="en-US" dirty="0" err="1" smtClean="0"/>
              <a:t>beceri</a:t>
            </a:r>
            <a:r>
              <a:rPr lang="en-US" dirty="0" smtClean="0"/>
              <a:t>, </a:t>
            </a:r>
            <a:r>
              <a:rPr lang="en-US" dirty="0" err="1" smtClean="0"/>
              <a:t>yetenek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özelliklerindeki</a:t>
            </a:r>
            <a:r>
              <a:rPr lang="en-US" dirty="0" smtClean="0"/>
              <a:t> </a:t>
            </a:r>
            <a:r>
              <a:rPr lang="en-US" dirty="0" err="1" smtClean="0"/>
              <a:t>gelişmi</a:t>
            </a:r>
            <a:r>
              <a:rPr lang="en-US" dirty="0" smtClean="0"/>
              <a:t> </a:t>
            </a:r>
            <a:r>
              <a:rPr lang="en-US" dirty="0" err="1" smtClean="0"/>
              <a:t>gözler</a:t>
            </a:r>
            <a:r>
              <a:rPr lang="en-US" dirty="0" smtClean="0"/>
              <a:t> </a:t>
            </a:r>
            <a:r>
              <a:rPr lang="en-US" dirty="0" err="1" smtClean="0"/>
              <a:t>önüne</a:t>
            </a:r>
            <a:r>
              <a:rPr lang="en-US" dirty="0" smtClean="0"/>
              <a:t> </a:t>
            </a:r>
            <a:r>
              <a:rPr lang="en-US" dirty="0" err="1" smtClean="0"/>
              <a:t>seren</a:t>
            </a:r>
            <a:r>
              <a:rPr lang="en-US" dirty="0" smtClean="0"/>
              <a:t> ve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r>
              <a:rPr lang="en-US" dirty="0" smtClean="0"/>
              <a:t> </a:t>
            </a:r>
            <a:r>
              <a:rPr lang="en-US" dirty="0" err="1" smtClean="0"/>
              <a:t>katıkada</a:t>
            </a:r>
            <a:r>
              <a:rPr lang="en-US" dirty="0" smtClean="0"/>
              <a:t> </a:t>
            </a:r>
            <a:r>
              <a:rPr lang="en-US" dirty="0" err="1" smtClean="0"/>
              <a:t>bulunan</a:t>
            </a:r>
            <a:r>
              <a:rPr lang="en-US" dirty="0" smtClean="0"/>
              <a:t> bir </a:t>
            </a:r>
            <a:r>
              <a:rPr lang="en-US" dirty="0" err="1" smtClean="0"/>
              <a:t>öğretim</a:t>
            </a:r>
            <a:r>
              <a:rPr lang="en-US" dirty="0" smtClean="0"/>
              <a:t> ve </a:t>
            </a:r>
            <a:r>
              <a:rPr lang="en-US" dirty="0" err="1" smtClean="0"/>
              <a:t>değerlendirme</a:t>
            </a:r>
            <a:r>
              <a:rPr lang="en-US" dirty="0" smtClean="0"/>
              <a:t> </a:t>
            </a:r>
            <a:r>
              <a:rPr lang="en-US" dirty="0" err="1" smtClean="0"/>
              <a:t>aracıdır</a:t>
            </a:r>
            <a:r>
              <a:rPr lang="en-US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6816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323</Words>
  <Application>Microsoft Office PowerPoint</Application>
  <PresentationFormat>Geniş ekran</PresentationFormat>
  <Paragraphs>63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Portfolyo Hazırlama</vt:lpstr>
      <vt:lpstr>Portfolyo Oluşturmanın Eğitimdeki Yararları</vt:lpstr>
      <vt:lpstr>Portfolyo Oluşturmanın Eğitimdeki Yararları- devam</vt:lpstr>
      <vt:lpstr>Portfolyo Oluşturmanın Eğitimdeki Yararları- devam</vt:lpstr>
      <vt:lpstr>Portfolyoların değerlendirilmesi</vt:lpstr>
      <vt:lpstr>Portfolyoların Yapısı</vt:lpstr>
      <vt:lpstr>Portfolyoların Sınırlıkları</vt:lpstr>
      <vt:lpstr>Elektronik portfolyolar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TUGCE</cp:lastModifiedBy>
  <cp:revision>14</cp:revision>
  <dcterms:created xsi:type="dcterms:W3CDTF">2017-05-16T13:19:38Z</dcterms:created>
  <dcterms:modified xsi:type="dcterms:W3CDTF">2018-01-27T10:13:13Z</dcterms:modified>
</cp:coreProperties>
</file>