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6" d="100"/>
          <a:sy n="66" d="100"/>
        </p:scale>
        <p:origin x="131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3C565-F6BB-4F42-8E95-4790F5B9E375}" type="datetimeFigureOut">
              <a:rPr lang="tr-TR" smtClean="0"/>
              <a:pPr/>
              <a:t>21.05.2020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ED1EF-6818-4705-9CDF-60C5D763D8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99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CE3403-E2B5-4E8A-89D8-A2C3643C3380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9AE-622D-4D6E-B1FA-FF86DCF8EC81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7825-6EB5-4069-AE4D-CD6FFECBD5A8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9553-24D1-43E6-A105-C5B7D4915F5D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F120-8076-4A7A-B793-2274FBA28191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B68B-BF11-44FC-994F-5C1FD159CE2B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4FA-4925-4400-B613-A21B29FA01B5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596D-A42C-4123-A2C9-1AA75A8A164E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925-351C-415F-AE54-F89DB471B483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209-091D-4FEB-A8CD-380AAC3CD9EC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83C6-5B46-4D44-83C2-F3FA9C4C41C5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7C9E0A-1FB2-4327-A4E0-FE2C9CA9BF1A}" type="datetime1">
              <a:rPr lang="en-US" smtClean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BLM0267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22520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tr-TR" dirty="0" smtClean="0"/>
              <a:t>12: </a:t>
            </a:r>
            <a:r>
              <a:rPr lang="tr-TR" dirty="0" err="1" smtClean="0"/>
              <a:t>Heaps</a:t>
            </a:r>
            <a:endParaRPr lang="en-US" dirty="0" smtClean="0"/>
          </a:p>
          <a:p>
            <a:r>
              <a:rPr lang="en-US" b="1" dirty="0" smtClean="0"/>
              <a:t>Data Structures Using C, </a:t>
            </a:r>
            <a:r>
              <a:rPr lang="tr-TR" b="1" dirty="0" err="1" smtClean="0"/>
              <a:t>Second</a:t>
            </a:r>
            <a:r>
              <a:rPr lang="tr-TR" b="1" dirty="0" smtClean="0"/>
              <a:t> </a:t>
            </a:r>
            <a:r>
              <a:rPr lang="tr-TR" b="1" dirty="0" err="1" smtClean="0"/>
              <a:t>Edition</a:t>
            </a:r>
            <a:endParaRPr lang="en-US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303520" y="5638800"/>
            <a:ext cx="2831592" cy="446291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1752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Inserting a New Element in a Binary Heap</a:t>
            </a:r>
          </a:p>
          <a:p>
            <a:r>
              <a:rPr lang="en-US" dirty="0" smtClean="0"/>
              <a:t>After discussing the concept behind inserting a new value in the heap, let us now look at the</a:t>
            </a:r>
            <a:r>
              <a:rPr lang="tr-TR" dirty="0" smtClean="0"/>
              <a:t> </a:t>
            </a:r>
            <a:r>
              <a:rPr lang="en-US" dirty="0" smtClean="0"/>
              <a:t>algorithm to do so as shown in Fig. 12.7. </a:t>
            </a:r>
            <a:endParaRPr lang="tr-TR" dirty="0" smtClean="0"/>
          </a:p>
          <a:p>
            <a:r>
              <a:rPr lang="en-US" dirty="0" smtClean="0"/>
              <a:t>We assume that H with n elements is stored in array HEAP.</a:t>
            </a:r>
            <a:r>
              <a:rPr lang="tr-TR" dirty="0" smtClean="0"/>
              <a:t> </a:t>
            </a:r>
          </a:p>
          <a:p>
            <a:r>
              <a:rPr lang="en-US" dirty="0" smtClean="0"/>
              <a:t>VAL has to be inserted in HEAP. The location of VAL as</a:t>
            </a:r>
            <a:r>
              <a:rPr lang="tr-TR" dirty="0" smtClean="0"/>
              <a:t> </a:t>
            </a:r>
            <a:r>
              <a:rPr lang="en-US" dirty="0" smtClean="0"/>
              <a:t>it rises in the heap is given by POS, and PAR denotes</a:t>
            </a:r>
            <a:r>
              <a:rPr lang="tr-TR" dirty="0" smtClean="0"/>
              <a:t> </a:t>
            </a:r>
            <a:r>
              <a:rPr lang="en-US" dirty="0" smtClean="0"/>
              <a:t>the location of the parent of VAL.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24100"/>
            <a:ext cx="50101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563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Inserting a New Element in a Binary Heap</a:t>
            </a:r>
          </a:p>
          <a:p>
            <a:r>
              <a:rPr lang="en-US" dirty="0" smtClean="0"/>
              <a:t>Note that this algorithm inserts a single value in</a:t>
            </a:r>
            <a:r>
              <a:rPr lang="tr-TR" dirty="0" smtClean="0"/>
              <a:t> </a:t>
            </a:r>
            <a:r>
              <a:rPr lang="en-US" dirty="0" smtClean="0"/>
              <a:t>the heap. In order to build a heap, use this algorithm</a:t>
            </a:r>
            <a:r>
              <a:rPr lang="tr-TR" dirty="0" smtClean="0"/>
              <a:t> </a:t>
            </a:r>
            <a:r>
              <a:rPr lang="en-US" dirty="0" smtClean="0"/>
              <a:t>in a loop. </a:t>
            </a:r>
            <a:endParaRPr lang="tr-TR" dirty="0" smtClean="0"/>
          </a:p>
          <a:p>
            <a:r>
              <a:rPr lang="en-US" dirty="0" smtClean="0"/>
              <a:t>For example, to build a heap with 9</a:t>
            </a:r>
            <a:r>
              <a:rPr lang="tr-TR" dirty="0" smtClean="0"/>
              <a:t> </a:t>
            </a:r>
            <a:r>
              <a:rPr lang="en-US" dirty="0" smtClean="0"/>
              <a:t>elements, use a for loop that executes 9 times and</a:t>
            </a:r>
            <a:r>
              <a:rPr lang="tr-TR" dirty="0" smtClean="0"/>
              <a:t> </a:t>
            </a:r>
            <a:r>
              <a:rPr lang="en-US" dirty="0" smtClean="0"/>
              <a:t>in each pass, a single value is inserted.</a:t>
            </a:r>
          </a:p>
          <a:p>
            <a:r>
              <a:rPr lang="en-US" dirty="0" smtClean="0"/>
              <a:t>The complexity of this algorithm in the average</a:t>
            </a:r>
            <a:r>
              <a:rPr lang="tr-TR" dirty="0" smtClean="0"/>
              <a:t> </a:t>
            </a:r>
            <a:r>
              <a:rPr lang="en-US" dirty="0" smtClean="0"/>
              <a:t>case is O(1). </a:t>
            </a:r>
            <a:endParaRPr lang="tr-TR" dirty="0" smtClean="0"/>
          </a:p>
          <a:p>
            <a:r>
              <a:rPr lang="en-US" dirty="0" smtClean="0"/>
              <a:t>This is because a binary heap has</a:t>
            </a:r>
            <a:r>
              <a:rPr lang="tr-TR" dirty="0" smtClean="0"/>
              <a:t> </a:t>
            </a:r>
            <a:r>
              <a:rPr lang="en-US" dirty="0" smtClean="0"/>
              <a:t>O(log n) height</a:t>
            </a:r>
            <a:r>
              <a:rPr lang="tr-TR" dirty="0" smtClean="0"/>
              <a:t>.</a:t>
            </a:r>
          </a:p>
          <a:p>
            <a:r>
              <a:rPr lang="en-US" dirty="0" smtClean="0"/>
              <a:t>Since approximately 50% of the</a:t>
            </a:r>
            <a:r>
              <a:rPr lang="tr-TR" dirty="0" smtClean="0"/>
              <a:t> </a:t>
            </a:r>
            <a:r>
              <a:rPr lang="en-US" dirty="0" smtClean="0"/>
              <a:t>elements are leaves and 75% are in the bottom two</a:t>
            </a:r>
            <a:r>
              <a:rPr lang="tr-TR" dirty="0" smtClean="0"/>
              <a:t> </a:t>
            </a:r>
            <a:r>
              <a:rPr lang="en-US" dirty="0" smtClean="0"/>
              <a:t>levels, the new element to be inserted will only move</a:t>
            </a:r>
            <a:r>
              <a:rPr lang="tr-TR" dirty="0" smtClean="0"/>
              <a:t> </a:t>
            </a:r>
            <a:r>
              <a:rPr lang="en-US" dirty="0" smtClean="0"/>
              <a:t>a few levels upwards to maintain the heap.</a:t>
            </a:r>
            <a:endParaRPr lang="tr-TR" dirty="0" smtClean="0"/>
          </a:p>
          <a:p>
            <a:r>
              <a:rPr lang="en-US" dirty="0" smtClean="0"/>
              <a:t>In the worst case, insertion of a single value may take O(log n) time and, similarly, to build a</a:t>
            </a:r>
            <a:r>
              <a:rPr lang="tr-TR" dirty="0" smtClean="0"/>
              <a:t> </a:t>
            </a:r>
            <a:r>
              <a:rPr lang="en-US" dirty="0" smtClean="0"/>
              <a:t>heap of n elements, the algorithm will execute in O(n log n) time.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5715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Deleting an Element from a Binary Heap </a:t>
            </a:r>
            <a:endParaRPr lang="tr-TR" b="1" dirty="0" smtClean="0"/>
          </a:p>
          <a:p>
            <a:r>
              <a:rPr lang="en-US" dirty="0" smtClean="0"/>
              <a:t>Consider a max heap H having n elements. An element is always</a:t>
            </a:r>
            <a:r>
              <a:rPr lang="tr-TR" dirty="0" smtClean="0"/>
              <a:t> </a:t>
            </a:r>
            <a:r>
              <a:rPr lang="en-US" dirty="0" smtClean="0"/>
              <a:t>deleted from the root of the heap.</a:t>
            </a:r>
            <a:endParaRPr lang="tr-TR" dirty="0" smtClean="0"/>
          </a:p>
          <a:p>
            <a:r>
              <a:rPr lang="en-US" dirty="0" smtClean="0"/>
              <a:t>So, deleting an element from</a:t>
            </a:r>
            <a:r>
              <a:rPr lang="tr-TR" dirty="0" smtClean="0"/>
              <a:t> </a:t>
            </a:r>
            <a:r>
              <a:rPr lang="en-US" dirty="0" smtClean="0"/>
              <a:t>the heap is done in the following three steps:</a:t>
            </a:r>
            <a:endParaRPr lang="tr-TR" dirty="0" smtClean="0"/>
          </a:p>
          <a:p>
            <a:endParaRPr lang="en-US" dirty="0" smtClean="0"/>
          </a:p>
          <a:p>
            <a:r>
              <a:rPr lang="en-US" dirty="0" smtClean="0"/>
              <a:t>1. Replace the root node’s value with the last node’s value</a:t>
            </a:r>
            <a:r>
              <a:rPr lang="tr-TR" dirty="0" smtClean="0"/>
              <a:t> </a:t>
            </a:r>
            <a:r>
              <a:rPr lang="en-US" dirty="0" smtClean="0"/>
              <a:t>so that H is still a complete binary tree but not necessarily</a:t>
            </a:r>
            <a:r>
              <a:rPr lang="tr-TR" dirty="0" smtClean="0"/>
              <a:t> a </a:t>
            </a:r>
            <a:r>
              <a:rPr lang="tr-TR" dirty="0" err="1" smtClean="0"/>
              <a:t>heap</a:t>
            </a:r>
            <a:r>
              <a:rPr lang="tr-TR" dirty="0" smtClean="0"/>
              <a:t>.</a:t>
            </a:r>
          </a:p>
          <a:p>
            <a:r>
              <a:rPr lang="en-US" dirty="0" smtClean="0"/>
              <a:t>2. Delete the last node.</a:t>
            </a:r>
          </a:p>
          <a:p>
            <a:r>
              <a:rPr lang="en-US" dirty="0" smtClean="0"/>
              <a:t>3. Sink down the new root node’s value so that H satisfies the</a:t>
            </a:r>
            <a:r>
              <a:rPr lang="tr-TR" dirty="0" smtClean="0"/>
              <a:t> </a:t>
            </a:r>
            <a:r>
              <a:rPr lang="en-US" dirty="0" smtClean="0"/>
              <a:t>heap property. </a:t>
            </a:r>
            <a:endParaRPr lang="tr-TR" dirty="0" smtClean="0"/>
          </a:p>
          <a:p>
            <a:r>
              <a:rPr lang="en-US" dirty="0" smtClean="0"/>
              <a:t>In this step, interchange the root node’s value</a:t>
            </a:r>
            <a:r>
              <a:rPr lang="tr-TR" dirty="0" smtClean="0"/>
              <a:t> </a:t>
            </a:r>
            <a:r>
              <a:rPr lang="en-US" dirty="0" smtClean="0"/>
              <a:t>with its child node’s value (whichever is largest among</a:t>
            </a:r>
            <a:r>
              <a:rPr lang="tr-TR" dirty="0" smtClean="0"/>
              <a:t> </a:t>
            </a:r>
            <a:r>
              <a:rPr lang="tr-TR" dirty="0" err="1" smtClean="0"/>
              <a:t>its</a:t>
            </a:r>
            <a:r>
              <a:rPr lang="tr-TR" dirty="0" smtClean="0"/>
              <a:t> </a:t>
            </a:r>
            <a:r>
              <a:rPr lang="tr-TR" dirty="0" err="1" smtClean="0"/>
              <a:t>children</a:t>
            </a:r>
            <a:r>
              <a:rPr lang="tr-TR" dirty="0" smtClean="0"/>
              <a:t>).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848600" cy="99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Deleting an Element from a Binary Heap </a:t>
            </a:r>
            <a:endParaRPr lang="tr-TR" b="1" dirty="0" smtClean="0"/>
          </a:p>
          <a:p>
            <a:r>
              <a:rPr lang="en-US" dirty="0" smtClean="0"/>
              <a:t>Here, the value of root node = 54 and the value of the last</a:t>
            </a:r>
            <a:r>
              <a:rPr lang="tr-TR" dirty="0" smtClean="0"/>
              <a:t> </a:t>
            </a:r>
            <a:r>
              <a:rPr lang="en-US" dirty="0" smtClean="0"/>
              <a:t>node = 11. So, replace 54 with 11 and delete the last node.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99" y="1828800"/>
            <a:ext cx="4044721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191000"/>
            <a:ext cx="725247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001000" cy="1752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Deleting an Element from a Binary Heap </a:t>
            </a:r>
            <a:endParaRPr lang="tr-TR" b="1" dirty="0" smtClean="0"/>
          </a:p>
          <a:p>
            <a:r>
              <a:rPr lang="en-US" dirty="0" smtClean="0"/>
              <a:t>After discussing the concept behind deleting the root element from the heap, let us look at the</a:t>
            </a:r>
            <a:r>
              <a:rPr lang="tr-TR" dirty="0" smtClean="0"/>
              <a:t> </a:t>
            </a:r>
            <a:r>
              <a:rPr lang="en-US" dirty="0" smtClean="0"/>
              <a:t>algorithm given in Fig. 12.10. </a:t>
            </a:r>
            <a:endParaRPr lang="tr-TR" dirty="0" smtClean="0"/>
          </a:p>
          <a:p>
            <a:r>
              <a:rPr lang="en-US" dirty="0" smtClean="0"/>
              <a:t>We assume that heap H with n elements is stored using a sequential</a:t>
            </a:r>
            <a:r>
              <a:rPr lang="tr-TR" dirty="0" smtClean="0"/>
              <a:t> </a:t>
            </a:r>
            <a:r>
              <a:rPr lang="en-US" dirty="0" smtClean="0"/>
              <a:t>array called HEAP. </a:t>
            </a:r>
            <a:endParaRPr lang="tr-TR" dirty="0" smtClean="0"/>
          </a:p>
          <a:p>
            <a:r>
              <a:rPr lang="en-US" dirty="0" smtClean="0"/>
              <a:t>LAST is the last element in the</a:t>
            </a:r>
            <a:r>
              <a:rPr lang="tr-TR" dirty="0" smtClean="0"/>
              <a:t> </a:t>
            </a:r>
            <a:r>
              <a:rPr lang="en-US" dirty="0" smtClean="0"/>
              <a:t>heap and PTR, LEFT, and RIGHT denote the</a:t>
            </a:r>
            <a:r>
              <a:rPr lang="tr-TR" dirty="0" smtClean="0"/>
              <a:t> </a:t>
            </a:r>
            <a:r>
              <a:rPr lang="en-US" dirty="0" smtClean="0"/>
              <a:t>position of LAST and its left and right children</a:t>
            </a:r>
            <a:r>
              <a:rPr lang="tr-TR" dirty="0" smtClean="0"/>
              <a:t> </a:t>
            </a:r>
            <a:r>
              <a:rPr lang="en-US" dirty="0" smtClean="0"/>
              <a:t>respectively as it moves down the heap.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0"/>
            <a:ext cx="43148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001000" cy="5943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b="1" dirty="0" err="1" smtClean="0"/>
              <a:t>Applications</a:t>
            </a:r>
            <a:r>
              <a:rPr lang="tr-TR" b="1" dirty="0" smtClean="0"/>
              <a:t> of </a:t>
            </a:r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Heaps</a:t>
            </a:r>
            <a:r>
              <a:rPr lang="en-US" b="1" dirty="0" smtClean="0"/>
              <a:t> </a:t>
            </a:r>
            <a:endParaRPr lang="tr-TR" b="1" dirty="0" smtClean="0"/>
          </a:p>
          <a:p>
            <a:r>
              <a:rPr lang="en-US" dirty="0" smtClean="0"/>
              <a:t>Binary heaps are mainly applied for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en-US" dirty="0" smtClean="0"/>
              <a:t>1. Sorting an array using </a:t>
            </a:r>
            <a:r>
              <a:rPr lang="en-US" i="1" dirty="0" err="1" smtClean="0"/>
              <a:t>heapsort</a:t>
            </a:r>
            <a:r>
              <a:rPr lang="en-US" i="1" dirty="0" smtClean="0"/>
              <a:t> algorithm.</a:t>
            </a:r>
          </a:p>
          <a:p>
            <a:pPr>
              <a:buNone/>
            </a:pPr>
            <a:r>
              <a:rPr lang="tr-TR" dirty="0" smtClean="0"/>
              <a:t>2. </a:t>
            </a:r>
            <a:r>
              <a:rPr lang="tr-TR" dirty="0" err="1" smtClean="0"/>
              <a:t>Implementing</a:t>
            </a:r>
            <a:r>
              <a:rPr lang="tr-TR" dirty="0" smtClean="0"/>
              <a:t> </a:t>
            </a:r>
            <a:r>
              <a:rPr lang="tr-TR" dirty="0" err="1" smtClean="0"/>
              <a:t>priority</a:t>
            </a:r>
            <a:r>
              <a:rPr lang="tr-TR" dirty="0" smtClean="0"/>
              <a:t> </a:t>
            </a:r>
            <a:r>
              <a:rPr lang="tr-TR" dirty="0" err="1" smtClean="0"/>
              <a:t>queues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Heap</a:t>
            </a:r>
            <a:r>
              <a:rPr lang="tr-TR" b="1" dirty="0" smtClean="0"/>
              <a:t> </a:t>
            </a:r>
            <a:r>
              <a:rPr lang="tr-TR" b="1" dirty="0" err="1" smtClean="0"/>
              <a:t>Implementation</a:t>
            </a:r>
            <a:r>
              <a:rPr lang="tr-TR" b="1" dirty="0" smtClean="0"/>
              <a:t> of </a:t>
            </a:r>
            <a:r>
              <a:rPr lang="tr-TR" b="1" dirty="0" err="1" smtClean="0"/>
              <a:t>Priority</a:t>
            </a:r>
            <a:r>
              <a:rPr lang="tr-TR" b="1" dirty="0" smtClean="0"/>
              <a:t> </a:t>
            </a:r>
            <a:r>
              <a:rPr lang="tr-TR" b="1" dirty="0" err="1" smtClean="0"/>
              <a:t>Queues</a:t>
            </a:r>
            <a:endParaRPr lang="tr-TR" b="1" dirty="0" smtClean="0"/>
          </a:p>
          <a:p>
            <a:r>
              <a:rPr lang="en-US" dirty="0" smtClean="0"/>
              <a:t>A priority</a:t>
            </a:r>
            <a:r>
              <a:rPr lang="tr-TR" dirty="0" smtClean="0"/>
              <a:t> </a:t>
            </a:r>
            <a:r>
              <a:rPr lang="en-US" dirty="0" smtClean="0"/>
              <a:t>queue is similar to a queue in which an item is</a:t>
            </a:r>
            <a:r>
              <a:rPr lang="tr-TR" dirty="0" smtClean="0"/>
              <a:t> </a:t>
            </a:r>
            <a:r>
              <a:rPr lang="en-US" dirty="0" err="1" smtClean="0"/>
              <a:t>dequeued</a:t>
            </a:r>
            <a:r>
              <a:rPr lang="en-US" dirty="0" smtClean="0"/>
              <a:t> (or removed) from the front. </a:t>
            </a:r>
            <a:endParaRPr lang="tr-TR" dirty="0" smtClean="0"/>
          </a:p>
          <a:p>
            <a:r>
              <a:rPr lang="en-US" dirty="0" smtClean="0"/>
              <a:t>However, unlike</a:t>
            </a:r>
            <a:r>
              <a:rPr lang="tr-TR" dirty="0" smtClean="0"/>
              <a:t> </a:t>
            </a:r>
            <a:r>
              <a:rPr lang="en-US" dirty="0" smtClean="0"/>
              <a:t>a regular queue, in a priority queue the logical order of</a:t>
            </a:r>
            <a:r>
              <a:rPr lang="tr-TR" dirty="0" smtClean="0"/>
              <a:t> </a:t>
            </a:r>
            <a:r>
              <a:rPr lang="en-US" dirty="0" smtClean="0"/>
              <a:t>elements is determined by their priority. </a:t>
            </a:r>
            <a:endParaRPr lang="tr-TR" dirty="0" smtClean="0"/>
          </a:p>
          <a:p>
            <a:r>
              <a:rPr lang="en-US" dirty="0" smtClean="0"/>
              <a:t>While the higher</a:t>
            </a:r>
            <a:r>
              <a:rPr lang="tr-TR" dirty="0" smtClean="0"/>
              <a:t> </a:t>
            </a:r>
            <a:r>
              <a:rPr lang="en-US" dirty="0" smtClean="0"/>
              <a:t>priority elements are added at the front of the queue,</a:t>
            </a:r>
            <a:r>
              <a:rPr lang="tr-TR" dirty="0" smtClean="0"/>
              <a:t> </a:t>
            </a:r>
            <a:r>
              <a:rPr lang="en-US" dirty="0" smtClean="0"/>
              <a:t>elements with lower priority are added at the rear.</a:t>
            </a:r>
          </a:p>
          <a:p>
            <a:r>
              <a:rPr lang="en-US" dirty="0" smtClean="0"/>
              <a:t>Though we can easily implement priority queues using a linear array, but we should first consider</a:t>
            </a:r>
            <a:r>
              <a:rPr lang="tr-TR" dirty="0" smtClean="0"/>
              <a:t> </a:t>
            </a:r>
            <a:r>
              <a:rPr lang="en-US" dirty="0" smtClean="0"/>
              <a:t>the time required to insert an element in the array and then sort it. </a:t>
            </a:r>
            <a:endParaRPr lang="tr-TR" dirty="0" smtClean="0"/>
          </a:p>
          <a:p>
            <a:r>
              <a:rPr lang="en-US" dirty="0" smtClean="0"/>
              <a:t>We need O(n) time to insert</a:t>
            </a:r>
            <a:r>
              <a:rPr lang="tr-TR" dirty="0" smtClean="0"/>
              <a:t> </a:t>
            </a:r>
            <a:r>
              <a:rPr lang="en-US" dirty="0" smtClean="0"/>
              <a:t>an element and at least O(n log n) time to sort the array. </a:t>
            </a:r>
            <a:endParaRPr lang="tr-TR" dirty="0" smtClean="0"/>
          </a:p>
          <a:p>
            <a:r>
              <a:rPr lang="en-US" dirty="0" smtClean="0"/>
              <a:t>Therefore, a better way to implement</a:t>
            </a:r>
            <a:r>
              <a:rPr lang="tr-TR" dirty="0" smtClean="0"/>
              <a:t> </a:t>
            </a:r>
            <a:r>
              <a:rPr lang="en-US" dirty="0" smtClean="0"/>
              <a:t>a priority queue is by using a binary heap which allows both </a:t>
            </a:r>
            <a:r>
              <a:rPr lang="en-US" dirty="0" err="1" smtClean="0"/>
              <a:t>enqueue</a:t>
            </a:r>
            <a:r>
              <a:rPr lang="en-US" dirty="0" smtClean="0"/>
              <a:t> and </a:t>
            </a:r>
            <a:r>
              <a:rPr lang="en-US" dirty="0" err="1" smtClean="0"/>
              <a:t>dequeue</a:t>
            </a:r>
            <a:r>
              <a:rPr lang="en-US" dirty="0" smtClean="0"/>
              <a:t> of elements</a:t>
            </a:r>
            <a:r>
              <a:rPr lang="tr-TR" dirty="0" smtClean="0"/>
              <a:t> in O(</a:t>
            </a:r>
            <a:r>
              <a:rPr lang="tr-TR" dirty="0" err="1" smtClean="0"/>
              <a:t>log</a:t>
            </a:r>
            <a:r>
              <a:rPr lang="tr-TR" dirty="0" smtClean="0"/>
              <a:t> n) time.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Heap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2971800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Heap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r>
              <a:rPr lang="tr-TR" dirty="0" smtClean="0"/>
              <a:t> </a:t>
            </a:r>
            <a:r>
              <a:rPr lang="en-US" dirty="0" smtClean="0"/>
              <a:t>has a running time complexity</a:t>
            </a:r>
            <a:r>
              <a:rPr lang="tr-TR" dirty="0" smtClean="0"/>
              <a:t> of O(</a:t>
            </a:r>
            <a:r>
              <a:rPr lang="tr-TR" dirty="0" err="1" smtClean="0"/>
              <a:t>nlogn</a:t>
            </a:r>
            <a:r>
              <a:rPr lang="tr-TR" dirty="0" smtClean="0"/>
              <a:t>).</a:t>
            </a:r>
          </a:p>
          <a:p>
            <a:r>
              <a:rPr lang="en-US" dirty="0" smtClean="0"/>
              <a:t>Given an array ARR with n elements, the heap sort</a:t>
            </a:r>
            <a:r>
              <a:rPr lang="tr-TR" dirty="0" smtClean="0"/>
              <a:t> </a:t>
            </a:r>
            <a:r>
              <a:rPr lang="en-US" dirty="0" smtClean="0"/>
              <a:t>algorithm can be used to sort ARR in two phases:</a:t>
            </a:r>
            <a:endParaRPr lang="tr-TR" dirty="0" smtClean="0"/>
          </a:p>
          <a:p>
            <a:r>
              <a:rPr lang="en-US" dirty="0" smtClean="0"/>
              <a:t>In phase 1, build a heap H using the elements of ARR.</a:t>
            </a:r>
            <a:endParaRPr lang="tr-TR" dirty="0" smtClean="0"/>
          </a:p>
          <a:p>
            <a:r>
              <a:rPr lang="en-US" dirty="0" smtClean="0"/>
              <a:t>In phase 2, repeatedly delete the root element of the heap formed in phase 1.</a:t>
            </a:r>
          </a:p>
          <a:p>
            <a:r>
              <a:rPr lang="en-US" dirty="0" smtClean="0"/>
              <a:t>In a max heap, we know that the largest value in H is always present at the root node. So in phase</a:t>
            </a:r>
            <a:r>
              <a:rPr lang="tr-TR" dirty="0" smtClean="0"/>
              <a:t> </a:t>
            </a:r>
            <a:r>
              <a:rPr lang="en-US" dirty="0" smtClean="0"/>
              <a:t>2, when the root element is deleted, we are actually collecting the elements of ARR in decreasing</a:t>
            </a:r>
            <a:r>
              <a:rPr lang="tr-TR" dirty="0" smtClean="0"/>
              <a:t> </a:t>
            </a:r>
            <a:r>
              <a:rPr lang="en-US" dirty="0" smtClean="0"/>
              <a:t>order. 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33799"/>
            <a:ext cx="4038600" cy="271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Heap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257800"/>
          </a:xfrm>
        </p:spPr>
        <p:txBody>
          <a:bodyPr>
            <a:normAutofit fontScale="92500"/>
          </a:bodyPr>
          <a:lstStyle/>
          <a:p>
            <a:r>
              <a:rPr lang="tr-TR" b="1" i="1" dirty="0" err="1" smtClean="0"/>
              <a:t>Complexity</a:t>
            </a:r>
            <a:r>
              <a:rPr lang="tr-TR" b="1" i="1" dirty="0" smtClean="0"/>
              <a:t> of </a:t>
            </a:r>
            <a:r>
              <a:rPr lang="tr-TR" b="1" i="1" dirty="0" err="1" smtClean="0"/>
              <a:t>Heap</a:t>
            </a:r>
            <a:r>
              <a:rPr lang="tr-TR" b="1" i="1" dirty="0" smtClean="0"/>
              <a:t> </a:t>
            </a:r>
            <a:r>
              <a:rPr lang="tr-TR" b="1" i="1" dirty="0" err="1" smtClean="0"/>
              <a:t>Sort</a:t>
            </a:r>
            <a:endParaRPr lang="tr-TR" b="1" i="1" dirty="0" smtClean="0"/>
          </a:p>
          <a:p>
            <a:r>
              <a:rPr lang="en-US" dirty="0" smtClean="0"/>
              <a:t>Heap sort uses two heap operations: </a:t>
            </a:r>
            <a:r>
              <a:rPr lang="en-US" i="1" dirty="0" smtClean="0"/>
              <a:t>insertion and root deletion. Each element extracted from the</a:t>
            </a:r>
            <a:r>
              <a:rPr lang="tr-TR" i="1" dirty="0" smtClean="0"/>
              <a:t> </a:t>
            </a:r>
            <a:r>
              <a:rPr lang="en-US" dirty="0" smtClean="0"/>
              <a:t>root is placed in the last empty location of the array.</a:t>
            </a:r>
          </a:p>
          <a:p>
            <a:r>
              <a:rPr lang="en-US" dirty="0" smtClean="0"/>
              <a:t>In phase 1, when we build a heap, the number of comparisons to find the right location of the</a:t>
            </a:r>
            <a:r>
              <a:rPr lang="tr-TR" dirty="0" smtClean="0"/>
              <a:t> </a:t>
            </a:r>
            <a:r>
              <a:rPr lang="en-US" dirty="0" smtClean="0"/>
              <a:t>new element in H cannot exceed the depth of H. </a:t>
            </a:r>
            <a:endParaRPr lang="tr-TR" dirty="0" smtClean="0"/>
          </a:p>
          <a:p>
            <a:r>
              <a:rPr lang="en-US" dirty="0" smtClean="0"/>
              <a:t>Since H is a complete tree, its depth cannot exceed</a:t>
            </a:r>
            <a:r>
              <a:rPr lang="tr-TR" dirty="0" smtClean="0"/>
              <a:t> </a:t>
            </a:r>
            <a:r>
              <a:rPr lang="en-US" dirty="0" smtClean="0"/>
              <a:t>m, where m is the number of elements in heap H.</a:t>
            </a:r>
          </a:p>
          <a:p>
            <a:r>
              <a:rPr lang="en-US" dirty="0" smtClean="0"/>
              <a:t>Thus, the total number of comparisons g(n) to insert n elements of ARR in H is bounded as:</a:t>
            </a:r>
          </a:p>
          <a:p>
            <a:pPr>
              <a:buNone/>
            </a:pPr>
            <a:r>
              <a:rPr lang="tr-TR" dirty="0" smtClean="0"/>
              <a:t>		g(n) &lt;= n </a:t>
            </a:r>
            <a:r>
              <a:rPr lang="tr-TR" dirty="0" err="1" smtClean="0"/>
              <a:t>log</a:t>
            </a:r>
            <a:r>
              <a:rPr lang="tr-TR" dirty="0" smtClean="0"/>
              <a:t> n</a:t>
            </a:r>
          </a:p>
          <a:p>
            <a:r>
              <a:rPr lang="en-US" dirty="0" smtClean="0"/>
              <a:t>Hence, the running time of the first phase of the heap sort algorithm is O(n log n).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Heap</a:t>
            </a:r>
            <a:r>
              <a:rPr lang="tr-TR" dirty="0" smtClean="0"/>
              <a:t> </a:t>
            </a:r>
            <a:r>
              <a:rPr lang="tr-TR" dirty="0" err="1" smtClean="0"/>
              <a:t>Sort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257800"/>
          </a:xfrm>
        </p:spPr>
        <p:txBody>
          <a:bodyPr>
            <a:normAutofit fontScale="77500" lnSpcReduction="20000"/>
          </a:bodyPr>
          <a:lstStyle/>
          <a:p>
            <a:r>
              <a:rPr lang="tr-TR" b="1" i="1" dirty="0" err="1" smtClean="0"/>
              <a:t>Complexity</a:t>
            </a:r>
            <a:r>
              <a:rPr lang="tr-TR" b="1" i="1" dirty="0" smtClean="0"/>
              <a:t> of </a:t>
            </a:r>
            <a:r>
              <a:rPr lang="tr-TR" b="1" i="1" dirty="0" err="1" smtClean="0"/>
              <a:t>Heap</a:t>
            </a:r>
            <a:r>
              <a:rPr lang="tr-TR" b="1" i="1" dirty="0" smtClean="0"/>
              <a:t> </a:t>
            </a:r>
            <a:r>
              <a:rPr lang="tr-TR" b="1" i="1" dirty="0" err="1" smtClean="0"/>
              <a:t>Sort</a:t>
            </a:r>
            <a:endParaRPr lang="tr-TR" b="1" i="1" dirty="0" smtClean="0"/>
          </a:p>
          <a:p>
            <a:r>
              <a:rPr lang="en-US" dirty="0" smtClean="0"/>
              <a:t>In phase 2, we have H which is a complete tree with m elements having left and right sub-trees</a:t>
            </a:r>
            <a:r>
              <a:rPr lang="tr-TR" dirty="0" smtClean="0"/>
              <a:t> </a:t>
            </a:r>
            <a:r>
              <a:rPr lang="en-US" dirty="0" smtClean="0"/>
              <a:t>as heaps. </a:t>
            </a:r>
            <a:endParaRPr lang="tr-TR" dirty="0" smtClean="0"/>
          </a:p>
          <a:p>
            <a:r>
              <a:rPr lang="en-US" dirty="0" smtClean="0"/>
              <a:t>Assuming L to be the root of the tree, </a:t>
            </a:r>
            <a:r>
              <a:rPr lang="en-US" i="1" dirty="0" err="1" smtClean="0"/>
              <a:t>reheaping</a:t>
            </a:r>
            <a:r>
              <a:rPr lang="en-US" i="1" dirty="0" smtClean="0"/>
              <a:t> the tree would need 4 comparisons to</a:t>
            </a:r>
            <a:r>
              <a:rPr lang="tr-TR" i="1" dirty="0" smtClean="0"/>
              <a:t> </a:t>
            </a:r>
            <a:r>
              <a:rPr lang="en-US" dirty="0" smtClean="0"/>
              <a:t>move L one step down the tree H. Since the depth of H cannot exceed O(log m), </a:t>
            </a:r>
            <a:r>
              <a:rPr lang="en-US" dirty="0" err="1" smtClean="0"/>
              <a:t>reheaping</a:t>
            </a:r>
            <a:r>
              <a:rPr lang="en-US" dirty="0" smtClean="0"/>
              <a:t> the tree</a:t>
            </a:r>
            <a:r>
              <a:rPr lang="tr-TR" dirty="0" smtClean="0"/>
              <a:t> </a:t>
            </a:r>
            <a:r>
              <a:rPr lang="en-US" dirty="0" smtClean="0"/>
              <a:t>will require a maximum of 4 log m comparisons to find the right location of L in H.</a:t>
            </a:r>
          </a:p>
          <a:p>
            <a:r>
              <a:rPr lang="en-US" dirty="0" smtClean="0"/>
              <a:t>Since n elements will be deleted from heap H, </a:t>
            </a:r>
            <a:r>
              <a:rPr lang="en-US" dirty="0" err="1" smtClean="0"/>
              <a:t>reheaping</a:t>
            </a:r>
            <a:r>
              <a:rPr lang="en-US" dirty="0" smtClean="0"/>
              <a:t> will be done n times. Therefore, the</a:t>
            </a:r>
            <a:r>
              <a:rPr lang="tr-TR" dirty="0" smtClean="0"/>
              <a:t> </a:t>
            </a:r>
            <a:r>
              <a:rPr lang="en-US" dirty="0" smtClean="0"/>
              <a:t>number of comparisons to delete n elements is bounded as:</a:t>
            </a:r>
          </a:p>
          <a:p>
            <a:pPr>
              <a:buNone/>
            </a:pPr>
            <a:r>
              <a:rPr lang="tr-TR" dirty="0" smtClean="0"/>
              <a:t>			h(n) &lt;= 4n </a:t>
            </a:r>
            <a:r>
              <a:rPr lang="tr-TR" dirty="0" err="1" smtClean="0"/>
              <a:t>log</a:t>
            </a:r>
            <a:r>
              <a:rPr lang="tr-TR" dirty="0" smtClean="0"/>
              <a:t> n</a:t>
            </a:r>
          </a:p>
          <a:p>
            <a:r>
              <a:rPr lang="en-US" dirty="0" smtClean="0"/>
              <a:t>Hence, the running time of the second phase of the heap sort algorithm is O(n log n).</a:t>
            </a:r>
          </a:p>
          <a:p>
            <a:r>
              <a:rPr lang="en-US" dirty="0" smtClean="0"/>
              <a:t>Each phase requires time proportional to O(n log n). Therefore, the running time to sort an array</a:t>
            </a:r>
            <a:r>
              <a:rPr lang="tr-TR" dirty="0" smtClean="0"/>
              <a:t> </a:t>
            </a:r>
            <a:r>
              <a:rPr lang="en-US" dirty="0" smtClean="0"/>
              <a:t>of n elements in the worst case is proportional to O(n log n).</a:t>
            </a:r>
          </a:p>
          <a:p>
            <a:r>
              <a:rPr lang="en-US" dirty="0" smtClean="0"/>
              <a:t>Therefore, we can conclude that heap sort is a simple, fast, and stable sorting algorithm that</a:t>
            </a:r>
            <a:r>
              <a:rPr lang="tr-TR" dirty="0" smtClean="0"/>
              <a:t> </a:t>
            </a:r>
            <a:r>
              <a:rPr lang="en-US" dirty="0" smtClean="0"/>
              <a:t>can be used to sort large sets of data efficiently.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 binomial heap H is a set of binomial trees that satisfy the binomial heap properties. </a:t>
            </a:r>
            <a:endParaRPr lang="tr-TR" dirty="0" smtClean="0"/>
          </a:p>
          <a:p>
            <a:r>
              <a:rPr lang="en-US" dirty="0" smtClean="0"/>
              <a:t>First, let us</a:t>
            </a:r>
            <a:r>
              <a:rPr lang="tr-TR" dirty="0" smtClean="0"/>
              <a:t> </a:t>
            </a:r>
            <a:r>
              <a:rPr lang="en-US" dirty="0" smtClean="0"/>
              <a:t>discuss what a binomial tree is.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binomial tree is an ordered tree that can be recursively defined as follows:</a:t>
            </a:r>
          </a:p>
          <a:p>
            <a:pPr lvl="1"/>
            <a:r>
              <a:rPr lang="en-US" dirty="0" smtClean="0"/>
              <a:t>A binomial tree of order 0 has a single node.</a:t>
            </a:r>
          </a:p>
          <a:p>
            <a:pPr lvl="1"/>
            <a:r>
              <a:rPr lang="en-US" dirty="0" smtClean="0"/>
              <a:t>A binomial tree of order </a:t>
            </a:r>
            <a:r>
              <a:rPr lang="en-US" dirty="0" err="1" smtClean="0"/>
              <a:t>i</a:t>
            </a:r>
            <a:r>
              <a:rPr lang="en-US" dirty="0" smtClean="0"/>
              <a:t> has a root node whose children are the root nodes of binomial trees</a:t>
            </a:r>
            <a:r>
              <a:rPr lang="tr-TR" dirty="0" smtClean="0"/>
              <a:t> </a:t>
            </a:r>
            <a:r>
              <a:rPr lang="en-US" dirty="0" smtClean="0"/>
              <a:t>of order i–1, i–2, ..., 2, 1, and 0.</a:t>
            </a:r>
          </a:p>
          <a:p>
            <a:pPr lvl="1"/>
            <a:r>
              <a:rPr lang="en-US" dirty="0" smtClean="0"/>
              <a:t>A binomial tree B</a:t>
            </a:r>
            <a:r>
              <a:rPr lang="en-US" baseline="-25000" dirty="0" smtClean="0"/>
              <a:t>i</a:t>
            </a:r>
            <a:r>
              <a:rPr lang="en-US" dirty="0" smtClean="0"/>
              <a:t> has 2</a:t>
            </a:r>
            <a:r>
              <a:rPr lang="en-US" baseline="30000" dirty="0" smtClean="0"/>
              <a:t>i</a:t>
            </a:r>
            <a:r>
              <a:rPr lang="en-US" dirty="0" smtClean="0"/>
              <a:t> nodes.</a:t>
            </a:r>
          </a:p>
          <a:p>
            <a:pPr lvl="1"/>
            <a:r>
              <a:rPr lang="en-US" dirty="0" smtClean="0"/>
              <a:t>The height of a binomial tree B</a:t>
            </a:r>
            <a:r>
              <a:rPr lang="en-US" baseline="-25000" dirty="0" smtClean="0"/>
              <a:t>i</a:t>
            </a:r>
            <a:r>
              <a:rPr lang="en-US" dirty="0" smtClean="0"/>
              <a:t> is 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492" y="990600"/>
            <a:ext cx="7186108" cy="5105399"/>
          </a:xfrm>
        </p:spPr>
        <p:txBody>
          <a:bodyPr/>
          <a:lstStyle/>
          <a:p>
            <a:r>
              <a:rPr lang="tr-TR" dirty="0" smtClean="0"/>
              <a:t>Binary Heaps</a:t>
            </a:r>
          </a:p>
          <a:p>
            <a:r>
              <a:rPr lang="tr-TR" dirty="0" smtClean="0"/>
              <a:t>Binomial Heaps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641448" y="5715000"/>
            <a:ext cx="3502152" cy="50228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144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Look at Fig. 12.12 which shows a few binomial trees of different orders. We can construct a</a:t>
            </a:r>
            <a:r>
              <a:rPr lang="tr-TR" dirty="0" smtClean="0"/>
              <a:t> </a:t>
            </a:r>
            <a:r>
              <a:rPr lang="en-US" dirty="0" smtClean="0"/>
              <a:t>binomial tree B</a:t>
            </a:r>
            <a:r>
              <a:rPr lang="en-US" baseline="-25000" dirty="0" smtClean="0"/>
              <a:t>i</a:t>
            </a:r>
            <a:r>
              <a:rPr lang="en-US" dirty="0" smtClean="0"/>
              <a:t> from two binomial trees of order B</a:t>
            </a:r>
            <a:r>
              <a:rPr lang="en-US" baseline="-25000" dirty="0" smtClean="0"/>
              <a:t>i–1</a:t>
            </a:r>
            <a:r>
              <a:rPr lang="en-US" dirty="0" smtClean="0"/>
              <a:t> by linking them together in such a way that</a:t>
            </a:r>
            <a:r>
              <a:rPr lang="tr-TR" dirty="0" smtClean="0"/>
              <a:t> </a:t>
            </a:r>
            <a:r>
              <a:rPr lang="en-US" dirty="0" smtClean="0"/>
              <a:t>the root of one is the leftmost child of the root of another.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743200"/>
            <a:ext cx="57245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binomial heap H is a collection of binomial trees that satisfy the following properties:</a:t>
            </a:r>
          </a:p>
          <a:p>
            <a:pPr lvl="1"/>
            <a:r>
              <a:rPr lang="en-US" dirty="0" smtClean="0"/>
              <a:t>Every binomial tree in H satisfies the minimum heap property (i.e., the key of a node is either</a:t>
            </a:r>
            <a:r>
              <a:rPr lang="tr-TR" dirty="0" smtClean="0"/>
              <a:t> </a:t>
            </a:r>
            <a:r>
              <a:rPr lang="en-US" dirty="0" smtClean="0"/>
              <a:t>greater than or equal to the key of its parent).</a:t>
            </a:r>
            <a:endParaRPr lang="tr-TR" dirty="0" smtClean="0"/>
          </a:p>
          <a:p>
            <a:pPr lvl="1"/>
            <a:r>
              <a:rPr lang="en-US" dirty="0" smtClean="0"/>
              <a:t>There can be one or zero binomial trees for each order including zero order.</a:t>
            </a:r>
          </a:p>
          <a:p>
            <a:r>
              <a:rPr lang="en-US" dirty="0" smtClean="0"/>
              <a:t>According to the first property, the root of a heap-ordered tree contains the smallest key in</a:t>
            </a:r>
            <a:r>
              <a:rPr lang="tr-TR" dirty="0" smtClean="0"/>
              <a:t> </a:t>
            </a:r>
            <a:r>
              <a:rPr lang="en-US" dirty="0" smtClean="0"/>
              <a:t>the tree.</a:t>
            </a:r>
            <a:endParaRPr lang="tr-TR" dirty="0" smtClean="0"/>
          </a:p>
          <a:p>
            <a:r>
              <a:rPr lang="en-US" dirty="0" smtClean="0"/>
              <a:t>The second property, on the other hand, implies that a binomial heap H having N nodes</a:t>
            </a:r>
            <a:r>
              <a:rPr lang="tr-TR" dirty="0" smtClean="0"/>
              <a:t> </a:t>
            </a:r>
            <a:r>
              <a:rPr lang="en-US" dirty="0" smtClean="0"/>
              <a:t>contains at most log (N + 1) binomial trees.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Linked Representation of Binomial Heaps</a:t>
            </a:r>
          </a:p>
          <a:p>
            <a:r>
              <a:rPr lang="en-US" dirty="0" smtClean="0"/>
              <a:t>Each node in a binomial heap H has a </a:t>
            </a:r>
            <a:r>
              <a:rPr lang="en-US" dirty="0" err="1" smtClean="0"/>
              <a:t>val</a:t>
            </a:r>
            <a:r>
              <a:rPr lang="en-US" dirty="0" smtClean="0"/>
              <a:t> field that stores its value. In addition, each node N has</a:t>
            </a:r>
            <a:r>
              <a:rPr lang="tr-TR" dirty="0" smtClean="0"/>
              <a:t> </a:t>
            </a:r>
            <a:r>
              <a:rPr lang="tr-TR" dirty="0" err="1" smtClean="0"/>
              <a:t>following</a:t>
            </a:r>
            <a:r>
              <a:rPr lang="tr-TR" dirty="0" smtClean="0"/>
              <a:t> </a:t>
            </a:r>
            <a:r>
              <a:rPr lang="tr-TR" dirty="0" err="1" smtClean="0"/>
              <a:t>pointers</a:t>
            </a:r>
            <a:r>
              <a:rPr lang="tr-TR" dirty="0" smtClean="0"/>
              <a:t>:</a:t>
            </a:r>
          </a:p>
          <a:p>
            <a:pPr lvl="1"/>
            <a:r>
              <a:rPr lang="en-US" dirty="0" smtClean="0"/>
              <a:t>P[N] that points to the parent of N</a:t>
            </a:r>
          </a:p>
          <a:p>
            <a:pPr lvl="1"/>
            <a:r>
              <a:rPr lang="en-US" dirty="0" smtClean="0"/>
              <a:t>Child[N] that points to the leftmost child</a:t>
            </a:r>
          </a:p>
          <a:p>
            <a:pPr lvl="1"/>
            <a:r>
              <a:rPr lang="en-US" dirty="0" smtClean="0"/>
              <a:t>Sibling[N] that points to the sibling of N which is immediately to its right</a:t>
            </a:r>
          </a:p>
          <a:p>
            <a:r>
              <a:rPr lang="en-US" dirty="0" smtClean="0"/>
              <a:t>If N is the root node, then P[N] = NULL. If N has no children, then</a:t>
            </a:r>
            <a:r>
              <a:rPr lang="tr-TR" dirty="0" smtClean="0"/>
              <a:t> </a:t>
            </a:r>
            <a:r>
              <a:rPr lang="en-US" dirty="0" smtClean="0"/>
              <a:t>Child[N] = NULL, and if N is the rightmost child of its parent, then</a:t>
            </a:r>
            <a:r>
              <a:rPr lang="tr-TR" dirty="0" smtClean="0"/>
              <a:t> </a:t>
            </a:r>
            <a:r>
              <a:rPr lang="tr-TR" dirty="0" err="1" smtClean="0"/>
              <a:t>Sibling</a:t>
            </a:r>
            <a:r>
              <a:rPr lang="tr-TR" dirty="0" smtClean="0"/>
              <a:t>[N] = NULL.</a:t>
            </a:r>
          </a:p>
          <a:p>
            <a:r>
              <a:rPr lang="en-US" dirty="0" smtClean="0"/>
              <a:t>In addition to this, every node N has a degree field which</a:t>
            </a:r>
            <a:r>
              <a:rPr lang="tr-TR" dirty="0" smtClean="0"/>
              <a:t> </a:t>
            </a:r>
            <a:r>
              <a:rPr lang="en-US" dirty="0" smtClean="0"/>
              <a:t>stores the number of children of N. Look at the binomial heap</a:t>
            </a:r>
            <a:r>
              <a:rPr lang="tr-TR" dirty="0" smtClean="0"/>
              <a:t> </a:t>
            </a:r>
            <a:r>
              <a:rPr lang="en-US" dirty="0" smtClean="0"/>
              <a:t>shown in Fig. 12.13. </a:t>
            </a:r>
            <a:endParaRPr lang="tr-TR" dirty="0" smtClean="0"/>
          </a:p>
          <a:p>
            <a:r>
              <a:rPr lang="en-US" dirty="0" smtClean="0"/>
              <a:t>Figure 12.14 shows its corresponding</a:t>
            </a:r>
            <a:r>
              <a:rPr lang="tr-TR" dirty="0" smtClean="0"/>
              <a:t> </a:t>
            </a:r>
            <a:r>
              <a:rPr lang="tr-TR" dirty="0" err="1" smtClean="0"/>
              <a:t>linked</a:t>
            </a:r>
            <a:r>
              <a:rPr lang="tr-TR" dirty="0" smtClean="0"/>
              <a:t> </a:t>
            </a:r>
            <a:r>
              <a:rPr lang="tr-TR" dirty="0" err="1" smtClean="0"/>
              <a:t>representation</a:t>
            </a:r>
            <a:r>
              <a:rPr lang="tr-TR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40694"/>
            <a:ext cx="2971800" cy="15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9637" y="2286000"/>
            <a:ext cx="5317138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257800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err="1" smtClean="0"/>
              <a:t>Operations</a:t>
            </a:r>
            <a:r>
              <a:rPr lang="tr-TR" b="1" dirty="0" smtClean="0"/>
              <a:t> on </a:t>
            </a:r>
            <a:r>
              <a:rPr lang="tr-TR" b="1" dirty="0" err="1" smtClean="0"/>
              <a:t>Binomial</a:t>
            </a:r>
            <a:r>
              <a:rPr lang="tr-TR" b="1" dirty="0" smtClean="0"/>
              <a:t> </a:t>
            </a:r>
            <a:r>
              <a:rPr lang="tr-TR" b="1" dirty="0" err="1" smtClean="0"/>
              <a:t>Heaps</a:t>
            </a:r>
            <a:endParaRPr lang="tr-TR" b="1" dirty="0" smtClean="0"/>
          </a:p>
          <a:p>
            <a:r>
              <a:rPr lang="en-US" dirty="0" smtClean="0"/>
              <a:t>In this section, we will discuss the different operations that can be performed on binomial heaps.</a:t>
            </a:r>
          </a:p>
          <a:p>
            <a:r>
              <a:rPr lang="en-US" b="1" i="1" dirty="0" smtClean="0"/>
              <a:t>Creating a New Binomial Heap</a:t>
            </a:r>
          </a:p>
          <a:p>
            <a:r>
              <a:rPr lang="en-US" dirty="0" smtClean="0"/>
              <a:t>The procedure </a:t>
            </a:r>
            <a:r>
              <a:rPr lang="en-US" dirty="0" err="1" smtClean="0"/>
              <a:t>Create_Binomial</a:t>
            </a:r>
            <a:r>
              <a:rPr lang="en-US" dirty="0" smtClean="0"/>
              <a:t>–Heap() allocates and returns an object H, where Head[H] is set to</a:t>
            </a:r>
            <a:r>
              <a:rPr lang="tr-TR" dirty="0" smtClean="0"/>
              <a:t> </a:t>
            </a:r>
            <a:r>
              <a:rPr lang="en-US" dirty="0" smtClean="0"/>
              <a:t>NULL. The running time of this procedure can be given as O(1).</a:t>
            </a:r>
          </a:p>
          <a:p>
            <a:r>
              <a:rPr lang="en-US" b="1" i="1" dirty="0" smtClean="0"/>
              <a:t>Finding the Node with Minimum Key</a:t>
            </a:r>
          </a:p>
          <a:p>
            <a:r>
              <a:rPr lang="en-US" dirty="0" smtClean="0"/>
              <a:t>The procedure </a:t>
            </a:r>
            <a:r>
              <a:rPr lang="en-US" dirty="0" err="1" smtClean="0"/>
              <a:t>Min_Binomial</a:t>
            </a:r>
            <a:r>
              <a:rPr lang="en-US" dirty="0" smtClean="0"/>
              <a:t>–Heap() returns a pointer to the node which has the minimum value in</a:t>
            </a:r>
            <a:r>
              <a:rPr lang="tr-TR" dirty="0" smtClean="0"/>
              <a:t> </a:t>
            </a:r>
            <a:r>
              <a:rPr lang="en-US" dirty="0" smtClean="0"/>
              <a:t>the binomial heap H. The algorithm for </a:t>
            </a:r>
            <a:r>
              <a:rPr lang="en-US" dirty="0" err="1" smtClean="0"/>
              <a:t>Min_Binomial</a:t>
            </a:r>
            <a:r>
              <a:rPr lang="en-US" dirty="0" smtClean="0"/>
              <a:t>–Heap() is shown in Fig. 12.15.</a:t>
            </a:r>
            <a:endParaRPr lang="tr-TR" dirty="0" smtClean="0"/>
          </a:p>
          <a:p>
            <a:r>
              <a:rPr lang="en-US" dirty="0" smtClean="0"/>
              <a:t>We have already discussed that a binomial heap is heap-ordered; therefore, the node with the</a:t>
            </a:r>
            <a:r>
              <a:rPr lang="tr-TR" dirty="0" smtClean="0"/>
              <a:t> </a:t>
            </a:r>
            <a:r>
              <a:rPr lang="en-US" dirty="0" smtClean="0"/>
              <a:t>minimum value in a particular binomial tree will appear as a root node in the binomial heap. </a:t>
            </a:r>
            <a:endParaRPr lang="tr-TR" dirty="0" smtClean="0"/>
          </a:p>
          <a:p>
            <a:r>
              <a:rPr lang="en-US" dirty="0" smtClean="0"/>
              <a:t>Thus,</a:t>
            </a:r>
            <a:r>
              <a:rPr lang="tr-TR" dirty="0" smtClean="0"/>
              <a:t> </a:t>
            </a:r>
            <a:r>
              <a:rPr lang="en-US" dirty="0" smtClean="0"/>
              <a:t>the Min_ Binomial–Heap() procedure checks all roots. Since there are at most log (n + 1) roots to</a:t>
            </a:r>
            <a:r>
              <a:rPr lang="tr-TR" dirty="0" smtClean="0"/>
              <a:t> </a:t>
            </a:r>
            <a:r>
              <a:rPr lang="en-US" dirty="0" smtClean="0"/>
              <a:t>check, the running time of this procedure is O(log n).</a:t>
            </a:r>
            <a:endParaRPr lang="en-US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62000"/>
            <a:ext cx="541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124200"/>
            <a:ext cx="6457950" cy="312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2819400"/>
          </a:xfrm>
        </p:spPr>
        <p:txBody>
          <a:bodyPr>
            <a:normAutofit fontScale="85000" lnSpcReduction="20000"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  <a:p>
            <a:r>
              <a:rPr lang="en-US" dirty="0" smtClean="0"/>
              <a:t>The procedure of uniting two binomial heaps is used as a subroutine by other operations. </a:t>
            </a:r>
            <a:endParaRPr lang="tr-TR" dirty="0" smtClean="0"/>
          </a:p>
          <a:p>
            <a:r>
              <a:rPr lang="en-US" dirty="0" smtClean="0"/>
              <a:t>The</a:t>
            </a:r>
            <a:r>
              <a:rPr lang="tr-TR" dirty="0" smtClean="0"/>
              <a:t> Link</a:t>
            </a:r>
            <a:r>
              <a:rPr lang="en-US" dirty="0" smtClean="0"/>
              <a:t>_Binomial–</a:t>
            </a:r>
            <a:r>
              <a:rPr lang="tr-TR" dirty="0" smtClean="0"/>
              <a:t>Tree</a:t>
            </a:r>
            <a:r>
              <a:rPr lang="en-US" dirty="0" smtClean="0"/>
              <a:t>() procedure links together binomial</a:t>
            </a:r>
            <a:r>
              <a:rPr lang="tr-TR" dirty="0" smtClean="0"/>
              <a:t> </a:t>
            </a:r>
            <a:r>
              <a:rPr lang="en-US" dirty="0" smtClean="0"/>
              <a:t>trees whose roots have the same degree. </a:t>
            </a:r>
            <a:endParaRPr lang="tr-TR" dirty="0" smtClean="0"/>
          </a:p>
          <a:p>
            <a:r>
              <a:rPr lang="en-US" dirty="0" smtClean="0"/>
              <a:t>The algorithm to</a:t>
            </a:r>
            <a:r>
              <a:rPr lang="tr-TR" dirty="0" smtClean="0"/>
              <a:t> </a:t>
            </a:r>
            <a:r>
              <a:rPr lang="en-US" dirty="0" smtClean="0"/>
              <a:t>link B</a:t>
            </a:r>
            <a:r>
              <a:rPr lang="en-US" baseline="-25000" dirty="0" smtClean="0"/>
              <a:t>i–1</a:t>
            </a:r>
            <a:r>
              <a:rPr lang="en-US" dirty="0" smtClean="0"/>
              <a:t> tree rooted at node Y to the B</a:t>
            </a:r>
            <a:r>
              <a:rPr lang="en-US" baseline="-25000" dirty="0" smtClean="0"/>
              <a:t>i–1</a:t>
            </a:r>
            <a:r>
              <a:rPr lang="en-US" dirty="0" smtClean="0"/>
              <a:t> tree rooted at node</a:t>
            </a:r>
            <a:r>
              <a:rPr lang="tr-TR" dirty="0" smtClean="0"/>
              <a:t> </a:t>
            </a:r>
            <a:r>
              <a:rPr lang="en-US" dirty="0" smtClean="0"/>
              <a:t>Z, making Z the parent of Y, is shown in Fig. 12.17.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Link_Binomial</a:t>
            </a:r>
            <a:r>
              <a:rPr lang="en-US" dirty="0" smtClean="0"/>
              <a:t>–Tree() procedure makes Y the new</a:t>
            </a:r>
            <a:r>
              <a:rPr lang="tr-TR" dirty="0" smtClean="0"/>
              <a:t> </a:t>
            </a:r>
            <a:r>
              <a:rPr lang="en-US" dirty="0" smtClean="0"/>
              <a:t>head of the linked list of node Z’s children in O(1) time.</a:t>
            </a:r>
            <a:endParaRPr lang="en-US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51523"/>
            <a:ext cx="4419600" cy="254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838200"/>
          </a:xfrm>
        </p:spPr>
        <p:txBody>
          <a:bodyPr>
            <a:normAutofit fontScale="70000" lnSpcReduction="20000"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  <a:p>
            <a:r>
              <a:rPr lang="en-US" dirty="0" smtClean="0"/>
              <a:t>The algorithm to unite two binomial heaps H1 and H2 is</a:t>
            </a:r>
            <a:r>
              <a:rPr lang="tr-TR" dirty="0" smtClean="0"/>
              <a:t> </a:t>
            </a:r>
            <a:r>
              <a:rPr lang="tr-TR" dirty="0" err="1" smtClean="0"/>
              <a:t>given</a:t>
            </a:r>
            <a:r>
              <a:rPr lang="tr-TR" dirty="0" smtClean="0"/>
              <a:t> in </a:t>
            </a:r>
            <a:r>
              <a:rPr lang="tr-TR" dirty="0" err="1" smtClean="0"/>
              <a:t>Fig</a:t>
            </a:r>
            <a:r>
              <a:rPr lang="tr-TR" dirty="0" smtClean="0"/>
              <a:t>. 12.18.</a:t>
            </a:r>
            <a:endParaRPr lang="en-US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460531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4953000"/>
          </a:xfrm>
        </p:spPr>
        <p:txBody>
          <a:bodyPr>
            <a:normAutofit fontScale="85000" lnSpcReduction="20000"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  <a:p>
            <a:r>
              <a:rPr lang="en-US" dirty="0" smtClean="0"/>
              <a:t>The algorithm destroys the original</a:t>
            </a:r>
            <a:r>
              <a:rPr lang="tr-TR" dirty="0" smtClean="0"/>
              <a:t> </a:t>
            </a:r>
            <a:r>
              <a:rPr lang="en-US" dirty="0" smtClean="0"/>
              <a:t>representations of heaps H1 and H2. </a:t>
            </a:r>
            <a:endParaRPr lang="tr-TR" dirty="0" smtClean="0"/>
          </a:p>
          <a:p>
            <a:r>
              <a:rPr lang="en-US" dirty="0" smtClean="0"/>
              <a:t>Apart</a:t>
            </a:r>
            <a:r>
              <a:rPr lang="tr-TR" dirty="0" smtClean="0"/>
              <a:t> </a:t>
            </a:r>
            <a:r>
              <a:rPr lang="en-US" dirty="0" smtClean="0"/>
              <a:t>from </a:t>
            </a:r>
            <a:r>
              <a:rPr lang="en-US" dirty="0" err="1" smtClean="0"/>
              <a:t>Link_Binomial</a:t>
            </a:r>
            <a:r>
              <a:rPr lang="en-US" dirty="0" smtClean="0"/>
              <a:t>–Tree(), it uses another</a:t>
            </a:r>
            <a:r>
              <a:rPr lang="tr-TR" dirty="0" smtClean="0"/>
              <a:t> </a:t>
            </a:r>
            <a:r>
              <a:rPr lang="tr-TR" dirty="0" err="1" smtClean="0"/>
              <a:t>procedure</a:t>
            </a:r>
            <a:r>
              <a:rPr lang="tr-TR" dirty="0" smtClean="0"/>
              <a:t> </a:t>
            </a:r>
            <a:r>
              <a:rPr lang="tr-TR" dirty="0" err="1" smtClean="0"/>
              <a:t>Merge</a:t>
            </a:r>
            <a:r>
              <a:rPr lang="tr-TR" dirty="0" smtClean="0"/>
              <a:t>_</a:t>
            </a:r>
            <a:r>
              <a:rPr lang="tr-TR" dirty="0" err="1" smtClean="0"/>
              <a:t>Binomial</a:t>
            </a:r>
            <a:r>
              <a:rPr lang="tr-TR" dirty="0" smtClean="0"/>
              <a:t>–</a:t>
            </a:r>
            <a:r>
              <a:rPr lang="tr-TR" dirty="0" err="1" smtClean="0"/>
              <a:t>Heap</a:t>
            </a:r>
            <a:r>
              <a:rPr lang="tr-TR" dirty="0" smtClean="0"/>
              <a:t>()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en-US" dirty="0" smtClean="0"/>
              <a:t>is used to merge the root lists of H1 and H2</a:t>
            </a:r>
            <a:r>
              <a:rPr lang="tr-TR" dirty="0" smtClean="0"/>
              <a:t> </a:t>
            </a:r>
            <a:r>
              <a:rPr lang="en-US" dirty="0" smtClean="0"/>
              <a:t>into a single linked list that is sorted by</a:t>
            </a:r>
            <a:r>
              <a:rPr lang="tr-TR" dirty="0" smtClean="0"/>
              <a:t> </a:t>
            </a:r>
            <a:r>
              <a:rPr lang="en-US" dirty="0" smtClean="0"/>
              <a:t>degree into a monotonically increasing</a:t>
            </a:r>
            <a:r>
              <a:rPr lang="tr-TR" dirty="0" smtClean="0"/>
              <a:t> </a:t>
            </a:r>
            <a:r>
              <a:rPr lang="tr-TR" dirty="0" err="1" smtClean="0"/>
              <a:t>order</a:t>
            </a:r>
            <a:r>
              <a:rPr lang="tr-TR" dirty="0" smtClean="0"/>
              <a:t>.</a:t>
            </a:r>
          </a:p>
          <a:p>
            <a:r>
              <a:rPr lang="en-US" dirty="0" smtClean="0"/>
              <a:t>In the algorithm, Steps 1 to 3 merge</a:t>
            </a:r>
            <a:r>
              <a:rPr lang="tr-TR" dirty="0" smtClean="0"/>
              <a:t> </a:t>
            </a:r>
            <a:r>
              <a:rPr lang="en-US" dirty="0" smtClean="0"/>
              <a:t>the root lists of binomial heaps H1 and H2</a:t>
            </a:r>
            <a:r>
              <a:rPr lang="tr-TR" dirty="0" smtClean="0"/>
              <a:t> </a:t>
            </a:r>
            <a:r>
              <a:rPr lang="en-US" dirty="0" smtClean="0"/>
              <a:t>into a single root list H in such a way that</a:t>
            </a:r>
            <a:r>
              <a:rPr lang="tr-TR" dirty="0" smtClean="0"/>
              <a:t> </a:t>
            </a:r>
            <a:r>
              <a:rPr lang="en-US" dirty="0" smtClean="0"/>
              <a:t>H1 and H2 are sorted strictly by increasing</a:t>
            </a:r>
            <a:r>
              <a:rPr lang="tr-TR" dirty="0" smtClean="0"/>
              <a:t> </a:t>
            </a:r>
            <a:r>
              <a:rPr lang="tr-TR" dirty="0" err="1" smtClean="0"/>
              <a:t>degree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Merge</a:t>
            </a:r>
            <a:r>
              <a:rPr lang="tr-TR" dirty="0" smtClean="0"/>
              <a:t>_</a:t>
            </a:r>
            <a:r>
              <a:rPr lang="tr-TR" dirty="0" err="1" smtClean="0"/>
              <a:t>Binomial</a:t>
            </a:r>
            <a:r>
              <a:rPr lang="tr-TR" dirty="0" smtClean="0"/>
              <a:t>–</a:t>
            </a:r>
            <a:r>
              <a:rPr lang="tr-TR" dirty="0" err="1" smtClean="0"/>
              <a:t>Heap</a:t>
            </a:r>
            <a:r>
              <a:rPr lang="tr-TR" dirty="0" smtClean="0"/>
              <a:t>() </a:t>
            </a:r>
            <a:r>
              <a:rPr lang="tr-TR" dirty="0" err="1" smtClean="0"/>
              <a:t>returns</a:t>
            </a:r>
            <a:r>
              <a:rPr lang="tr-TR" dirty="0" smtClean="0"/>
              <a:t> a </a:t>
            </a:r>
            <a:r>
              <a:rPr lang="en-US" dirty="0" smtClean="0"/>
              <a:t>root list H that is sorted by monotonically</a:t>
            </a:r>
            <a:r>
              <a:rPr lang="tr-TR" dirty="0" smtClean="0"/>
              <a:t> </a:t>
            </a:r>
            <a:r>
              <a:rPr lang="en-US" dirty="0" smtClean="0"/>
              <a:t>increasing degree. </a:t>
            </a:r>
            <a:endParaRPr lang="tr-TR" dirty="0" smtClean="0"/>
          </a:p>
          <a:p>
            <a:r>
              <a:rPr lang="en-US" dirty="0" smtClean="0"/>
              <a:t>If there are m roots</a:t>
            </a:r>
            <a:r>
              <a:rPr lang="tr-TR" dirty="0" smtClean="0"/>
              <a:t> </a:t>
            </a:r>
            <a:r>
              <a:rPr lang="en-US" dirty="0" smtClean="0"/>
              <a:t>in the root lists of H1 and H2, then </a:t>
            </a:r>
            <a:r>
              <a:rPr lang="en-US" dirty="0" err="1" smtClean="0"/>
              <a:t>Merge_Binomial</a:t>
            </a:r>
            <a:r>
              <a:rPr lang="en-US" dirty="0" smtClean="0"/>
              <a:t>–Heap() runs in O(m) time. </a:t>
            </a:r>
            <a:endParaRPr lang="tr-TR" dirty="0" smtClean="0"/>
          </a:p>
          <a:p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procedure repeatedly examines the roots</a:t>
            </a:r>
            <a:r>
              <a:rPr lang="tr-TR" dirty="0" smtClean="0"/>
              <a:t> </a:t>
            </a:r>
            <a:r>
              <a:rPr lang="en-US" dirty="0" smtClean="0"/>
              <a:t>at the heads of the two root lists and</a:t>
            </a:r>
            <a:r>
              <a:rPr lang="tr-TR" dirty="0" smtClean="0"/>
              <a:t> </a:t>
            </a:r>
            <a:r>
              <a:rPr lang="en-US" dirty="0" smtClean="0"/>
              <a:t>appends the root with the lower degree</a:t>
            </a:r>
            <a:r>
              <a:rPr lang="tr-TR" dirty="0" smtClean="0"/>
              <a:t> </a:t>
            </a:r>
            <a:r>
              <a:rPr lang="en-US" dirty="0" smtClean="0"/>
              <a:t>to the output root list, while removing it</a:t>
            </a:r>
            <a:r>
              <a:rPr lang="tr-TR" dirty="0" smtClean="0"/>
              <a:t> </a:t>
            </a:r>
            <a:r>
              <a:rPr lang="en-US" dirty="0" smtClean="0"/>
              <a:t>from its input root list.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105400"/>
          </a:xfrm>
        </p:spPr>
        <p:txBody>
          <a:bodyPr>
            <a:normAutofit lnSpcReduction="10000"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  <a:p>
            <a:r>
              <a:rPr lang="en-US" dirty="0" smtClean="0"/>
              <a:t>Step 4 of the algorithm checks if there</a:t>
            </a:r>
            <a:r>
              <a:rPr lang="tr-TR" dirty="0" smtClean="0"/>
              <a:t> </a:t>
            </a:r>
            <a:r>
              <a:rPr lang="en-US" dirty="0" smtClean="0"/>
              <a:t>is at least one root in the heap H. </a:t>
            </a:r>
            <a:endParaRPr lang="tr-TR" dirty="0" smtClean="0"/>
          </a:p>
          <a:p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algorithm proceeds only if H has at least one root. </a:t>
            </a:r>
            <a:endParaRPr lang="tr-TR" dirty="0" smtClean="0"/>
          </a:p>
          <a:p>
            <a:r>
              <a:rPr lang="en-US" dirty="0" smtClean="0"/>
              <a:t>In Step 5, we initialize three pointers: PTR which</a:t>
            </a:r>
            <a:r>
              <a:rPr lang="tr-TR" dirty="0" smtClean="0"/>
              <a:t> </a:t>
            </a:r>
            <a:r>
              <a:rPr lang="en-US" dirty="0" smtClean="0"/>
              <a:t>points to the root that is currently being examined, PREV which points to the root preceding PTR on</a:t>
            </a:r>
            <a:r>
              <a:rPr lang="tr-TR" dirty="0" smtClean="0"/>
              <a:t> </a:t>
            </a:r>
            <a:r>
              <a:rPr lang="en-US" dirty="0" smtClean="0"/>
              <a:t>the root list, and NEXT which points to the root following PTR on the root list.</a:t>
            </a:r>
          </a:p>
          <a:p>
            <a:r>
              <a:rPr lang="en-US" dirty="0" smtClean="0"/>
              <a:t>In Step 6, we have a while loop in which at each iteration, we decide whether to link PTR to</a:t>
            </a:r>
            <a:r>
              <a:rPr lang="tr-TR" dirty="0" smtClean="0"/>
              <a:t> </a:t>
            </a:r>
            <a:r>
              <a:rPr lang="en-US" dirty="0" smtClean="0"/>
              <a:t>NEXT or NEXT to PTR depending on their degrees and possibly the degree of sibling[NEXT].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binary heap is a complete binary tree in which every node satisfies the heap property which</a:t>
            </a:r>
            <a:r>
              <a:rPr lang="tr-TR" dirty="0" smtClean="0"/>
              <a:t> </a:t>
            </a:r>
            <a:r>
              <a:rPr lang="tr-TR" dirty="0" err="1" smtClean="0"/>
              <a:t>states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:</a:t>
            </a:r>
          </a:p>
          <a:p>
            <a:r>
              <a:rPr lang="en-US" b="1" dirty="0" smtClean="0"/>
              <a:t>If B is a child of A, then key(A) ≥ key(B)</a:t>
            </a:r>
          </a:p>
          <a:p>
            <a:r>
              <a:rPr lang="en-US" dirty="0" smtClean="0"/>
              <a:t>This implies that elements at every node will be either greater than or equal to the element at</a:t>
            </a:r>
            <a:r>
              <a:rPr lang="tr-TR" dirty="0" smtClean="0"/>
              <a:t> </a:t>
            </a:r>
            <a:r>
              <a:rPr lang="en-US" dirty="0" smtClean="0"/>
              <a:t>its left and right child. </a:t>
            </a:r>
            <a:endParaRPr lang="tr-TR" dirty="0" smtClean="0"/>
          </a:p>
          <a:p>
            <a:r>
              <a:rPr lang="en-US" dirty="0" smtClean="0"/>
              <a:t>Thus, the root node has the highest key value in the heap. Such a heap is</a:t>
            </a:r>
            <a:r>
              <a:rPr lang="tr-TR" dirty="0" smtClean="0"/>
              <a:t> </a:t>
            </a:r>
            <a:r>
              <a:rPr lang="en-US" dirty="0" smtClean="0"/>
              <a:t>commonly known as a </a:t>
            </a:r>
            <a:r>
              <a:rPr lang="en-US" b="1" i="1" dirty="0" smtClean="0"/>
              <a:t>max-heap.</a:t>
            </a:r>
          </a:p>
          <a:p>
            <a:r>
              <a:rPr lang="en-US" dirty="0" smtClean="0"/>
              <a:t>Alternatively, elements at every node will</a:t>
            </a:r>
            <a:r>
              <a:rPr lang="tr-TR" dirty="0" smtClean="0"/>
              <a:t> </a:t>
            </a:r>
            <a:r>
              <a:rPr lang="en-US" dirty="0" smtClean="0"/>
              <a:t>be either less than or equal to the element</a:t>
            </a:r>
            <a:r>
              <a:rPr lang="tr-TR" dirty="0" smtClean="0"/>
              <a:t> </a:t>
            </a:r>
            <a:r>
              <a:rPr lang="en-US" dirty="0" smtClean="0"/>
              <a:t>at its left and right child. </a:t>
            </a:r>
            <a:endParaRPr lang="tr-TR" dirty="0" smtClean="0"/>
          </a:p>
          <a:p>
            <a:r>
              <a:rPr lang="en-US" dirty="0" smtClean="0"/>
              <a:t>Thus, the root has</a:t>
            </a:r>
            <a:r>
              <a:rPr lang="tr-TR" dirty="0" smtClean="0"/>
              <a:t> </a:t>
            </a:r>
            <a:r>
              <a:rPr lang="en-US" dirty="0" smtClean="0"/>
              <a:t>the lowest key value. Such a heap is called</a:t>
            </a:r>
            <a:r>
              <a:rPr lang="tr-TR" dirty="0" smtClean="0"/>
              <a:t> a </a:t>
            </a:r>
            <a:r>
              <a:rPr lang="tr-TR" b="1" i="1" dirty="0" err="1" smtClean="0"/>
              <a:t>min</a:t>
            </a:r>
            <a:r>
              <a:rPr lang="tr-TR" b="1" i="1" dirty="0" smtClean="0"/>
              <a:t>-</a:t>
            </a:r>
            <a:r>
              <a:rPr lang="tr-TR" b="1" i="1" dirty="0" err="1" smtClean="0"/>
              <a:t>heap</a:t>
            </a:r>
            <a:r>
              <a:rPr lang="tr-TR" b="1" i="1" dirty="0" smtClean="0"/>
              <a:t>.</a:t>
            </a:r>
            <a:endParaRPr lang="en-US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334000"/>
          </a:xfrm>
        </p:spPr>
        <p:txBody>
          <a:bodyPr>
            <a:normAutofit fontScale="85000" lnSpcReduction="20000"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  <a:p>
            <a:r>
              <a:rPr lang="en-US" dirty="0" smtClean="0"/>
              <a:t>In Step 7, we check for two conditions. First, if degree[PTR]</a:t>
            </a:r>
            <a:r>
              <a:rPr lang="tr-TR" dirty="0" smtClean="0"/>
              <a:t> ≠ </a:t>
            </a:r>
            <a:r>
              <a:rPr lang="en-US" dirty="0" smtClean="0"/>
              <a:t>degree[NEXT], that is, when PTR is</a:t>
            </a:r>
            <a:r>
              <a:rPr lang="tr-TR" dirty="0" smtClean="0"/>
              <a:t> </a:t>
            </a:r>
            <a:r>
              <a:rPr lang="en-US" dirty="0" smtClean="0"/>
              <a:t>the root of a B</a:t>
            </a:r>
            <a:r>
              <a:rPr lang="en-US" baseline="-25000" dirty="0" smtClean="0"/>
              <a:t>i</a:t>
            </a:r>
            <a:r>
              <a:rPr lang="en-US" dirty="0" smtClean="0"/>
              <a:t> tree and NEXT is the root of a </a:t>
            </a:r>
            <a:r>
              <a:rPr lang="en-US" dirty="0" err="1" smtClean="0"/>
              <a:t>Bj</a:t>
            </a:r>
            <a:r>
              <a:rPr lang="en-US" dirty="0" smtClean="0"/>
              <a:t> tree for some j &gt; </a:t>
            </a:r>
            <a:r>
              <a:rPr lang="en-US" dirty="0" err="1" smtClean="0"/>
              <a:t>i</a:t>
            </a:r>
            <a:r>
              <a:rPr lang="en-US" dirty="0" smtClean="0"/>
              <a:t>, then PTR and NEXT are not linked</a:t>
            </a:r>
            <a:r>
              <a:rPr lang="tr-TR" dirty="0" smtClean="0"/>
              <a:t> </a:t>
            </a:r>
            <a:r>
              <a:rPr lang="en-US" dirty="0" smtClean="0"/>
              <a:t>to each other, but we move the pointers one position further down the list. </a:t>
            </a:r>
            <a:endParaRPr lang="tr-TR" dirty="0" smtClean="0"/>
          </a:p>
          <a:p>
            <a:r>
              <a:rPr lang="en-US" dirty="0" smtClean="0"/>
              <a:t>Second, we check if</a:t>
            </a:r>
            <a:r>
              <a:rPr lang="tr-TR" dirty="0" smtClean="0"/>
              <a:t> </a:t>
            </a:r>
            <a:r>
              <a:rPr lang="en-US" dirty="0" smtClean="0"/>
              <a:t>PTR is the first of three roots of equal degree, that is,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degree</a:t>
            </a:r>
            <a:r>
              <a:rPr lang="tr-TR" dirty="0" smtClean="0"/>
              <a:t>[PTR] = </a:t>
            </a:r>
            <a:r>
              <a:rPr lang="tr-TR" dirty="0" err="1" smtClean="0"/>
              <a:t>degree</a:t>
            </a:r>
            <a:r>
              <a:rPr lang="tr-TR" dirty="0" smtClean="0"/>
              <a:t>[NEXT] = </a:t>
            </a:r>
            <a:r>
              <a:rPr lang="tr-TR" dirty="0" err="1" smtClean="0"/>
              <a:t>degree</a:t>
            </a:r>
            <a:r>
              <a:rPr lang="tr-TR" dirty="0" smtClean="0"/>
              <a:t>[</a:t>
            </a:r>
            <a:r>
              <a:rPr lang="tr-TR" dirty="0" err="1" smtClean="0"/>
              <a:t>Sibling</a:t>
            </a:r>
            <a:r>
              <a:rPr lang="tr-TR" dirty="0" smtClean="0"/>
              <a:t>[NEXT]]</a:t>
            </a:r>
          </a:p>
          <a:p>
            <a:r>
              <a:rPr lang="en-US" dirty="0" smtClean="0"/>
              <a:t>In this case also, we just move the pointers one position further down the list by writing PREV</a:t>
            </a:r>
            <a:r>
              <a:rPr lang="tr-TR" dirty="0" smtClean="0"/>
              <a:t>= PTR, PTR = NEXT.</a:t>
            </a:r>
          </a:p>
          <a:p>
            <a:r>
              <a:rPr lang="en-US" dirty="0" smtClean="0"/>
              <a:t>However, if the above IF conditions do not satisfy, then the case that pops up is that PTR is the</a:t>
            </a:r>
            <a:r>
              <a:rPr lang="tr-TR" dirty="0" smtClean="0"/>
              <a:t> </a:t>
            </a:r>
            <a:r>
              <a:rPr lang="en-US" dirty="0" smtClean="0"/>
              <a:t>first of two roots of equal degree, that is,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degree</a:t>
            </a:r>
            <a:r>
              <a:rPr lang="tr-TR" dirty="0" smtClean="0"/>
              <a:t>[PTR] = </a:t>
            </a:r>
            <a:r>
              <a:rPr lang="tr-TR" dirty="0" err="1" smtClean="0"/>
              <a:t>degree</a:t>
            </a:r>
            <a:r>
              <a:rPr lang="tr-TR" dirty="0" smtClean="0"/>
              <a:t>[NEXT] </a:t>
            </a:r>
            <a:r>
              <a:rPr lang="el-GR" dirty="0" smtClean="0"/>
              <a:t>≠ </a:t>
            </a:r>
            <a:r>
              <a:rPr lang="tr-TR" dirty="0" err="1" smtClean="0"/>
              <a:t>degree</a:t>
            </a:r>
            <a:r>
              <a:rPr lang="tr-TR" dirty="0" smtClean="0"/>
              <a:t>[</a:t>
            </a:r>
            <a:r>
              <a:rPr lang="tr-TR" dirty="0" err="1" smtClean="0"/>
              <a:t>Sibling</a:t>
            </a:r>
            <a:r>
              <a:rPr lang="tr-TR" dirty="0" smtClean="0"/>
              <a:t>[NEXT]]</a:t>
            </a:r>
          </a:p>
          <a:p>
            <a:r>
              <a:rPr lang="en-US" dirty="0" smtClean="0"/>
              <a:t>In this case, we link either PTR with NEXT or NEXT with PTR depending on whichever has the smaller</a:t>
            </a:r>
            <a:r>
              <a:rPr lang="tr-TR" dirty="0" smtClean="0"/>
              <a:t> </a:t>
            </a:r>
            <a:r>
              <a:rPr lang="en-US" dirty="0" smtClean="0"/>
              <a:t>key. </a:t>
            </a:r>
            <a:endParaRPr lang="tr-TR" dirty="0" smtClean="0"/>
          </a:p>
          <a:p>
            <a:r>
              <a:rPr lang="en-US" dirty="0" smtClean="0"/>
              <a:t>Of course, the node with the smaller key will be the root after the two nodes are linked.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334000"/>
          </a:xfrm>
        </p:spPr>
        <p:txBody>
          <a:bodyPr>
            <a:normAutofit lnSpcReduction="10000"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  <a:p>
            <a:r>
              <a:rPr lang="en-US" dirty="0" smtClean="0"/>
              <a:t>The running time of </a:t>
            </a:r>
            <a:r>
              <a:rPr lang="en-US" dirty="0" err="1" smtClean="0"/>
              <a:t>Union_Binomial</a:t>
            </a:r>
            <a:r>
              <a:rPr lang="en-US" dirty="0" smtClean="0"/>
              <a:t>–Heap() can be given as O(1og n), where n is the total number</a:t>
            </a:r>
            <a:r>
              <a:rPr lang="tr-TR" dirty="0" smtClean="0"/>
              <a:t> </a:t>
            </a:r>
            <a:r>
              <a:rPr lang="en-US" dirty="0" smtClean="0"/>
              <a:t>of nodes in binomial heaps H</a:t>
            </a:r>
            <a:r>
              <a:rPr lang="en-US" baseline="-25000" dirty="0" smtClean="0"/>
              <a:t>1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smtClean="0"/>
              <a:t>If H</a:t>
            </a:r>
            <a:r>
              <a:rPr lang="en-US" baseline="-25000" dirty="0" smtClean="0"/>
              <a:t>1</a:t>
            </a:r>
            <a:r>
              <a:rPr lang="en-US" dirty="0" smtClean="0"/>
              <a:t> contains n</a:t>
            </a:r>
            <a:r>
              <a:rPr lang="en-US" baseline="-25000" dirty="0" smtClean="0"/>
              <a:t>1</a:t>
            </a:r>
            <a:r>
              <a:rPr lang="en-US" dirty="0" smtClean="0"/>
              <a:t> nodes and H</a:t>
            </a:r>
            <a:r>
              <a:rPr lang="en-US" baseline="-25000" dirty="0" smtClean="0"/>
              <a:t>2</a:t>
            </a:r>
            <a:r>
              <a:rPr lang="en-US" dirty="0" smtClean="0"/>
              <a:t> contains n</a:t>
            </a:r>
            <a:r>
              <a:rPr lang="en-US" baseline="-25000" dirty="0" smtClean="0"/>
              <a:t>2</a:t>
            </a:r>
            <a:r>
              <a:rPr lang="en-US" dirty="0" smtClean="0"/>
              <a:t> nodes, then H</a:t>
            </a:r>
            <a:r>
              <a:rPr lang="en-US" baseline="-25000" dirty="0" smtClean="0"/>
              <a:t>1</a:t>
            </a:r>
            <a:r>
              <a:rPr lang="en-US" dirty="0" smtClean="0"/>
              <a:t> contains</a:t>
            </a:r>
            <a:r>
              <a:rPr lang="tr-TR" dirty="0" smtClean="0"/>
              <a:t> </a:t>
            </a:r>
            <a:r>
              <a:rPr lang="en-US" dirty="0" smtClean="0"/>
              <a:t>at most 1og(n</a:t>
            </a:r>
            <a:r>
              <a:rPr lang="en-US" baseline="-25000" dirty="0" smtClean="0"/>
              <a:t>1</a:t>
            </a:r>
            <a:r>
              <a:rPr lang="en-US" dirty="0" smtClean="0"/>
              <a:t> + 1) roots and H</a:t>
            </a:r>
            <a:r>
              <a:rPr lang="en-US" baseline="-25000" dirty="0" smtClean="0"/>
              <a:t>2</a:t>
            </a:r>
            <a:r>
              <a:rPr lang="en-US" dirty="0" smtClean="0"/>
              <a:t> contains at most 1og(n</a:t>
            </a:r>
            <a:r>
              <a:rPr lang="en-US" baseline="-25000" dirty="0" smtClean="0"/>
              <a:t>2</a:t>
            </a:r>
            <a:r>
              <a:rPr lang="en-US" dirty="0" smtClean="0"/>
              <a:t> + 1) roots, so H contains at most (1og n</a:t>
            </a:r>
            <a:r>
              <a:rPr lang="en-US" baseline="-25000" dirty="0" smtClean="0"/>
              <a:t>2</a:t>
            </a:r>
            <a:r>
              <a:rPr lang="tr-TR" dirty="0" smtClean="0"/>
              <a:t> + 1og n</a:t>
            </a:r>
            <a:r>
              <a:rPr lang="tr-TR" baseline="-25000" dirty="0" smtClean="0"/>
              <a:t>1</a:t>
            </a:r>
            <a:r>
              <a:rPr lang="tr-TR" dirty="0" smtClean="0"/>
              <a:t> + 2) ≤ (2 1og n + 2) = O(1og n) </a:t>
            </a:r>
            <a:r>
              <a:rPr lang="tr-TR" dirty="0" err="1" smtClean="0"/>
              <a:t>roots</a:t>
            </a:r>
            <a:r>
              <a:rPr lang="tr-TR" dirty="0" smtClean="0"/>
              <a:t> </a:t>
            </a: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call</a:t>
            </a:r>
            <a:r>
              <a:rPr lang="tr-TR" dirty="0" smtClean="0"/>
              <a:t> </a:t>
            </a:r>
            <a:r>
              <a:rPr lang="tr-TR" dirty="0" err="1" smtClean="0"/>
              <a:t>Merge</a:t>
            </a:r>
            <a:r>
              <a:rPr lang="tr-TR" dirty="0" smtClean="0"/>
              <a:t>_</a:t>
            </a:r>
            <a:r>
              <a:rPr lang="tr-TR" dirty="0" err="1" smtClean="0"/>
              <a:t>Binomial</a:t>
            </a:r>
            <a:r>
              <a:rPr lang="tr-TR" dirty="0" smtClean="0"/>
              <a:t>–</a:t>
            </a:r>
            <a:r>
              <a:rPr lang="tr-TR" dirty="0" err="1" smtClean="0"/>
              <a:t>Heap</a:t>
            </a:r>
            <a:r>
              <a:rPr lang="tr-TR" dirty="0" smtClean="0"/>
              <a:t>(). </a:t>
            </a:r>
          </a:p>
          <a:p>
            <a:r>
              <a:rPr lang="tr-TR" dirty="0" smtClean="0"/>
              <a:t>Since, n = n</a:t>
            </a:r>
            <a:r>
              <a:rPr lang="tr-TR" baseline="-25000" dirty="0" smtClean="0"/>
              <a:t>1</a:t>
            </a:r>
            <a:r>
              <a:rPr lang="en-US" dirty="0" smtClean="0"/>
              <a:t>+ n</a:t>
            </a:r>
            <a:r>
              <a:rPr lang="en-US" baseline="-25000" dirty="0" smtClean="0"/>
              <a:t>2</a:t>
            </a:r>
            <a:r>
              <a:rPr lang="en-US" dirty="0" smtClean="0"/>
              <a:t>, the </a:t>
            </a:r>
            <a:r>
              <a:rPr lang="en-US" dirty="0" err="1" smtClean="0"/>
              <a:t>Merge_Binomial</a:t>
            </a:r>
            <a:r>
              <a:rPr lang="en-US" dirty="0" smtClean="0"/>
              <a:t>–Heap() takes O(log n) to execute. </a:t>
            </a:r>
            <a:endParaRPr lang="tr-TR" dirty="0" smtClean="0"/>
          </a:p>
          <a:p>
            <a:r>
              <a:rPr lang="en-US" dirty="0" smtClean="0"/>
              <a:t>Each iteration of the while loop takes</a:t>
            </a:r>
            <a:r>
              <a:rPr lang="tr-TR" dirty="0" smtClean="0"/>
              <a:t> </a:t>
            </a:r>
            <a:r>
              <a:rPr lang="en-US" dirty="0" smtClean="0"/>
              <a:t>O(1) time, and because there are at most (1og n</a:t>
            </a:r>
            <a:r>
              <a:rPr lang="en-US" baseline="-25000" dirty="0" smtClean="0"/>
              <a:t>1</a:t>
            </a:r>
            <a:r>
              <a:rPr lang="en-US" dirty="0" smtClean="0"/>
              <a:t> + 1og n</a:t>
            </a:r>
            <a:r>
              <a:rPr lang="en-US" baseline="-25000" dirty="0" smtClean="0"/>
              <a:t>2</a:t>
            </a:r>
            <a:r>
              <a:rPr lang="en-US" dirty="0" smtClean="0"/>
              <a:t> + 2) iterations, the total time is thus</a:t>
            </a:r>
            <a:r>
              <a:rPr lang="tr-TR" dirty="0" smtClean="0"/>
              <a:t> O(</a:t>
            </a:r>
            <a:r>
              <a:rPr lang="tr-TR" dirty="0" err="1" smtClean="0"/>
              <a:t>log</a:t>
            </a:r>
            <a:r>
              <a:rPr lang="tr-TR" dirty="0" smtClean="0"/>
              <a:t> n).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43050"/>
            <a:ext cx="6553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652021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Uniting</a:t>
            </a:r>
            <a:r>
              <a:rPr lang="tr-TR" b="1" i="1" dirty="0" smtClean="0"/>
              <a:t> </a:t>
            </a:r>
            <a:r>
              <a:rPr lang="tr-TR" b="1" i="1" dirty="0" err="1" smtClean="0"/>
              <a:t>Two</a:t>
            </a:r>
            <a:r>
              <a:rPr lang="tr-TR" b="1" i="1" dirty="0" smtClean="0"/>
              <a:t> </a:t>
            </a:r>
            <a:r>
              <a:rPr lang="tr-TR" b="1" i="1" dirty="0" err="1" smtClean="0"/>
              <a:t>Binomial</a:t>
            </a:r>
            <a:r>
              <a:rPr lang="tr-TR" b="1" i="1" dirty="0" smtClean="0"/>
              <a:t> </a:t>
            </a:r>
            <a:r>
              <a:rPr lang="tr-TR" b="1" i="1" dirty="0" err="1" smtClean="0"/>
              <a:t>Heaps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5209509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2971800"/>
          </a:xfrm>
        </p:spPr>
        <p:txBody>
          <a:bodyPr>
            <a:normAutofit fontScale="70000" lnSpcReduction="20000"/>
          </a:bodyPr>
          <a:lstStyle/>
          <a:p>
            <a:r>
              <a:rPr lang="tr-TR" b="1" i="1" dirty="0" err="1" smtClean="0"/>
              <a:t>Inserting</a:t>
            </a:r>
            <a:r>
              <a:rPr lang="tr-TR" b="1" i="1" dirty="0" smtClean="0"/>
              <a:t> a New </a:t>
            </a:r>
            <a:r>
              <a:rPr lang="tr-TR" b="1" i="1" dirty="0" err="1" smtClean="0"/>
              <a:t>Node</a:t>
            </a:r>
            <a:endParaRPr lang="tr-TR" b="1" i="1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Insert_Binomial</a:t>
            </a:r>
            <a:r>
              <a:rPr lang="en-US" dirty="0" smtClean="0"/>
              <a:t>–Heap() procedure is used</a:t>
            </a:r>
            <a:r>
              <a:rPr lang="tr-TR" dirty="0" smtClean="0"/>
              <a:t> </a:t>
            </a:r>
            <a:r>
              <a:rPr lang="en-US" dirty="0" smtClean="0"/>
              <a:t>to insert a node x into the binomial heap H</a:t>
            </a:r>
            <a:r>
              <a:rPr lang="en-US" i="1" dirty="0" smtClean="0"/>
              <a:t>. </a:t>
            </a:r>
            <a:endParaRPr lang="tr-TR" i="1" dirty="0" smtClean="0"/>
          </a:p>
          <a:p>
            <a:r>
              <a:rPr lang="en-US" i="1" dirty="0" smtClean="0"/>
              <a:t>The</a:t>
            </a:r>
            <a:r>
              <a:rPr lang="tr-TR" i="1" dirty="0" smtClean="0"/>
              <a:t> </a:t>
            </a:r>
            <a:r>
              <a:rPr lang="en-US" dirty="0" smtClean="0"/>
              <a:t>pre-condition of this procedure is that x has</a:t>
            </a:r>
            <a:r>
              <a:rPr lang="tr-TR" dirty="0" smtClean="0"/>
              <a:t> </a:t>
            </a:r>
            <a:r>
              <a:rPr lang="en-US" dirty="0" smtClean="0"/>
              <a:t>already been allocated space and </a:t>
            </a:r>
            <a:r>
              <a:rPr lang="en-US" dirty="0" err="1" smtClean="0"/>
              <a:t>val</a:t>
            </a:r>
            <a:r>
              <a:rPr lang="en-US" dirty="0" smtClean="0"/>
              <a:t>[x] has</a:t>
            </a:r>
            <a:r>
              <a:rPr lang="tr-TR" dirty="0" smtClean="0"/>
              <a:t> </a:t>
            </a:r>
            <a:r>
              <a:rPr lang="tr-TR" dirty="0" err="1" smtClean="0"/>
              <a:t>already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filled</a:t>
            </a:r>
            <a:r>
              <a:rPr lang="tr-TR" dirty="0" smtClean="0"/>
              <a:t> in.</a:t>
            </a:r>
          </a:p>
          <a:p>
            <a:r>
              <a:rPr lang="en-US" dirty="0" smtClean="0"/>
              <a:t>The algorithm shown in Fig. 12.20 simply</a:t>
            </a:r>
            <a:r>
              <a:rPr lang="tr-TR" dirty="0" smtClean="0"/>
              <a:t> </a:t>
            </a:r>
            <a:r>
              <a:rPr lang="en-US" dirty="0" smtClean="0"/>
              <a:t>makes a binomial heap H</a:t>
            </a:r>
            <a:r>
              <a:rPr lang="tr-TR" dirty="0" smtClean="0"/>
              <a:t>’</a:t>
            </a:r>
            <a:r>
              <a:rPr lang="en-US" dirty="0" smtClean="0"/>
              <a:t> in O(1) time. </a:t>
            </a:r>
            <a:endParaRPr lang="tr-TR" dirty="0" smtClean="0"/>
          </a:p>
          <a:p>
            <a:r>
              <a:rPr lang="en-US" dirty="0" smtClean="0"/>
              <a:t>H</a:t>
            </a:r>
            <a:r>
              <a:rPr lang="tr-TR" dirty="0" smtClean="0"/>
              <a:t>’ </a:t>
            </a:r>
            <a:r>
              <a:rPr lang="en-US" dirty="0" smtClean="0"/>
              <a:t>contains just one node which is x. </a:t>
            </a:r>
            <a:endParaRPr lang="tr-TR" dirty="0" smtClean="0"/>
          </a:p>
          <a:p>
            <a:r>
              <a:rPr lang="en-US" dirty="0" smtClean="0"/>
              <a:t>Finally, the</a:t>
            </a:r>
            <a:r>
              <a:rPr lang="tr-TR" dirty="0" smtClean="0"/>
              <a:t> </a:t>
            </a:r>
            <a:r>
              <a:rPr lang="en-US" dirty="0" smtClean="0"/>
              <a:t>algorithm unites H</a:t>
            </a:r>
            <a:r>
              <a:rPr lang="tr-TR" dirty="0" smtClean="0"/>
              <a:t>’</a:t>
            </a:r>
            <a:r>
              <a:rPr lang="en-US" dirty="0" smtClean="0"/>
              <a:t> with the n-node binomial</a:t>
            </a:r>
            <a:r>
              <a:rPr lang="tr-TR" dirty="0" smtClean="0"/>
              <a:t> </a:t>
            </a:r>
            <a:r>
              <a:rPr lang="en-US" dirty="0" smtClean="0"/>
              <a:t>heap H in O(log n) time. </a:t>
            </a:r>
            <a:endParaRPr lang="tr-TR" dirty="0" smtClean="0"/>
          </a:p>
          <a:p>
            <a:r>
              <a:rPr lang="en-US" dirty="0" smtClean="0"/>
              <a:t>Note that the memory</a:t>
            </a:r>
            <a:r>
              <a:rPr lang="tr-TR" dirty="0" smtClean="0"/>
              <a:t> </a:t>
            </a:r>
            <a:r>
              <a:rPr lang="en-US" dirty="0" smtClean="0"/>
              <a:t>occupied by H</a:t>
            </a:r>
            <a:r>
              <a:rPr lang="tr-TR" dirty="0" smtClean="0"/>
              <a:t>’</a:t>
            </a:r>
            <a:r>
              <a:rPr lang="en-US" dirty="0" smtClean="0"/>
              <a:t> is freed in the </a:t>
            </a:r>
            <a:r>
              <a:rPr lang="en-US" dirty="0" err="1" smtClean="0"/>
              <a:t>Union_Binomial</a:t>
            </a:r>
            <a:r>
              <a:rPr lang="en-US" dirty="0" smtClean="0"/>
              <a:t>–</a:t>
            </a:r>
            <a:r>
              <a:rPr lang="tr-TR" dirty="0" err="1" smtClean="0"/>
              <a:t>Heap</a:t>
            </a:r>
            <a:r>
              <a:rPr lang="tr-TR" dirty="0" smtClean="0"/>
              <a:t>(H, H’) </a:t>
            </a:r>
            <a:r>
              <a:rPr lang="tr-TR" dirty="0" err="1" smtClean="0"/>
              <a:t>procedure</a:t>
            </a:r>
            <a:r>
              <a:rPr lang="tr-TR" dirty="0" smtClean="0"/>
              <a:t>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467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2971800"/>
          </a:xfrm>
        </p:spPr>
        <p:txBody>
          <a:bodyPr>
            <a:normAutofit fontScale="62500" lnSpcReduction="20000"/>
          </a:bodyPr>
          <a:lstStyle/>
          <a:p>
            <a:r>
              <a:rPr lang="en-US" b="1" i="1" dirty="0" smtClean="0"/>
              <a:t>Extracting the Node with Minimum Key</a:t>
            </a:r>
          </a:p>
          <a:p>
            <a:r>
              <a:rPr lang="en-US" dirty="0" smtClean="0"/>
              <a:t>The algorithm to extract the node with minimum</a:t>
            </a:r>
            <a:r>
              <a:rPr lang="tr-TR" dirty="0" smtClean="0"/>
              <a:t> </a:t>
            </a:r>
            <a:r>
              <a:rPr lang="en-US" dirty="0" smtClean="0"/>
              <a:t>key from a binomial heap H is shown in</a:t>
            </a:r>
            <a:r>
              <a:rPr lang="tr-TR" dirty="0" smtClean="0"/>
              <a:t> </a:t>
            </a:r>
            <a:r>
              <a:rPr lang="tr-TR" dirty="0" err="1" smtClean="0"/>
              <a:t>Fig</a:t>
            </a:r>
            <a:r>
              <a:rPr lang="tr-TR" dirty="0" smtClean="0"/>
              <a:t>. 12.21. 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Min</a:t>
            </a:r>
            <a:r>
              <a:rPr lang="tr-TR" dirty="0" smtClean="0"/>
              <a:t>–</a:t>
            </a:r>
            <a:r>
              <a:rPr lang="tr-TR" dirty="0" err="1" smtClean="0"/>
              <a:t>Extract</a:t>
            </a:r>
            <a:r>
              <a:rPr lang="tr-TR" dirty="0" smtClean="0"/>
              <a:t>_</a:t>
            </a:r>
            <a:r>
              <a:rPr lang="tr-TR" dirty="0" err="1" smtClean="0"/>
              <a:t>Binomial</a:t>
            </a:r>
            <a:r>
              <a:rPr lang="tr-TR" dirty="0" smtClean="0"/>
              <a:t>–</a:t>
            </a:r>
            <a:r>
              <a:rPr lang="tr-TR" dirty="0" err="1" smtClean="0"/>
              <a:t>Heap</a:t>
            </a:r>
            <a:r>
              <a:rPr lang="tr-TR" dirty="0" smtClean="0"/>
              <a:t> </a:t>
            </a:r>
            <a:r>
              <a:rPr lang="tr-TR" dirty="0" err="1" smtClean="0"/>
              <a:t>procedure</a:t>
            </a:r>
            <a:r>
              <a:rPr lang="tr-TR" dirty="0" smtClean="0"/>
              <a:t> </a:t>
            </a:r>
            <a:r>
              <a:rPr lang="tr-TR" dirty="0" err="1" smtClean="0"/>
              <a:t>accepts</a:t>
            </a:r>
            <a:r>
              <a:rPr lang="tr-TR" dirty="0" smtClean="0"/>
              <a:t> a </a:t>
            </a:r>
            <a:r>
              <a:rPr lang="tr-TR" dirty="0" err="1" smtClean="0"/>
              <a:t>heap</a:t>
            </a:r>
            <a:r>
              <a:rPr lang="tr-TR" dirty="0" smtClean="0"/>
              <a:t> H as a </a:t>
            </a:r>
            <a:r>
              <a:rPr lang="tr-TR" dirty="0" err="1" smtClean="0"/>
              <a:t>parameter</a:t>
            </a:r>
            <a:r>
              <a:rPr lang="tr-TR" dirty="0" smtClean="0"/>
              <a:t> </a:t>
            </a:r>
            <a:r>
              <a:rPr lang="en-US" dirty="0" smtClean="0"/>
              <a:t>and returns a pointer to the extracted node.</a:t>
            </a:r>
          </a:p>
          <a:p>
            <a:r>
              <a:rPr lang="en-US" dirty="0" smtClean="0"/>
              <a:t>In the first step, it finds a root node R with</a:t>
            </a:r>
            <a:r>
              <a:rPr lang="tr-TR" dirty="0" smtClean="0"/>
              <a:t> </a:t>
            </a:r>
            <a:r>
              <a:rPr lang="en-US" dirty="0" smtClean="0"/>
              <a:t>the minimum value and removes it from the</a:t>
            </a:r>
            <a:r>
              <a:rPr lang="tr-TR" dirty="0" smtClean="0"/>
              <a:t> </a:t>
            </a:r>
            <a:r>
              <a:rPr lang="en-US" dirty="0" smtClean="0"/>
              <a:t>root list of H. </a:t>
            </a:r>
            <a:endParaRPr lang="tr-TR" dirty="0" smtClean="0"/>
          </a:p>
          <a:p>
            <a:r>
              <a:rPr lang="en-US" dirty="0" smtClean="0"/>
              <a:t>Then, the order of R’s children is reversed and they are all added to the root list of</a:t>
            </a:r>
          </a:p>
          <a:p>
            <a:r>
              <a:rPr lang="en-US" dirty="0" smtClean="0"/>
              <a:t>H</a:t>
            </a:r>
            <a:r>
              <a:rPr lang="tr-TR" dirty="0" smtClean="0"/>
              <a:t>’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smtClean="0"/>
              <a:t>Finally, </a:t>
            </a:r>
            <a:r>
              <a:rPr lang="en-US" dirty="0" err="1" smtClean="0"/>
              <a:t>Union_Binomial</a:t>
            </a:r>
            <a:r>
              <a:rPr lang="en-US" dirty="0" smtClean="0"/>
              <a:t>–Heap (H, H</a:t>
            </a:r>
            <a:r>
              <a:rPr lang="tr-TR" dirty="0" smtClean="0"/>
              <a:t>’</a:t>
            </a:r>
            <a:r>
              <a:rPr lang="en-US" dirty="0" smtClean="0"/>
              <a:t>) is called to unite the two heaps and R is returned. </a:t>
            </a:r>
            <a:endParaRPr lang="tr-TR" dirty="0" smtClean="0"/>
          </a:p>
          <a:p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algorithm Min–</a:t>
            </a:r>
            <a:r>
              <a:rPr lang="en-US" dirty="0" err="1" smtClean="0"/>
              <a:t>Extract_Binomial</a:t>
            </a:r>
            <a:r>
              <a:rPr lang="en-US" dirty="0" smtClean="0"/>
              <a:t>–Heap() runs in O(log n) time, where n is the number of nodes in H.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86200"/>
            <a:ext cx="35242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Extracting the Node with Minimum Key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295400"/>
            <a:ext cx="47625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/>
              <a:t>Decreasing the Value of a Node</a:t>
            </a:r>
          </a:p>
          <a:p>
            <a:r>
              <a:rPr lang="en-US" dirty="0" smtClean="0"/>
              <a:t>The algorithm to decrease the value of</a:t>
            </a:r>
            <a:r>
              <a:rPr lang="tr-TR" dirty="0" smtClean="0"/>
              <a:t> </a:t>
            </a:r>
            <a:r>
              <a:rPr lang="en-US" dirty="0" smtClean="0"/>
              <a:t>a node x in a binomial heap H is given in</a:t>
            </a:r>
            <a:r>
              <a:rPr lang="tr-TR" dirty="0" smtClean="0"/>
              <a:t> </a:t>
            </a:r>
            <a:r>
              <a:rPr lang="en-US" dirty="0" smtClean="0"/>
              <a:t>Fig. 12.23. </a:t>
            </a:r>
            <a:endParaRPr lang="tr-TR" dirty="0" smtClean="0"/>
          </a:p>
          <a:p>
            <a:r>
              <a:rPr lang="en-US" dirty="0" smtClean="0"/>
              <a:t>In the algorithm, the value</a:t>
            </a:r>
            <a:r>
              <a:rPr lang="tr-TR" dirty="0" smtClean="0"/>
              <a:t> </a:t>
            </a:r>
            <a:r>
              <a:rPr lang="en-US" dirty="0" smtClean="0"/>
              <a:t>of the node is overwritten with a new</a:t>
            </a:r>
            <a:r>
              <a:rPr lang="tr-TR" dirty="0" smtClean="0"/>
              <a:t> </a:t>
            </a:r>
            <a:r>
              <a:rPr lang="en-US" dirty="0" smtClean="0"/>
              <a:t>value k</a:t>
            </a:r>
            <a:r>
              <a:rPr lang="en-US" i="1" dirty="0" smtClean="0"/>
              <a:t>, which is less than the current</a:t>
            </a:r>
            <a:r>
              <a:rPr lang="tr-TR" i="1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node</a:t>
            </a:r>
            <a:r>
              <a:rPr lang="tr-TR" dirty="0" smtClean="0"/>
              <a:t>.</a:t>
            </a:r>
          </a:p>
          <a:p>
            <a:r>
              <a:rPr lang="en-US" dirty="0" smtClean="0"/>
              <a:t>In the algorithm, we first ensure</a:t>
            </a:r>
            <a:r>
              <a:rPr lang="tr-TR" dirty="0" smtClean="0"/>
              <a:t> </a:t>
            </a:r>
            <a:r>
              <a:rPr lang="en-US" dirty="0" smtClean="0"/>
              <a:t>that the new value is not greater than the</a:t>
            </a:r>
            <a:r>
              <a:rPr lang="tr-TR" dirty="0" smtClean="0"/>
              <a:t> </a:t>
            </a:r>
            <a:r>
              <a:rPr lang="en-US" dirty="0" smtClean="0"/>
              <a:t>current value and then assign the new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node</a:t>
            </a:r>
            <a:r>
              <a:rPr lang="tr-TR" dirty="0" smtClean="0"/>
              <a:t>.</a:t>
            </a:r>
          </a:p>
          <a:p>
            <a:r>
              <a:rPr lang="en-US" dirty="0" smtClean="0"/>
              <a:t>We then go up the tree with PTR initially pointing to node x. In each iteration of the while loop,</a:t>
            </a:r>
            <a:r>
              <a:rPr lang="tr-TR" dirty="0" smtClean="0"/>
              <a:t> </a:t>
            </a:r>
            <a:r>
              <a:rPr lang="en-US" dirty="0" err="1" smtClean="0"/>
              <a:t>val</a:t>
            </a:r>
            <a:r>
              <a:rPr lang="en-US" dirty="0" smtClean="0"/>
              <a:t>[PTR] is compared with the value of its parent PAR. </a:t>
            </a:r>
            <a:endParaRPr lang="tr-TR" dirty="0" smtClean="0"/>
          </a:p>
          <a:p>
            <a:r>
              <a:rPr lang="en-US" dirty="0" smtClean="0"/>
              <a:t>However, if either PTR is the root or key[PTR]</a:t>
            </a:r>
            <a:r>
              <a:rPr lang="tr-TR" dirty="0" smtClean="0"/>
              <a:t> </a:t>
            </a:r>
            <a:r>
              <a:rPr lang="en-US" dirty="0" smtClean="0"/>
              <a:t>≥ key[PAR], then the binomial tree is heap-ordered. </a:t>
            </a:r>
            <a:endParaRPr lang="tr-TR" dirty="0" smtClean="0"/>
          </a:p>
          <a:p>
            <a:r>
              <a:rPr lang="en-US" dirty="0" smtClean="0"/>
              <a:t>Otherwise, node PTR violates heap-ordering,</a:t>
            </a:r>
            <a:r>
              <a:rPr lang="tr-TR" dirty="0" smtClean="0"/>
              <a:t> </a:t>
            </a:r>
            <a:r>
              <a:rPr lang="en-US" dirty="0" smtClean="0"/>
              <a:t>so its key is exchanged with that of its parent. We set PTR = PAR and PAR = Parent[PTR] to move up</a:t>
            </a:r>
            <a:r>
              <a:rPr lang="tr-TR" dirty="0" smtClean="0"/>
              <a:t> </a:t>
            </a:r>
            <a:r>
              <a:rPr lang="en-US" dirty="0" smtClean="0"/>
              <a:t>one level in the tree and continue the process.</a:t>
            </a:r>
          </a:p>
          <a:p>
            <a:r>
              <a:rPr lang="en-US" dirty="0" smtClean="0"/>
              <a:t>The Binomial–</a:t>
            </a:r>
            <a:r>
              <a:rPr lang="en-US" dirty="0" err="1" smtClean="0"/>
              <a:t>Heap_Decrease_Val</a:t>
            </a:r>
            <a:r>
              <a:rPr lang="en-US" dirty="0" smtClean="0"/>
              <a:t> procedure takes O(log n) time as the maximum depth of node</a:t>
            </a:r>
            <a:r>
              <a:rPr lang="tr-TR" dirty="0" smtClean="0"/>
              <a:t> </a:t>
            </a:r>
            <a:r>
              <a:rPr lang="en-US" dirty="0" smtClean="0"/>
              <a:t>x is log n, so the while loop will iterate at most log n times.</a:t>
            </a:r>
            <a:endParaRPr lang="en-US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6096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Decreasing the Value of a Node</a:t>
            </a:r>
          </a:p>
          <a:p>
            <a:pPr>
              <a:buNone/>
            </a:pPr>
            <a:endParaRPr lang="en-US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43124"/>
            <a:ext cx="62484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Figure 12.1 shows a binary min heap and</a:t>
            </a:r>
            <a:r>
              <a:rPr lang="tr-TR" dirty="0" smtClean="0"/>
              <a:t> a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max</a:t>
            </a:r>
            <a:r>
              <a:rPr lang="tr-TR" dirty="0" smtClean="0"/>
              <a:t> </a:t>
            </a:r>
            <a:r>
              <a:rPr lang="tr-TR" dirty="0" err="1" smtClean="0"/>
              <a:t>heap</a:t>
            </a:r>
            <a:r>
              <a:rPr lang="tr-TR" dirty="0" smtClean="0"/>
              <a:t>.</a:t>
            </a:r>
            <a:endParaRPr lang="en-US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66924"/>
            <a:ext cx="64770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3276600"/>
          </a:xfrm>
        </p:spPr>
        <p:txBody>
          <a:bodyPr>
            <a:normAutofit fontScale="70000" lnSpcReduction="20000"/>
          </a:bodyPr>
          <a:lstStyle/>
          <a:p>
            <a:r>
              <a:rPr lang="tr-TR" b="1" i="1" dirty="0" err="1" smtClean="0"/>
              <a:t>Deleting</a:t>
            </a:r>
            <a:r>
              <a:rPr lang="tr-TR" b="1" i="1" dirty="0" smtClean="0"/>
              <a:t> a </a:t>
            </a:r>
            <a:r>
              <a:rPr lang="tr-TR" b="1" i="1" dirty="0" err="1" smtClean="0"/>
              <a:t>Node</a:t>
            </a:r>
            <a:endParaRPr lang="tr-TR" b="1" i="1" dirty="0" smtClean="0"/>
          </a:p>
          <a:p>
            <a:r>
              <a:rPr lang="en-US" dirty="0" smtClean="0"/>
              <a:t>Once we have understood the Binomial–</a:t>
            </a:r>
            <a:r>
              <a:rPr lang="en-US" dirty="0" err="1" smtClean="0"/>
              <a:t>Heap_Decrease_Val</a:t>
            </a:r>
            <a:r>
              <a:rPr lang="en-US" dirty="0" smtClean="0"/>
              <a:t> procedure, it becomes easy to delete</a:t>
            </a:r>
            <a:r>
              <a:rPr lang="tr-TR" dirty="0" smtClean="0"/>
              <a:t> </a:t>
            </a:r>
            <a:r>
              <a:rPr lang="en-US" dirty="0" smtClean="0"/>
              <a:t>a node </a:t>
            </a:r>
            <a:r>
              <a:rPr lang="en-US" dirty="0" err="1" smtClean="0"/>
              <a:t>x’s</a:t>
            </a:r>
            <a:r>
              <a:rPr lang="en-US" dirty="0" smtClean="0"/>
              <a:t> value from the binomial heap H in</a:t>
            </a:r>
            <a:r>
              <a:rPr lang="tr-TR" dirty="0" smtClean="0"/>
              <a:t> </a:t>
            </a:r>
            <a:r>
              <a:rPr lang="en-US" dirty="0" smtClean="0"/>
              <a:t>O(log n) time.</a:t>
            </a:r>
            <a:endParaRPr lang="tr-TR" dirty="0" smtClean="0"/>
          </a:p>
          <a:p>
            <a:r>
              <a:rPr lang="en-US" dirty="0" smtClean="0"/>
              <a:t> To start with the algorithm, we set</a:t>
            </a:r>
            <a:r>
              <a:rPr lang="tr-TR" dirty="0" smtClean="0"/>
              <a:t> </a:t>
            </a:r>
            <a:r>
              <a:rPr lang="en-US" dirty="0" smtClean="0"/>
              <a:t>the value of x to –∞. Assuming that there is no</a:t>
            </a:r>
            <a:r>
              <a:rPr lang="tr-TR" dirty="0" smtClean="0"/>
              <a:t> </a:t>
            </a:r>
            <a:r>
              <a:rPr lang="en-US" dirty="0" smtClean="0"/>
              <a:t>node in the heap that has a value less than –∞, the</a:t>
            </a:r>
            <a:r>
              <a:rPr lang="tr-TR" dirty="0" smtClean="0"/>
              <a:t> </a:t>
            </a:r>
            <a:r>
              <a:rPr lang="tr-TR" dirty="0" err="1" smtClean="0"/>
              <a:t>algorithm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delete</a:t>
            </a:r>
            <a:r>
              <a:rPr lang="tr-TR" dirty="0" smtClean="0"/>
              <a:t> a </a:t>
            </a:r>
            <a:r>
              <a:rPr lang="tr-TR" dirty="0" err="1" smtClean="0"/>
              <a:t>node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a </a:t>
            </a:r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</a:t>
            </a:r>
            <a:r>
              <a:rPr lang="tr-TR" dirty="0" smtClean="0"/>
              <a:t> </a:t>
            </a:r>
            <a:r>
              <a:rPr lang="en-US" dirty="0" smtClean="0"/>
              <a:t>can be given as shown in Fig. 12.24.</a:t>
            </a:r>
          </a:p>
          <a:p>
            <a:r>
              <a:rPr lang="en-US" dirty="0" smtClean="0"/>
              <a:t>The Binomial–</a:t>
            </a:r>
            <a:r>
              <a:rPr lang="en-US" dirty="0" err="1" smtClean="0"/>
              <a:t>Heap_Delete</a:t>
            </a:r>
            <a:r>
              <a:rPr lang="en-US" dirty="0" smtClean="0"/>
              <a:t>–Node procedure sets the value of x to –∞, which is a unique minimum</a:t>
            </a:r>
            <a:r>
              <a:rPr lang="tr-TR" dirty="0" smtClean="0"/>
              <a:t> </a:t>
            </a:r>
            <a:r>
              <a:rPr lang="en-US" dirty="0" smtClean="0"/>
              <a:t>value in the entire binomial heap. </a:t>
            </a:r>
            <a:endParaRPr lang="tr-TR" dirty="0" smtClean="0"/>
          </a:p>
          <a:p>
            <a:r>
              <a:rPr lang="en-US" dirty="0" smtClean="0"/>
              <a:t>The Binomial–</a:t>
            </a:r>
            <a:r>
              <a:rPr lang="en-US" dirty="0" err="1" smtClean="0"/>
              <a:t>Heap_Decrease_Val</a:t>
            </a:r>
            <a:r>
              <a:rPr lang="en-US" dirty="0" smtClean="0"/>
              <a:t> algorithm bubbles this key up</a:t>
            </a:r>
            <a:r>
              <a:rPr lang="tr-TR" smtClean="0"/>
              <a:t> </a:t>
            </a:r>
            <a:r>
              <a:rPr lang="en-US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a root and then this root is removed from the heap by making a call to the Min–</a:t>
            </a:r>
            <a:r>
              <a:rPr lang="en-US" dirty="0" err="1" smtClean="0"/>
              <a:t>Extract_Binomial</a:t>
            </a:r>
            <a:r>
              <a:rPr lang="en-US" dirty="0" smtClean="0"/>
              <a:t>–Heap procedure. </a:t>
            </a:r>
            <a:endParaRPr lang="tr-TR" dirty="0" smtClean="0"/>
          </a:p>
          <a:p>
            <a:r>
              <a:rPr lang="en-US" dirty="0" smtClean="0"/>
              <a:t>The Binomial–</a:t>
            </a:r>
            <a:r>
              <a:rPr lang="en-US" dirty="0" err="1" smtClean="0"/>
              <a:t>Heap_Delete</a:t>
            </a:r>
            <a:r>
              <a:rPr lang="en-US" dirty="0" smtClean="0"/>
              <a:t>–Node procedure takes O(log n) time.</a:t>
            </a:r>
            <a:endParaRPr lang="en-US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14800"/>
            <a:ext cx="51530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838" y="1009650"/>
            <a:ext cx="64103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Binomial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24" y="1676401"/>
            <a:ext cx="63912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410200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r>
              <a:rPr lang="tr-TR" dirty="0" smtClean="0"/>
              <a:t> of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en-US" dirty="0" smtClean="0"/>
              <a:t>heaps are given as follows:</a:t>
            </a:r>
          </a:p>
          <a:p>
            <a:pPr lvl="1"/>
            <a:r>
              <a:rPr lang="en-US" dirty="0" smtClean="0"/>
              <a:t>Since a heap is defined as a complete</a:t>
            </a:r>
            <a:r>
              <a:rPr lang="tr-TR" dirty="0" smtClean="0"/>
              <a:t> </a:t>
            </a:r>
            <a:r>
              <a:rPr lang="en-US" dirty="0" smtClean="0"/>
              <a:t>binary tree, all its elements can be stored</a:t>
            </a:r>
            <a:r>
              <a:rPr lang="tr-TR" dirty="0" smtClean="0"/>
              <a:t> </a:t>
            </a:r>
            <a:r>
              <a:rPr lang="en-US" dirty="0" smtClean="0"/>
              <a:t>sequentially in an array. It follows the same rules as that of a complete binary tree. That is, if an</a:t>
            </a:r>
            <a:r>
              <a:rPr lang="tr-TR" dirty="0" smtClean="0"/>
              <a:t> </a:t>
            </a:r>
            <a:r>
              <a:rPr lang="en-US" dirty="0" smtClean="0"/>
              <a:t>element is at position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dirty="0" smtClean="0"/>
              <a:t>in the array, then its left child is stored at position </a:t>
            </a:r>
            <a:r>
              <a:rPr lang="en-US" sz="1800" dirty="0" smtClean="0"/>
              <a:t>2i </a:t>
            </a:r>
            <a:r>
              <a:rPr lang="en-US" dirty="0" smtClean="0"/>
              <a:t>and its right child at</a:t>
            </a:r>
            <a:r>
              <a:rPr lang="tr-TR" dirty="0" smtClean="0"/>
              <a:t> </a:t>
            </a:r>
            <a:r>
              <a:rPr lang="en-US" dirty="0" smtClean="0"/>
              <a:t>position </a:t>
            </a:r>
            <a:r>
              <a:rPr lang="en-US" sz="1800" dirty="0" smtClean="0"/>
              <a:t>2i+1</a:t>
            </a:r>
            <a:r>
              <a:rPr lang="en-US" dirty="0" smtClean="0"/>
              <a:t>. Conversely, an element at position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dirty="0" smtClean="0"/>
              <a:t>has its parent stored at position </a:t>
            </a:r>
            <a:r>
              <a:rPr lang="en-US" sz="1800" dirty="0" err="1" smtClean="0"/>
              <a:t>i</a:t>
            </a:r>
            <a:r>
              <a:rPr lang="en-US" sz="1800" dirty="0" smtClean="0"/>
              <a:t>/2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dirty="0" smtClean="0"/>
              <a:t>Being a complete binary tree, all the levels of the tree except the last level are completely filled.</a:t>
            </a:r>
            <a:endParaRPr lang="tr-TR" dirty="0" smtClean="0"/>
          </a:p>
          <a:p>
            <a:pPr lvl="1"/>
            <a:r>
              <a:rPr lang="en-US" dirty="0" smtClean="0"/>
              <a:t>The height of a binary tree is given as </a:t>
            </a:r>
            <a:r>
              <a:rPr lang="en-US" sz="1800" dirty="0" smtClean="0"/>
              <a:t>log</a:t>
            </a:r>
            <a:r>
              <a:rPr lang="en-US" sz="800" dirty="0" smtClean="0"/>
              <a:t>2</a:t>
            </a:r>
            <a:r>
              <a:rPr lang="en-US" sz="1800" dirty="0" smtClean="0"/>
              <a:t>n</a:t>
            </a:r>
            <a:r>
              <a:rPr lang="en-US" dirty="0" smtClean="0"/>
              <a:t>, where </a:t>
            </a:r>
            <a:r>
              <a:rPr lang="en-US" sz="1800" dirty="0" smtClean="0"/>
              <a:t>n </a:t>
            </a:r>
            <a:r>
              <a:rPr lang="en-US" dirty="0" smtClean="0"/>
              <a:t>is the number of elements.</a:t>
            </a:r>
            <a:endParaRPr lang="tr-TR" dirty="0" smtClean="0"/>
          </a:p>
          <a:p>
            <a:pPr lvl="1"/>
            <a:r>
              <a:rPr lang="en-US" dirty="0" smtClean="0"/>
              <a:t>Heaps (also known as partially ordered trees) are a very popular data structure for implementing</a:t>
            </a:r>
            <a:r>
              <a:rPr lang="tr-TR" dirty="0" smtClean="0"/>
              <a:t> </a:t>
            </a:r>
            <a:r>
              <a:rPr lang="tr-TR" dirty="0" err="1" smtClean="0"/>
              <a:t>priority</a:t>
            </a:r>
            <a:r>
              <a:rPr lang="tr-TR" dirty="0" smtClean="0"/>
              <a:t> </a:t>
            </a:r>
            <a:r>
              <a:rPr lang="tr-TR" dirty="0" err="1" smtClean="0"/>
              <a:t>queues</a:t>
            </a:r>
            <a:r>
              <a:rPr lang="tr-TR" dirty="0" smtClean="0"/>
              <a:t>.</a:t>
            </a:r>
          </a:p>
          <a:p>
            <a:r>
              <a:rPr lang="en-US" dirty="0" smtClean="0"/>
              <a:t>A binary heap is a useful data structure in which elements can be added randomly but only the</a:t>
            </a:r>
            <a:r>
              <a:rPr lang="tr-TR" dirty="0" smtClean="0"/>
              <a:t> </a:t>
            </a:r>
            <a:r>
              <a:rPr lang="en-US" dirty="0" smtClean="0"/>
              <a:t>element with the highest value is removed in case of max heap and lowest value in case of min heap.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Inserting a New Element in a Binary Heap</a:t>
            </a:r>
          </a:p>
          <a:p>
            <a:r>
              <a:rPr lang="en-US" dirty="0" smtClean="0"/>
              <a:t>Consider a max heap H with n elements. Inserting a new value into the heap is done in the following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steps</a:t>
            </a:r>
            <a:r>
              <a:rPr lang="tr-TR" dirty="0" smtClean="0"/>
              <a:t>:</a:t>
            </a:r>
          </a:p>
          <a:p>
            <a:pPr>
              <a:buNone/>
            </a:pPr>
            <a:endParaRPr lang="tr-TR" dirty="0" smtClean="0"/>
          </a:p>
          <a:p>
            <a:r>
              <a:rPr lang="en-US" dirty="0" smtClean="0"/>
              <a:t>1. Add the new value at the bottom of H in such a way that H is still a complete binary tree but</a:t>
            </a:r>
            <a:r>
              <a:rPr lang="tr-TR" dirty="0" smtClean="0"/>
              <a:t> not </a:t>
            </a:r>
            <a:r>
              <a:rPr lang="tr-TR" dirty="0" err="1" smtClean="0"/>
              <a:t>necessarily</a:t>
            </a:r>
            <a:r>
              <a:rPr lang="tr-TR" dirty="0" smtClean="0"/>
              <a:t> a </a:t>
            </a:r>
            <a:r>
              <a:rPr lang="tr-TR" dirty="0" err="1" smtClean="0"/>
              <a:t>heap</a:t>
            </a:r>
            <a:r>
              <a:rPr lang="tr-TR" dirty="0" smtClean="0"/>
              <a:t>.</a:t>
            </a:r>
          </a:p>
          <a:p>
            <a:r>
              <a:rPr lang="en-US" dirty="0" smtClean="0"/>
              <a:t>2. Let the new value rise to its appropriate place in H so that H now becomes a heap as well.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en-US" dirty="0" smtClean="0"/>
              <a:t>To do this, compare the new value with its parent to check if they are in the correct order. If</a:t>
            </a:r>
            <a:r>
              <a:rPr lang="tr-TR" dirty="0" smtClean="0"/>
              <a:t> </a:t>
            </a:r>
            <a:r>
              <a:rPr lang="en-US" dirty="0" smtClean="0"/>
              <a:t>they are, then the procedure halts, else the new value and its parent’s value are swapped and</a:t>
            </a:r>
            <a:r>
              <a:rPr lang="tr-TR" dirty="0" smtClean="0"/>
              <a:t> Step 2 is </a:t>
            </a:r>
            <a:r>
              <a:rPr lang="tr-TR" dirty="0" err="1" smtClean="0"/>
              <a:t>repeated</a:t>
            </a:r>
            <a:r>
              <a:rPr lang="tr-TR" dirty="0" smtClean="0"/>
              <a:t>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184648" y="63404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1"/>
            <a:ext cx="6840852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465802"/>
            <a:ext cx="7629525" cy="209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Inserting a New Element in a Binary Heap</a:t>
            </a:r>
          </a:p>
          <a:p>
            <a:r>
              <a:rPr lang="en-US" dirty="0" smtClean="0"/>
              <a:t>The first step says that insert the element in the heap so that the heap is a complete binary tree.</a:t>
            </a:r>
          </a:p>
          <a:p>
            <a:r>
              <a:rPr lang="en-US" dirty="0" smtClean="0"/>
              <a:t>So, insert the new value as the right child of node 27 in the heap. This is illustrated in Fig. 12.3.</a:t>
            </a:r>
          </a:p>
          <a:p>
            <a:r>
              <a:rPr lang="en-US" dirty="0" smtClean="0"/>
              <a:t>Now, as per the second step, let the new value rise to its appropriate place in H so that H becomes</a:t>
            </a:r>
            <a:r>
              <a:rPr lang="tr-TR" dirty="0" smtClean="0"/>
              <a:t> </a:t>
            </a:r>
            <a:r>
              <a:rPr lang="en-US" dirty="0" smtClean="0"/>
              <a:t>a heap as well. </a:t>
            </a:r>
            <a:endParaRPr lang="tr-TR" dirty="0" smtClean="0"/>
          </a:p>
          <a:p>
            <a:r>
              <a:rPr lang="en-US" dirty="0" smtClean="0"/>
              <a:t>Compare 99 with its parent node value. If it is less than its parent’s value, then</a:t>
            </a:r>
            <a:r>
              <a:rPr lang="tr-TR" dirty="0" smtClean="0"/>
              <a:t> </a:t>
            </a:r>
            <a:r>
              <a:rPr lang="en-US" dirty="0" smtClean="0"/>
              <a:t>the new node is in its appropriate place and H is a heap. </a:t>
            </a:r>
            <a:endParaRPr lang="tr-TR" dirty="0" smtClean="0"/>
          </a:p>
          <a:p>
            <a:r>
              <a:rPr lang="en-US" dirty="0" smtClean="0"/>
              <a:t>If the new value is greater than that of its</a:t>
            </a:r>
            <a:r>
              <a:rPr lang="tr-TR" dirty="0" smtClean="0"/>
              <a:t> </a:t>
            </a:r>
            <a:r>
              <a:rPr lang="en-US" dirty="0" smtClean="0"/>
              <a:t>parent’s node, then swap the two values. </a:t>
            </a:r>
            <a:endParaRPr lang="tr-TR" dirty="0" smtClean="0"/>
          </a:p>
          <a:p>
            <a:r>
              <a:rPr lang="en-US" dirty="0" smtClean="0"/>
              <a:t>Repeat the whole process until H becomes a heap. This is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in </a:t>
            </a:r>
            <a:r>
              <a:rPr lang="tr-TR" dirty="0" err="1" smtClean="0"/>
              <a:t>Fig</a:t>
            </a:r>
            <a:r>
              <a:rPr lang="tr-TR" dirty="0" smtClean="0"/>
              <a:t>. 12.4.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325" y="990600"/>
            <a:ext cx="6086475" cy="405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181600"/>
            <a:ext cx="6019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8460</TotalTime>
  <Words>4018</Words>
  <Application>Microsoft Office PowerPoint</Application>
  <PresentationFormat>On-screen Show (4:3)</PresentationFormat>
  <Paragraphs>390</Paragraphs>
  <Slides>42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Calibri</vt:lpstr>
      <vt:lpstr>Century Gothic</vt:lpstr>
      <vt:lpstr>Wingdings 2</vt:lpstr>
      <vt:lpstr>Austin</vt:lpstr>
      <vt:lpstr>BLM0267</vt:lpstr>
      <vt:lpstr>PowerPoint Presentation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Binary Heaps</vt:lpstr>
      <vt:lpstr>Heap Sort</vt:lpstr>
      <vt:lpstr>Heap Sort</vt:lpstr>
      <vt:lpstr>Heap Sort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  <vt:lpstr>Binomial Heaps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COM267</dc:title>
  <dc:creator>AR</dc:creator>
  <cp:lastModifiedBy>Microsoft account</cp:lastModifiedBy>
  <cp:revision>378</cp:revision>
  <dcterms:created xsi:type="dcterms:W3CDTF">2006-08-16T00:00:00Z</dcterms:created>
  <dcterms:modified xsi:type="dcterms:W3CDTF">2020-05-21T18:57:48Z</dcterms:modified>
</cp:coreProperties>
</file>