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816B-0541-46B8-8E2D-521257138A5D}" type="datetimeFigureOut">
              <a:rPr lang="tr-TR" smtClean="0"/>
              <a:t>8.05.2019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E8A2-4402-4085-AA98-74B771929B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7402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816B-0541-46B8-8E2D-521257138A5D}" type="datetimeFigureOut">
              <a:rPr lang="tr-TR" smtClean="0"/>
              <a:t>8.05.2019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E8A2-4402-4085-AA98-74B771929B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49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816B-0541-46B8-8E2D-521257138A5D}" type="datetimeFigureOut">
              <a:rPr lang="tr-TR" smtClean="0"/>
              <a:t>8.05.2019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E8A2-4402-4085-AA98-74B771929B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24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816B-0541-46B8-8E2D-521257138A5D}" type="datetimeFigureOut">
              <a:rPr lang="tr-TR" smtClean="0"/>
              <a:t>8.05.2019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E8A2-4402-4085-AA98-74B771929B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4557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816B-0541-46B8-8E2D-521257138A5D}" type="datetimeFigureOut">
              <a:rPr lang="tr-TR" smtClean="0"/>
              <a:t>8.05.2019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E8A2-4402-4085-AA98-74B771929B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548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816B-0541-46B8-8E2D-521257138A5D}" type="datetimeFigureOut">
              <a:rPr lang="tr-TR" smtClean="0"/>
              <a:t>8.05.2019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E8A2-4402-4085-AA98-74B771929B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149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816B-0541-46B8-8E2D-521257138A5D}" type="datetimeFigureOut">
              <a:rPr lang="tr-TR" smtClean="0"/>
              <a:t>8.05.2019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E8A2-4402-4085-AA98-74B771929B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92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816B-0541-46B8-8E2D-521257138A5D}" type="datetimeFigureOut">
              <a:rPr lang="tr-TR" smtClean="0"/>
              <a:t>8.05.2019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E8A2-4402-4085-AA98-74B771929B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725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816B-0541-46B8-8E2D-521257138A5D}" type="datetimeFigureOut">
              <a:rPr lang="tr-TR" smtClean="0"/>
              <a:t>8.05.2019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E8A2-4402-4085-AA98-74B771929B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770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816B-0541-46B8-8E2D-521257138A5D}" type="datetimeFigureOut">
              <a:rPr lang="tr-TR" smtClean="0"/>
              <a:t>8.05.2019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E8A2-4402-4085-AA98-74B771929B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433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816B-0541-46B8-8E2D-521257138A5D}" type="datetimeFigureOut">
              <a:rPr lang="tr-TR" smtClean="0"/>
              <a:t>8.05.2019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E8A2-4402-4085-AA98-74B771929B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72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3816B-0541-46B8-8E2D-521257138A5D}" type="datetimeFigureOut">
              <a:rPr lang="tr-TR" smtClean="0"/>
              <a:t>8.05.2019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BE8A2-4402-4085-AA98-74B771929B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414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7493" y="0"/>
            <a:ext cx="10515600" cy="691376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Orta çağ (İkinci Dönem)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7268" y="691376"/>
            <a:ext cx="11887199" cy="589899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r-TR" dirty="0" smtClean="0"/>
              <a:t>10. ve 11. yüzyıllara gelindiğinde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r-TR" dirty="0" smtClean="0"/>
              <a:t>Cermen kabileleri Avrupa’daki halklar ile önemli ölçüde kaynaşmış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r-TR" dirty="0" smtClean="0"/>
              <a:t>Akınlar ve istilalar bitmiş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r-TR" dirty="0" smtClean="0"/>
              <a:t>Yerel düzeyde güvenlik bir ölçüye kadar kurulmuştur.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r-TR" dirty="0" smtClean="0"/>
              <a:t>Yine de yerel feodal </a:t>
            </a:r>
            <a:r>
              <a:rPr lang="tr-TR" dirty="0" err="1" smtClean="0"/>
              <a:t>lordlar</a:t>
            </a:r>
            <a:r>
              <a:rPr lang="tr-TR" dirty="0" smtClean="0"/>
              <a:t> arasındaki savaşlar sürdü.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r-TR" dirty="0" smtClean="0"/>
              <a:t>Ağır sabanın bulunması ile tarım alanları arttı.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r-TR" dirty="0" smtClean="0"/>
              <a:t>Artı ürün üretimi başladı.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r-TR" dirty="0" smtClean="0"/>
              <a:t>Ticaret canlanmaya başladı.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r-TR" dirty="0" smtClean="0"/>
              <a:t>Nüfus artışı giderek yükseldi.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b="1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b="1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b="1" dirty="0" smtClean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6882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7493" y="0"/>
            <a:ext cx="10515600" cy="691376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Orta çağ (İkinci Dönem)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7268" y="691376"/>
            <a:ext cx="11887199" cy="5898995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r-TR" b="1" dirty="0" smtClean="0"/>
              <a:t>Bu dönemin dört önemli özelliği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r-TR" dirty="0" smtClean="0"/>
              <a:t>Ulusal monarşilerin ortaya çıkmaya başlaması (Krallıklar)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r-TR" dirty="0" smtClean="0"/>
              <a:t>Yeni kentlerin oluşması ve giderek güçlenen bir tüccarlar sınıfının doğuşu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r-TR" dirty="0" smtClean="0"/>
              <a:t>Haçlı Seferleri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r-TR" dirty="0" smtClean="0"/>
              <a:t>Yüzyıl Savaşları (1337-1453)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b="1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b="1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b="1" dirty="0" smtClean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34036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7493" y="0"/>
            <a:ext cx="10515600" cy="691376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Orta çağ (İkinci Dönem)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7268" y="691376"/>
            <a:ext cx="11887199" cy="5898995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 smtClean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r-TR" dirty="0" smtClean="0"/>
              <a:t>Kentler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r-TR" dirty="0" smtClean="0"/>
              <a:t>Feodal </a:t>
            </a:r>
            <a:r>
              <a:rPr lang="tr-TR" dirty="0" err="1" smtClean="0"/>
              <a:t>Lordlar</a:t>
            </a:r>
            <a:endParaRPr lang="tr-TR" dirty="0" smtClean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r-TR" dirty="0" smtClean="0"/>
              <a:t>Kilise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r-TR" dirty="0" smtClean="0"/>
              <a:t>Ulusal Monarşiler</a:t>
            </a: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b="1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b="1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b="1" dirty="0" smtClean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3046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7493" y="0"/>
            <a:ext cx="10515600" cy="691376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Orta çağ (İkinci Dönem)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7268" y="691376"/>
            <a:ext cx="11887199" cy="5898995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r-TR" b="1" dirty="0" smtClean="0"/>
              <a:t>Ulusal monarşiler: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r-TR" dirty="0" smtClean="0"/>
              <a:t>Giderek merkezileşen ve yönetimin babadan oğula geçtiği siyasi birlikler.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 smtClean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r-TR" dirty="0" smtClean="0"/>
              <a:t>Soylular, ruhban ve yöneticiler arasında anlaşmazlıklar </a:t>
            </a:r>
            <a:r>
              <a:rPr lang="tr-TR" dirty="0" smtClean="0"/>
              <a:t>bulunur.</a:t>
            </a:r>
            <a:endParaRPr lang="tr-TR" dirty="0" smtClean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b="1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b="1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b="1" dirty="0" smtClean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62660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7493" y="0"/>
            <a:ext cx="10515600" cy="691376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Orta çağ (İkinci Dönem)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7268" y="691376"/>
            <a:ext cx="11887199" cy="589899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r-TR" b="1" dirty="0" smtClean="0"/>
              <a:t>Kentler: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r-TR" dirty="0" smtClean="0"/>
              <a:t>Yüksek </a:t>
            </a:r>
            <a:r>
              <a:rPr lang="tr-TR" dirty="0"/>
              <a:t>Orta Çağlar Avrupa’da ticaretin canlandığı ve kentlerin yeniden kurulduğu bir dönem oldu. </a:t>
            </a:r>
            <a:endParaRPr lang="tr-TR" dirty="0" smtClean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r-TR" dirty="0" smtClean="0"/>
              <a:t>Roma’nın </a:t>
            </a:r>
            <a:r>
              <a:rPr lang="tr-TR" dirty="0"/>
              <a:t>yıkılışının ardından, birkaç istisna hariç, Batı Avrupa’da kent olarak nitelendirilebilecek bir yerleşim birimi kalmamıştı. </a:t>
            </a:r>
            <a:endParaRPr lang="tr-TR" dirty="0" smtClean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r-TR" dirty="0" smtClean="0"/>
              <a:t>Bazen </a:t>
            </a:r>
            <a:r>
              <a:rPr lang="tr-TR" dirty="0"/>
              <a:t>bir piskoposluk merkezi etrafında küçük nüfus kümeleri oluşuyordu. </a:t>
            </a:r>
            <a:endParaRPr lang="tr-TR" dirty="0" smtClean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r-TR" dirty="0" smtClean="0"/>
              <a:t>X</a:t>
            </a:r>
            <a:r>
              <a:rPr lang="tr-TR" dirty="0"/>
              <a:t>. yüzyıla kadar ne bir ticaret merkezinden ne de tüccar sınıfından söz etmek mümkündü. XII. yüzyıla gelindiğinde ise tüm Avrupa’da ticaret merkezleri olarak işlev gören yeni kentler ortaya çıkmaya başladı</a:t>
            </a:r>
            <a:r>
              <a:rPr lang="tr-TR" dirty="0" smtClean="0"/>
              <a:t>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r-TR" dirty="0"/>
              <a:t>Bu dönemde özellikle İtalya’da yoğunlaşan kentler, savaşlara ve istilalara karşı surlarla çevrilmiş ve kent devletleri özellikleri almaya başlamıştır.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 smtClean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b="1" dirty="0" smtClean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5960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7493" y="0"/>
            <a:ext cx="10515600" cy="691376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Orta çağ (İkinci Dönem)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7268" y="691376"/>
            <a:ext cx="11887199" cy="5898995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 smtClean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b="1" dirty="0" smtClean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b="1" dirty="0"/>
          </a:p>
        </p:txBody>
      </p:sp>
      <p:pic>
        <p:nvPicPr>
          <p:cNvPr id="1026" name="Picture 2" descr="kent devletleri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46" y="649659"/>
            <a:ext cx="9545444" cy="55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7493" y="0"/>
            <a:ext cx="10515600" cy="691376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Orta çağ (İkinci Dönem)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7268" y="691376"/>
            <a:ext cx="11887199" cy="5898995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 smtClean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r-TR" dirty="0" smtClean="0"/>
              <a:t>Kentli tüccarlar ve büyük toprak sahipleri arasında mücadele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r-TR" dirty="0" smtClean="0"/>
              <a:t>Bağımsız </a:t>
            </a:r>
            <a:r>
              <a:rPr lang="tr-TR" dirty="0"/>
              <a:t>kent </a:t>
            </a:r>
            <a:r>
              <a:rPr lang="tr-TR" dirty="0" smtClean="0"/>
              <a:t>devletleri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r-TR" dirty="0" smtClean="0"/>
              <a:t>Loncalar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b="1" dirty="0" smtClean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r-TR" dirty="0" smtClean="0"/>
              <a:t>Ticari rantlar ve piyasa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r-TR" dirty="0" smtClean="0"/>
              <a:t>Kültürel ve entelektüel </a:t>
            </a:r>
            <a:r>
              <a:rPr lang="tr-TR" dirty="0" smtClean="0"/>
              <a:t>hayatta canlanma</a:t>
            </a:r>
            <a:endParaRPr lang="tr-TR" dirty="0" smtClean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b="1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b="1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b="1" dirty="0" smtClean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5794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7493" y="0"/>
            <a:ext cx="10515600" cy="691376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Orta çağ (İkinci Dönem)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7268" y="691376"/>
            <a:ext cx="11887199" cy="5898995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 smtClean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smtClean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r-TR" smtClean="0"/>
              <a:t>Haçlı </a:t>
            </a:r>
            <a:r>
              <a:rPr lang="tr-TR" dirty="0" smtClean="0"/>
              <a:t>Seferleri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tr-TR" dirty="0" smtClean="0"/>
              <a:t>Yüzyıl Savaşları</a:t>
            </a:r>
            <a:endParaRPr lang="tr-TR" dirty="0" smtClean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b="1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b="1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b="1" dirty="0" smtClean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830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287</Words>
  <Application>Microsoft Office PowerPoint</Application>
  <PresentationFormat>Geniş ekran</PresentationFormat>
  <Paragraphs>98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Orta çağ (İkinci Dönem)</vt:lpstr>
      <vt:lpstr>Orta çağ (İkinci Dönem)</vt:lpstr>
      <vt:lpstr>Orta çağ (İkinci Dönem)</vt:lpstr>
      <vt:lpstr>Orta çağ (İkinci Dönem)</vt:lpstr>
      <vt:lpstr>Orta çağ (İkinci Dönem)</vt:lpstr>
      <vt:lpstr>Orta çağ (İkinci Dönem)</vt:lpstr>
      <vt:lpstr>Orta çağ (İkinci Dönem)</vt:lpstr>
      <vt:lpstr>Orta çağ (İkinci Dönem)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Orta çağ (İkinci Dönem)</dc:title>
  <dc:creator>Windows Kullanıcısı</dc:creator>
  <cp:lastModifiedBy>Windows Kullanıcısı</cp:lastModifiedBy>
  <cp:revision>1</cp:revision>
  <dcterms:created xsi:type="dcterms:W3CDTF">2019-05-08T18:41:51Z</dcterms:created>
  <dcterms:modified xsi:type="dcterms:W3CDTF">2019-05-08T18:45:20Z</dcterms:modified>
</cp:coreProperties>
</file>