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40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88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11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99D54-BB8B-474A-A460-790192C8A92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090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35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75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635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4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06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83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52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36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F87DC-EA07-4004-B24E-BCBFB21F5F4C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2B73B-68C7-41EA-A2FF-6F38D059CF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48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6600" b="1">
                <a:ea typeface="ＭＳ Ｐゴシック" pitchFamily="34" charset="-128"/>
              </a:rPr>
              <a:t>Dimorfik Mantarlar</a:t>
            </a:r>
          </a:p>
        </p:txBody>
      </p:sp>
    </p:spTree>
    <p:extLst>
      <p:ext uri="{BB962C8B-B14F-4D97-AF65-F5344CB8AC3E}">
        <p14:creationId xmlns:p14="http://schemas.microsoft.com/office/powerpoint/2010/main" val="298677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49275"/>
            <a:ext cx="8229600" cy="5576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>
                <a:ea typeface="ＭＳ Ｐゴシック" pitchFamily="34" charset="-128"/>
              </a:rPr>
              <a:t>Dimorfik mantarların iki üreme şekilleri vardır: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40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tr-TR" sz="2000" b="1">
                <a:ea typeface="ＭＳ Ｐゴシック" pitchFamily="34" charset="-128"/>
              </a:rPr>
              <a:t>Mantar:</a:t>
            </a:r>
            <a:r>
              <a:rPr lang="tr-TR" sz="2000">
                <a:ea typeface="ＭＳ Ｐゴシック" pitchFamily="34" charset="-128"/>
              </a:rPr>
              <a:t> </a:t>
            </a:r>
            <a:r>
              <a:rPr lang="tr-TR" sz="2000" b="1">
                <a:ea typeface="ＭＳ Ｐゴシック" pitchFamily="34" charset="-128"/>
              </a:rPr>
              <a:t>çevrede</a:t>
            </a:r>
            <a:r>
              <a:rPr lang="tr-TR" sz="2000">
                <a:ea typeface="ＭＳ Ｐゴシック" pitchFamily="34" charset="-128"/>
              </a:rPr>
              <a:t> saprofitik olarak ya da </a:t>
            </a:r>
            <a:r>
              <a:rPr lang="tr-TR" sz="2000" b="1">
                <a:ea typeface="ＭＳ Ｐゴシック" pitchFamily="34" charset="-128"/>
              </a:rPr>
              <a:t>25-30</a:t>
            </a:r>
            <a:r>
              <a:rPr lang="en-US" sz="2000" b="1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 b="1">
                <a:ea typeface="ＭＳ Ｐゴシック" pitchFamily="34" charset="-128"/>
              </a:rPr>
              <a:t>C</a:t>
            </a:r>
            <a:r>
              <a:rPr lang="tr-TR" altLang="en-US" sz="2000" b="1">
                <a:ea typeface="ＭＳ Ｐゴシック" pitchFamily="34" charset="-128"/>
              </a:rPr>
              <a:t>’</a:t>
            </a:r>
            <a:r>
              <a:rPr lang="tr-TR" sz="2000" b="1">
                <a:ea typeface="ＭＳ Ｐゴシック" pitchFamily="34" charset="-128"/>
              </a:rPr>
              <a:t>de</a:t>
            </a:r>
            <a:r>
              <a:rPr lang="tr-TR" sz="2000">
                <a:ea typeface="ＭＳ Ｐゴシック" pitchFamily="34" charset="-128"/>
              </a:rPr>
              <a:t> inkube edilen besiyeri kültürlerinde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40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tr-TR" sz="2000" b="1">
                <a:ea typeface="ＭＳ Ｐゴシック" pitchFamily="34" charset="-128"/>
              </a:rPr>
              <a:t>Maya veya maya benzeri:</a:t>
            </a:r>
            <a:r>
              <a:rPr lang="tr-TR" sz="2000">
                <a:ea typeface="ＭＳ Ｐゴシック" pitchFamily="34" charset="-128"/>
              </a:rPr>
              <a:t> </a:t>
            </a:r>
            <a:r>
              <a:rPr lang="tr-TR" sz="2000" b="1">
                <a:ea typeface="ＭＳ Ｐゴシック" pitchFamily="34" charset="-128"/>
              </a:rPr>
              <a:t>Hayvan dokularında</a:t>
            </a:r>
            <a:r>
              <a:rPr lang="tr-TR" sz="2000">
                <a:ea typeface="ＭＳ Ｐゴシック" pitchFamily="34" charset="-128"/>
              </a:rPr>
              <a:t> ya da </a:t>
            </a:r>
            <a:r>
              <a:rPr lang="tr-TR" sz="2000" b="1">
                <a:ea typeface="ＭＳ Ｐゴシック" pitchFamily="34" charset="-128"/>
              </a:rPr>
              <a:t>37</a:t>
            </a:r>
            <a:r>
              <a:rPr lang="en-US" sz="2000" b="1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 b="1">
                <a:ea typeface="ＭＳ Ｐゴシック" pitchFamily="34" charset="-128"/>
              </a:rPr>
              <a:t>C</a:t>
            </a:r>
            <a:r>
              <a:rPr lang="tr-TR" altLang="en-US" sz="2000" b="1">
                <a:ea typeface="ＭＳ Ｐゴシック" pitchFamily="34" charset="-128"/>
              </a:rPr>
              <a:t>’</a:t>
            </a:r>
            <a:r>
              <a:rPr lang="tr-TR" sz="2000" b="1">
                <a:ea typeface="ＭＳ Ｐゴシック" pitchFamily="34" charset="-128"/>
              </a:rPr>
              <a:t>de</a:t>
            </a:r>
            <a:r>
              <a:rPr lang="tr-TR" sz="2000">
                <a:ea typeface="ＭＳ Ｐゴシック" pitchFamily="34" charset="-128"/>
              </a:rPr>
              <a:t> inkube edilen zenginleştirilmiş besiyerlerinde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40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tr-TR" sz="2400">
                <a:ea typeface="ＭＳ Ｐゴシック" pitchFamily="34" charset="-128"/>
              </a:rPr>
              <a:t>Mantar ya da miselyal form bu iki form arasındaki daha stabil formdur.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sz="240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tr-TR" sz="2400">
                <a:ea typeface="ＭＳ Ｐゴシック" pitchFamily="34" charset="-128"/>
              </a:rPr>
              <a:t>Bu mantarlar insan ve hayvanlarda </a:t>
            </a:r>
            <a:r>
              <a:rPr lang="tr-TR" sz="2400" b="1">
                <a:ea typeface="ＭＳ Ｐゴシック" pitchFamily="34" charset="-128"/>
              </a:rPr>
              <a:t>derin </a:t>
            </a:r>
            <a:r>
              <a:rPr lang="tr-TR" sz="2400">
                <a:ea typeface="ＭＳ Ｐゴシック" pitchFamily="34" charset="-128"/>
              </a:rPr>
              <a:t>ya da</a:t>
            </a:r>
            <a:r>
              <a:rPr lang="tr-TR" sz="2400" b="1">
                <a:ea typeface="ＭＳ Ｐゴシック" pitchFamily="34" charset="-128"/>
              </a:rPr>
              <a:t> sistemik mikozisler</a:t>
            </a:r>
            <a:r>
              <a:rPr lang="tr-TR" sz="2400">
                <a:ea typeface="ＭＳ Ｐゴシック" pitchFamily="34" charset="-128"/>
              </a:rPr>
              <a:t>e neden olurlar.</a:t>
            </a:r>
          </a:p>
          <a:p>
            <a:pPr>
              <a:lnSpc>
                <a:spcPct val="80000"/>
              </a:lnSpc>
            </a:pPr>
            <a:endParaRPr lang="tr-TR" sz="24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64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algn="l"/>
            <a:r>
              <a:rPr lang="tr-TR" sz="2000" b="1">
                <a:ea typeface="ＭＳ Ｐゴシック" pitchFamily="34" charset="-128"/>
              </a:rPr>
              <a:t>Dimorfik mantarların dağılımı ve neden oldukları hastalıklar</a:t>
            </a:r>
          </a:p>
        </p:txBody>
      </p:sp>
      <p:graphicFrame>
        <p:nvGraphicFramePr>
          <p:cNvPr id="42288" name="Group 304"/>
          <p:cNvGraphicFramePr>
            <a:graphicFrameLocks noGrp="1"/>
          </p:cNvGraphicFramePr>
          <p:nvPr/>
        </p:nvGraphicFramePr>
        <p:xfrm>
          <a:off x="1992313" y="1341438"/>
          <a:ext cx="8229600" cy="419259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Dimorfik mantar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Temel konakçı(lar)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Hastalık(lar)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Lezyon bölgesi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Rezervuar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Coğrafik dağılım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Sporothrix schenckii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Atlar, köpekler,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Kediler ve insanlar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Sporotrikiozis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(atlarda ayaklarda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Lenfangitis)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Subkutanöz nodüller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Nadiren sistemik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Eski tahta direkler,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Toprak, bitki örtüsü,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Gül dikenleri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Tüm dünyada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yaygın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Blastomyces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dermatitidis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Köpekler ve insanlar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Diğer türlerde nadir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Kuzey Amerikan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blastomikozisi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Primer olarak köpek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ACleri, deri ve diğer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organ metastazları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Düşük pH</a:t>
                      </a:r>
                      <a:r>
                        <a:rPr kumimoji="0" lang="tr-T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lı toprak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altlık ve çürüyen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bitkiler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ABD, Afrika, Asya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ve Avrupa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Histoplasma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capsulatum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Köpekler, kediler 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İnsanlar, diğer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türlerde nadir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Histoplasmosis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Primer olarak ACler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sekonder olarak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bağırsaklar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Yarasa veya kuş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dışkısı ile zengin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toprak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Dünyada sporadik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Histoplasma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farciminosum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Tek tırnaklılar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Epizootik lenfangitis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(Afrika çıbanı)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Lenfatik sistem, lenf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nodülleri ve sistemik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Rezervuar bilinmiyor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Afrika, Asya, Fransa,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İtalya, Rusya, Mısır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Coccidioides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immitis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Köpekler ve insanlar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diğer hayvanlarda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Subklinik seyir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Coccidiomycosis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Primer olarak ACler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sekonder olarak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kemik ve diğer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organlar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Düşük rakımlı çöl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toprakları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ABD, Meksika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Güney Amerika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Paracoccidioides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brasiliensis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İnsanlar,hayvanlarda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infeksiyon rapor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edilmemiştir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Paracoccidiomycosis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Deri, müköz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membran ve iç organların kronik mikozisi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Toprak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Meksika, ABD,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Güney Amerika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81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algn="l"/>
            <a:r>
              <a:rPr lang="tr-TR" sz="3200">
                <a:ea typeface="ＭＳ Ｐゴシック" pitchFamily="34" charset="-128"/>
              </a:rPr>
              <a:t>Laboratuvar Teşhisi</a:t>
            </a:r>
          </a:p>
        </p:txBody>
      </p:sp>
      <p:sp>
        <p:nvSpPr>
          <p:cNvPr id="189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08050"/>
            <a:ext cx="8229600" cy="5689600"/>
          </a:xfrm>
        </p:spPr>
        <p:txBody>
          <a:bodyPr/>
          <a:lstStyle/>
          <a:p>
            <a:pPr>
              <a:buFontTx/>
              <a:buNone/>
            </a:pPr>
            <a:r>
              <a:rPr lang="tr-TR" sz="2000" b="1">
                <a:ea typeface="ＭＳ Ｐゴシック" pitchFamily="34" charset="-128"/>
              </a:rPr>
              <a:t>Güvenlik önlemleri</a:t>
            </a:r>
          </a:p>
          <a:p>
            <a:r>
              <a:rPr lang="tr-TR" sz="2000">
                <a:ea typeface="ＭＳ Ｐゴシック" pitchFamily="34" charset="-128"/>
              </a:rPr>
              <a:t>Bütün dimorfik mantarlar insanlarda hastalığa yol açmaktadır ve bu nedenle bunlar büyük bir dikkatle muayene edilmelidir.</a:t>
            </a:r>
          </a:p>
          <a:p>
            <a:r>
              <a:rPr lang="tr-TR" sz="2000" b="1" i="1">
                <a:ea typeface="ＭＳ Ｐゴシック" pitchFamily="34" charset="-128"/>
              </a:rPr>
              <a:t>Coccidioides immitis</a:t>
            </a:r>
            <a:r>
              <a:rPr lang="tr-TR" sz="2000">
                <a:ea typeface="ＭＳ Ｐゴシック" pitchFamily="34" charset="-128"/>
              </a:rPr>
              <a:t> kültürleri özellikle de laboratuvar çalışanları için ciddi bir risk oluşturmaktadır, çünkü bunların 25-37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inkube edilen besiyerlerinde üretilen artrosporları kolaylıkla infektif aerosol yapı oluşturabilmektedir.</a:t>
            </a:r>
          </a:p>
          <a:p>
            <a:r>
              <a:rPr lang="tr-TR" sz="2000">
                <a:ea typeface="ＭＳ Ｐゴシック" pitchFamily="34" charset="-128"/>
              </a:rPr>
              <a:t>Bu etkeni içeren materyal ya da kültürleri ile çalışılırken mutlaka biyogüvenlik kabinleri kullanılmalıdır.</a:t>
            </a:r>
          </a:p>
          <a:p>
            <a:r>
              <a:rPr lang="tr-TR" sz="2000">
                <a:ea typeface="ＭＳ Ｐゴシック" pitchFamily="34" charset="-128"/>
              </a:rPr>
              <a:t>Kültür vida kapaklı tüplerdeki yatık agarlarda yapılmalı, kapaklar biyofilm ile kaplanmalıdır.</a:t>
            </a:r>
          </a:p>
          <a:p>
            <a:r>
              <a:rPr lang="tr-TR" sz="2000" i="1">
                <a:ea typeface="ＭＳ Ｐゴシック" pitchFamily="34" charset="-128"/>
              </a:rPr>
              <a:t>C. immitis</a:t>
            </a:r>
            <a:r>
              <a:rPr lang="tr-TR" sz="2000">
                <a:ea typeface="ＭＳ Ｐゴシック" pitchFamily="34" charset="-128"/>
              </a:rPr>
              <a:t> kültürlerinin yüzeyi öze ile temas ettirilmeden önce steril su ya da FTS ile kaplanarak artrosporların saçılması engellenmelidir.</a:t>
            </a:r>
          </a:p>
          <a:p>
            <a:r>
              <a:rPr lang="tr-TR" sz="2000">
                <a:ea typeface="ＭＳ Ｐゴシック" pitchFamily="34" charset="-128"/>
              </a:rPr>
              <a:t>Bütün preparatlar biyogüvenlik kabininde hazırlanmalıdır.</a:t>
            </a:r>
          </a:p>
          <a:p>
            <a:r>
              <a:rPr lang="tr-TR" sz="2000">
                <a:ea typeface="ＭＳ Ｐゴシック" pitchFamily="34" charset="-128"/>
              </a:rPr>
              <a:t>Etken identifikasyonunun ardından kültürler otoklavlanmalıdır.</a:t>
            </a:r>
          </a:p>
        </p:txBody>
      </p:sp>
    </p:spTree>
    <p:extLst>
      <p:ext uri="{BB962C8B-B14F-4D97-AF65-F5344CB8AC3E}">
        <p14:creationId xmlns:p14="http://schemas.microsoft.com/office/powerpoint/2010/main" val="56694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0"/>
            <a:ext cx="8229600" cy="5905500"/>
          </a:xfrm>
        </p:spPr>
        <p:txBody>
          <a:bodyPr/>
          <a:lstStyle/>
          <a:p>
            <a:pPr>
              <a:buFontTx/>
              <a:buNone/>
            </a:pPr>
            <a:r>
              <a:rPr lang="tr-TR" sz="2000" b="1">
                <a:ea typeface="ＭＳ Ｐゴシック" pitchFamily="34" charset="-128"/>
              </a:rPr>
              <a:t>Direkt mikroskopi</a:t>
            </a:r>
          </a:p>
          <a:p>
            <a:r>
              <a:rPr lang="tr-TR" sz="2000">
                <a:ea typeface="ＭＳ Ｐゴシック" pitchFamily="34" charset="-128"/>
              </a:rPr>
              <a:t>Histopatolojik kesitler hayvan dokularında maya benzeri formların gösterilmesinde en faydalı uygulamadır.</a:t>
            </a:r>
          </a:p>
          <a:p>
            <a:pPr>
              <a:buFontTx/>
              <a:buNone/>
            </a:pPr>
            <a:r>
              <a:rPr lang="tr-TR" sz="2000" b="1">
                <a:ea typeface="ＭＳ Ｐゴシック" pitchFamily="34" charset="-128"/>
              </a:rPr>
              <a:t>Dimorfik mantarlarda maya formuna dönüşüm</a:t>
            </a:r>
          </a:p>
          <a:p>
            <a:r>
              <a:rPr lang="tr-TR" sz="2000">
                <a:ea typeface="ＭＳ Ｐゴシック" pitchFamily="34" charset="-128"/>
              </a:rPr>
              <a:t>Bu mantarların kesin teşhisi bunların 37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lik besiyerinde maya formuna dönüştürülmesi ile gerçekleştirilir. Bu bütün türlerde değişik zorluk derecesiyle gerçekleştirilebilir.</a:t>
            </a:r>
          </a:p>
          <a:p>
            <a:r>
              <a:rPr lang="tr-TR" sz="2000">
                <a:ea typeface="ＭＳ Ｐゴシック" pitchFamily="34" charset="-128"/>
              </a:rPr>
              <a:t>Tek istisna </a:t>
            </a:r>
            <a:r>
              <a:rPr lang="tr-TR" sz="2000" i="1">
                <a:ea typeface="ＭＳ Ｐゴシック" pitchFamily="34" charset="-128"/>
              </a:rPr>
              <a:t>C. immitis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tir. Bu etken 25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 ve 37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deki kültürlerinde mantar formunda kalmaktadır.</a:t>
            </a:r>
          </a:p>
          <a:p>
            <a:r>
              <a:rPr lang="tr-TR" sz="2000">
                <a:ea typeface="ＭＳ Ｐゴシック" pitchFamily="34" charset="-128"/>
              </a:rPr>
              <a:t>Mantar veya miselyal form daha stabil formdur.</a:t>
            </a:r>
          </a:p>
          <a:p>
            <a:r>
              <a:rPr lang="tr-TR" sz="2000">
                <a:ea typeface="ＭＳ Ｐゴシック" pitchFamily="34" charset="-128"/>
              </a:rPr>
              <a:t>Mantar formları için, kloramfenikol (0.05 g/l) ve sikloheksimid (0.4 g/l) içeren veya içermeyen SDA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lar inokule edilir ve 25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inkube edilir.</a:t>
            </a:r>
          </a:p>
          <a:p>
            <a:r>
              <a:rPr lang="tr-TR" sz="2000">
                <a:ea typeface="ＭＳ Ｐゴシック" pitchFamily="34" charset="-128"/>
              </a:rPr>
              <a:t>Şüpheli koloniler ürediğinde (</a:t>
            </a:r>
            <a:r>
              <a:rPr lang="tr-TR" sz="2000" i="1">
                <a:ea typeface="ＭＳ Ｐゴシック" pitchFamily="34" charset="-128"/>
              </a:rPr>
              <a:t>Sporothrix schenckii</a:t>
            </a:r>
            <a:r>
              <a:rPr lang="tr-TR" sz="2000">
                <a:ea typeface="ＭＳ Ｐゴシック" pitchFamily="34" charset="-128"/>
              </a:rPr>
              <a:t> için 3-4 gün, diğer mantarlar için 2-4 hafta) vida kapaklı tüplerde yatık olarak hazırlanan % 5-10 koyun kanlı beyin kalp infüzyon agara yoğun pasajları yapılır.</a:t>
            </a:r>
          </a:p>
        </p:txBody>
      </p:sp>
    </p:spTree>
    <p:extLst>
      <p:ext uri="{BB962C8B-B14F-4D97-AF65-F5344CB8AC3E}">
        <p14:creationId xmlns:p14="http://schemas.microsoft.com/office/powerpoint/2010/main" val="39699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5721350"/>
          </a:xfrm>
        </p:spPr>
        <p:txBody>
          <a:bodyPr/>
          <a:lstStyle/>
          <a:p>
            <a:r>
              <a:rPr lang="tr-TR" sz="2000">
                <a:ea typeface="ＭＳ Ｐゴシック" pitchFamily="34" charset="-128"/>
              </a:rPr>
              <a:t>İnkubasyon sırasında gerekli nemi sağlamak için birkaç damla steril su tüpe eklenir. Kültürlere oksijen sağlamak için tüp kapakları biraz gevşetilir.</a:t>
            </a:r>
          </a:p>
          <a:p>
            <a:r>
              <a:rPr lang="tr-TR" sz="2000">
                <a:ea typeface="ＭＳ Ｐゴシック" pitchFamily="34" charset="-128"/>
              </a:rPr>
              <a:t>Pleytler 37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inkube edilir ve </a:t>
            </a:r>
            <a:r>
              <a:rPr lang="tr-TR" sz="2000" i="1">
                <a:ea typeface="ＭＳ Ｐゴシック" pitchFamily="34" charset="-128"/>
              </a:rPr>
              <a:t>S. schenckii</a:t>
            </a:r>
            <a:r>
              <a:rPr lang="tr-TR" sz="2000">
                <a:ea typeface="ＭＳ Ｐゴシック" pitchFamily="34" charset="-128"/>
              </a:rPr>
              <a:t> 3-5 gün içerisinde ürerken </a:t>
            </a:r>
            <a:r>
              <a:rPr lang="tr-TR" sz="2000" i="1">
                <a:ea typeface="ＭＳ Ｐゴシック" pitchFamily="34" charset="-128"/>
              </a:rPr>
              <a:t>Blastomyces dermatitidis</a:t>
            </a:r>
            <a:r>
              <a:rPr lang="tr-TR" sz="2000">
                <a:ea typeface="ＭＳ Ｐゴシック" pitchFamily="34" charset="-128"/>
              </a:rPr>
              <a:t> ve </a:t>
            </a:r>
            <a:r>
              <a:rPr lang="tr-TR" sz="2000" i="1">
                <a:ea typeface="ＭＳ Ｐゴシック" pitchFamily="34" charset="-128"/>
              </a:rPr>
              <a:t>Histoplasma capsulatum</a:t>
            </a:r>
            <a:r>
              <a:rPr lang="tr-TR" sz="2000">
                <a:ea typeface="ＭＳ Ｐゴシック" pitchFamily="34" charset="-128"/>
              </a:rPr>
              <a:t> 2-4 haftada ürer.</a:t>
            </a:r>
          </a:p>
          <a:p>
            <a:r>
              <a:rPr lang="tr-TR" sz="2000">
                <a:ea typeface="ＭＳ Ｐゴシック" pitchFamily="34" charset="-128"/>
              </a:rPr>
              <a:t>Koloniler maya hücrelerinin görüntülenmesi için laktofenol pamuk mavisinde incelenir.</a:t>
            </a:r>
          </a:p>
          <a:p>
            <a:pPr>
              <a:buFontTx/>
              <a:buNone/>
            </a:pPr>
            <a:r>
              <a:rPr lang="tr-TR" sz="2000" b="1">
                <a:ea typeface="ＭＳ Ｐゴシック" pitchFamily="34" charset="-128"/>
              </a:rPr>
              <a:t>Koloni morfolojisi</a:t>
            </a:r>
          </a:p>
          <a:p>
            <a:r>
              <a:rPr lang="tr-TR" sz="2000" b="1" i="1">
                <a:ea typeface="ＭＳ Ｐゴシック" pitchFamily="34" charset="-128"/>
              </a:rPr>
              <a:t>Sporothrix schenckii</a:t>
            </a:r>
          </a:p>
          <a:p>
            <a:r>
              <a:rPr lang="tr-TR" sz="2000">
                <a:ea typeface="ＭＳ Ｐゴシック" pitchFamily="34" charset="-128"/>
              </a:rPr>
              <a:t>25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üreme 3-5 günde görülür. Koloniler önceleri beyaz ve krem sonra kıvrık ve koyu ve deri benzeri bir görünüm alır.</a:t>
            </a:r>
          </a:p>
          <a:p>
            <a:r>
              <a:rPr lang="tr-TR" sz="2000">
                <a:ea typeface="ＭＳ Ｐゴシック" pitchFamily="34" charset="-128"/>
              </a:rPr>
              <a:t>37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maya benzeri, S tipli, yumuşak ve kremden ten rengine kadar değişiktir. Maya kolonileri de 3-5 günde ürer.</a:t>
            </a:r>
          </a:p>
          <a:p>
            <a:endParaRPr lang="tr-TR" sz="20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494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5649913"/>
          </a:xfrm>
        </p:spPr>
        <p:txBody>
          <a:bodyPr/>
          <a:lstStyle/>
          <a:p>
            <a:pPr>
              <a:buFontTx/>
              <a:buNone/>
            </a:pPr>
            <a:r>
              <a:rPr lang="tr-TR" sz="2000" b="1" i="1">
                <a:ea typeface="ＭＳ Ｐゴシック" pitchFamily="34" charset="-128"/>
              </a:rPr>
              <a:t>Blastomyces dermatitidis</a:t>
            </a:r>
          </a:p>
          <a:p>
            <a:r>
              <a:rPr lang="tr-TR" sz="2000">
                <a:ea typeface="ＭＳ Ｐゴシック" pitchFamily="34" charset="-128"/>
              </a:rPr>
              <a:t>25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üreme 2-4 haftada şekillenir. Koloniler küçük, beyaz pamuksu aerial hifa oluşturur, daha sonra grimsi koyu kahverengi renge bürünür.</a:t>
            </a:r>
          </a:p>
          <a:p>
            <a:r>
              <a:rPr lang="tr-TR" sz="2000">
                <a:ea typeface="ＭＳ Ｐゴシック" pitchFamily="34" charset="-128"/>
              </a:rPr>
              <a:t>37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mumumsu, maya benzeri koloniler, kremden ten rengine kadar değişik renkte, yüzeyden radyal dikenimsi yapılar gösterebilir.</a:t>
            </a:r>
          </a:p>
          <a:p>
            <a:pPr>
              <a:buFontTx/>
              <a:buNone/>
            </a:pPr>
            <a:r>
              <a:rPr lang="tr-TR" sz="2000" b="1" i="1">
                <a:ea typeface="ＭＳ Ｐゴシック" pitchFamily="34" charset="-128"/>
              </a:rPr>
              <a:t>Histoplasma capsulatum</a:t>
            </a:r>
          </a:p>
          <a:p>
            <a:r>
              <a:rPr lang="tr-TR" sz="2000">
                <a:ea typeface="ＭＳ Ｐゴシック" pitchFamily="34" charset="-128"/>
              </a:rPr>
              <a:t>25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beyazdan krem rengine kadar değişen pamuksu aerial hifalar, eskidikçe griden kahverengi renge değişir ve 2-4 haftalık inkubasyon gerekir. </a:t>
            </a:r>
          </a:p>
          <a:p>
            <a:r>
              <a:rPr lang="tr-TR" sz="2000">
                <a:ea typeface="ＭＳ Ｐゴシック" pitchFamily="34" charset="-128"/>
              </a:rPr>
              <a:t>37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koloniler S tipli, maya benzeri ve beyaz renktedir. Mantarın daha stabil olan miselyal forma dönme eğilimi vardır.</a:t>
            </a:r>
          </a:p>
          <a:p>
            <a:pPr>
              <a:buFontTx/>
              <a:buNone/>
            </a:pPr>
            <a:r>
              <a:rPr lang="tr-TR" sz="2000" b="1" i="1">
                <a:ea typeface="ＭＳ Ｐゴシック" pitchFamily="34" charset="-128"/>
              </a:rPr>
              <a:t>Coccidioides immitis</a:t>
            </a:r>
          </a:p>
          <a:p>
            <a:r>
              <a:rPr lang="tr-TR" sz="2000">
                <a:ea typeface="ＭＳ Ｐゴシック" pitchFamily="34" charset="-128"/>
              </a:rPr>
              <a:t>25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 ve 37</a:t>
            </a:r>
            <a:r>
              <a:rPr lang="en-US" sz="2000">
                <a:ea typeface="ＭＳ Ｐゴシック" pitchFamily="34" charset="-128"/>
                <a:cs typeface="Arial" pitchFamily="34" charset="0"/>
              </a:rPr>
              <a:t>°</a:t>
            </a:r>
            <a:r>
              <a:rPr lang="tr-TR" sz="2000">
                <a:ea typeface="ＭＳ Ｐゴシック" pitchFamily="34" charset="-128"/>
              </a:rPr>
              <a:t>C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de 3-21 günde narin örümcek ağı benzeri görünüm oluşur. Kanlı agarda yeşil renkli diskolorizasyon gösterir. Kolonileri agar yüzeyi ile temas eden yerlerde tüyümsü görünümü olur.</a:t>
            </a:r>
          </a:p>
        </p:txBody>
      </p:sp>
    </p:spTree>
    <p:extLst>
      <p:ext uri="{BB962C8B-B14F-4D97-AF65-F5344CB8AC3E}">
        <p14:creationId xmlns:p14="http://schemas.microsoft.com/office/powerpoint/2010/main" val="31337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5721350"/>
          </a:xfrm>
        </p:spPr>
        <p:txBody>
          <a:bodyPr/>
          <a:lstStyle/>
          <a:p>
            <a:pPr>
              <a:buFontTx/>
              <a:buNone/>
            </a:pPr>
            <a:r>
              <a:rPr lang="tr-TR" sz="2000" b="1">
                <a:ea typeface="ＭＳ Ｐゴシック" pitchFamily="34" charset="-128"/>
              </a:rPr>
              <a:t>Mikroskopik görünüm</a:t>
            </a:r>
          </a:p>
          <a:p>
            <a:r>
              <a:rPr lang="tr-TR" sz="2000">
                <a:ea typeface="ＭＳ Ｐゴシック" pitchFamily="34" charset="-128"/>
              </a:rPr>
              <a:t>Tablo 138</a:t>
            </a:r>
          </a:p>
          <a:p>
            <a:pPr>
              <a:buFontTx/>
              <a:buNone/>
            </a:pPr>
            <a:r>
              <a:rPr lang="tr-TR" sz="2000" b="1">
                <a:ea typeface="ＭＳ Ｐゴシック" pitchFamily="34" charset="-128"/>
              </a:rPr>
              <a:t>Ekzoantijen testi</a:t>
            </a:r>
          </a:p>
          <a:p>
            <a:r>
              <a:rPr lang="tr-TR" sz="2000">
                <a:ea typeface="ＭＳ Ｐゴシック" pitchFamily="34" charset="-128"/>
              </a:rPr>
              <a:t>Bu test </a:t>
            </a:r>
            <a:r>
              <a:rPr lang="tr-TR" sz="2000" i="1">
                <a:ea typeface="ＭＳ Ｐゴシック" pitchFamily="34" charset="-128"/>
              </a:rPr>
              <a:t>B. dermatitidis</a:t>
            </a:r>
            <a:r>
              <a:rPr lang="tr-TR" sz="2000">
                <a:ea typeface="ＭＳ Ｐゴシック" pitchFamily="34" charset="-128"/>
              </a:rPr>
              <a:t>, </a:t>
            </a:r>
            <a:r>
              <a:rPr lang="tr-TR" sz="2000" i="1">
                <a:ea typeface="ＭＳ Ｐゴシック" pitchFamily="34" charset="-128"/>
              </a:rPr>
              <a:t>H. capsulatum</a:t>
            </a:r>
            <a:r>
              <a:rPr lang="tr-TR" sz="2000">
                <a:ea typeface="ＭＳ Ｐゴシック" pitchFamily="34" charset="-128"/>
              </a:rPr>
              <a:t> ve </a:t>
            </a:r>
            <a:r>
              <a:rPr lang="tr-TR" sz="2000" i="1">
                <a:ea typeface="ＭＳ Ｐゴシック" pitchFamily="34" charset="-128"/>
              </a:rPr>
              <a:t>C. immitis</a:t>
            </a:r>
            <a:r>
              <a:rPr lang="tr-TR" altLang="en-US" sz="2000">
                <a:ea typeface="ＭＳ Ｐゴシック" pitchFamily="34" charset="-128"/>
              </a:rPr>
              <a:t>’</a:t>
            </a:r>
            <a:r>
              <a:rPr lang="tr-TR" sz="2000">
                <a:ea typeface="ＭＳ Ｐゴシック" pitchFamily="34" charset="-128"/>
              </a:rPr>
              <a:t>in tanısı için kullanılır.</a:t>
            </a:r>
          </a:p>
          <a:p>
            <a:r>
              <a:rPr lang="tr-TR" sz="2000">
                <a:ea typeface="ＭＳ Ｐゴシック" pitchFamily="34" charset="-128"/>
              </a:rPr>
              <a:t>Görece basit ve hızlı bir tanı yöntemi, tanı için mantarı maya fazına geçirme gerekliliğini kaldırıyor</a:t>
            </a:r>
          </a:p>
          <a:p>
            <a:r>
              <a:rPr lang="tr-TR" sz="2000">
                <a:ea typeface="ＭＳ Ｐゴシック" pitchFamily="34" charset="-128"/>
              </a:rPr>
              <a:t>Referans antiserumu kullanan bir immunodiffuzyon testi</a:t>
            </a:r>
          </a:p>
          <a:p>
            <a:r>
              <a:rPr lang="tr-TR" sz="2000">
                <a:ea typeface="ＭＳ Ｐゴシック" pitchFamily="34" charset="-128"/>
              </a:rPr>
              <a:t>Hücre içermeyen ve bir miselyal koloniden ekstrakte ve konsantre edilen ekzoantijenlerin saptanması prensibine dayanıyor</a:t>
            </a:r>
          </a:p>
          <a:p>
            <a:r>
              <a:rPr lang="tr-TR" sz="2000">
                <a:ea typeface="ＭＳ Ｐゴシック" pitchFamily="34" charset="-128"/>
              </a:rPr>
              <a:t>Pozitif kontrol antiserum ticari olarak elde edilebiliyor</a:t>
            </a:r>
          </a:p>
          <a:p>
            <a:r>
              <a:rPr lang="tr-TR" sz="2000" i="1">
                <a:ea typeface="ＭＳ Ｐゴシック" pitchFamily="34" charset="-128"/>
              </a:rPr>
              <a:t>B. dermatitidis </a:t>
            </a:r>
            <a:r>
              <a:rPr lang="tr-TR" sz="2000">
                <a:ea typeface="ＭＳ Ｐゴシック" pitchFamily="34" charset="-128"/>
              </a:rPr>
              <a:t>A ekzoantijenine,</a:t>
            </a:r>
          </a:p>
          <a:p>
            <a:r>
              <a:rPr lang="tr-TR" sz="2000" i="1">
                <a:ea typeface="ＭＳ Ｐゴシック" pitchFamily="34" charset="-128"/>
              </a:rPr>
              <a:t>H. capsulatum </a:t>
            </a:r>
            <a:r>
              <a:rPr lang="tr-TR" sz="2000">
                <a:ea typeface="ＭＳ Ｐゴシック" pitchFamily="34" charset="-128"/>
              </a:rPr>
              <a:t>h ve m ekzoantijenine,</a:t>
            </a:r>
          </a:p>
          <a:p>
            <a:r>
              <a:rPr lang="tr-TR" sz="2000" i="1">
                <a:ea typeface="ＭＳ Ｐゴシック" pitchFamily="34" charset="-128"/>
              </a:rPr>
              <a:t>C. immitis</a:t>
            </a:r>
            <a:r>
              <a:rPr lang="tr-TR" sz="2000">
                <a:ea typeface="ＭＳ Ｐゴシック" pitchFamily="34" charset="-128"/>
              </a:rPr>
              <a:t> ise HS, F veya HL antijenlerine sahip</a:t>
            </a:r>
          </a:p>
        </p:txBody>
      </p:sp>
    </p:spTree>
    <p:extLst>
      <p:ext uri="{BB962C8B-B14F-4D97-AF65-F5344CB8AC3E}">
        <p14:creationId xmlns:p14="http://schemas.microsoft.com/office/powerpoint/2010/main" val="57329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33375"/>
            <a:ext cx="8229600" cy="5792788"/>
          </a:xfrm>
        </p:spPr>
        <p:txBody>
          <a:bodyPr/>
          <a:lstStyle/>
          <a:p>
            <a:pPr>
              <a:buFontTx/>
              <a:buNone/>
            </a:pPr>
            <a:r>
              <a:rPr lang="tr-TR" sz="2000" b="1">
                <a:ea typeface="ＭＳ Ｐゴシック" pitchFamily="34" charset="-128"/>
              </a:rPr>
              <a:t>Immunolojik testler</a:t>
            </a:r>
          </a:p>
          <a:p>
            <a:r>
              <a:rPr lang="tr-TR" sz="2000" i="1">
                <a:ea typeface="ＭＳ Ｐゴシック" pitchFamily="34" charset="-128"/>
              </a:rPr>
              <a:t>C. immitis</a:t>
            </a:r>
            <a:r>
              <a:rPr lang="tr-TR" sz="2000">
                <a:ea typeface="ＭＳ Ｐゴシック" pitchFamily="34" charset="-128"/>
              </a:rPr>
              <a:t> güçlü bir immunolojik yanıt verir ve serolojik testler bu türde diğer türlere göre daha güvenlidir.</a:t>
            </a:r>
          </a:p>
          <a:p>
            <a:pPr>
              <a:buFontTx/>
              <a:buNone/>
            </a:pPr>
            <a:r>
              <a:rPr lang="tr-TR" sz="2000" b="1">
                <a:ea typeface="ＭＳ Ｐゴシック" pitchFamily="34" charset="-128"/>
              </a:rPr>
              <a:t>Fare inokulasyon testleri</a:t>
            </a:r>
          </a:p>
          <a:p>
            <a:r>
              <a:rPr lang="tr-TR" sz="2000">
                <a:ea typeface="ＭＳ Ｐゴシック" pitchFamily="34" charset="-128"/>
              </a:rPr>
              <a:t>Bütün dimorfik mantarlar farelerde lezyon oluşturur.</a:t>
            </a:r>
          </a:p>
          <a:p>
            <a:r>
              <a:rPr lang="tr-TR" sz="2000">
                <a:ea typeface="ＭＳ Ｐゴシック" pitchFamily="34" charset="-128"/>
              </a:rPr>
              <a:t>Fare inokulasyonu özellikle yüksek oranda kontamine materyalde mantar etkeninin saf olarak elde edilmesi için tek geçerli yöntem olabilmektedir.</a:t>
            </a:r>
          </a:p>
        </p:txBody>
      </p:sp>
    </p:spTree>
    <p:extLst>
      <p:ext uri="{BB962C8B-B14F-4D97-AF65-F5344CB8AC3E}">
        <p14:creationId xmlns:p14="http://schemas.microsoft.com/office/powerpoint/2010/main" val="40679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883</Words>
  <Application>Microsoft Office PowerPoint</Application>
  <PresentationFormat>Geniş ekran</PresentationFormat>
  <Paragraphs>140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Office Teması</vt:lpstr>
      <vt:lpstr>Dimorfik Mantarlar</vt:lpstr>
      <vt:lpstr>PowerPoint Sunusu</vt:lpstr>
      <vt:lpstr>Dimorfik mantarların dağılımı ve neden oldukları hastalıklar</vt:lpstr>
      <vt:lpstr>Laboratuvar Teşhisi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Dimorfik Mantarlar</dc:title>
  <dc:creator>Inci Basak Kaya</dc:creator>
  <cp:lastModifiedBy>Inci Basak Kaya</cp:lastModifiedBy>
  <cp:revision>1</cp:revision>
  <dcterms:created xsi:type="dcterms:W3CDTF">2019-09-27T09:07:40Z</dcterms:created>
  <dcterms:modified xsi:type="dcterms:W3CDTF">2019-09-27T09:07:47Z</dcterms:modified>
</cp:coreProperties>
</file>