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74565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09111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6234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50886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59743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28847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74994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69697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5183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79701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79106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23731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186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7" y="897778"/>
            <a:ext cx="10515600" cy="4897904"/>
          </a:xfrm>
        </p:spPr>
        <p:txBody>
          <a:bodyPr>
            <a:normAutofit fontScale="92500" lnSpcReduction="10000"/>
          </a:bodyPr>
          <a:lstStyle/>
          <a:p>
            <a:pPr marL="0" indent="0">
              <a:spcAft>
                <a:spcPts val="0"/>
              </a:spcAft>
              <a:buNone/>
            </a:pPr>
            <a:r>
              <a:rPr lang="tr-TR" b="1" dirty="0">
                <a:latin typeface="Times New Roman" panose="02020603050405020304" pitchFamily="18" charset="0"/>
                <a:ea typeface="Times New Roman" panose="02020603050405020304" pitchFamily="18" charset="0"/>
              </a:rPr>
              <a:t>Kerpiç </a:t>
            </a:r>
            <a:r>
              <a:rPr lang="tr-TR" b="1" dirty="0" smtClean="0">
                <a:latin typeface="Times New Roman" panose="02020603050405020304" pitchFamily="18" charset="0"/>
                <a:ea typeface="Times New Roman" panose="02020603050405020304" pitchFamily="18" charset="0"/>
              </a:rPr>
              <a:t>duvarlar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Kerpiç </a:t>
            </a:r>
            <a:r>
              <a:rPr lang="tr-TR" dirty="0">
                <a:latin typeface="Times New Roman" panose="02020603050405020304" pitchFamily="18" charset="0"/>
                <a:ea typeface="Times New Roman" panose="02020603050405020304" pitchFamily="18" charset="0"/>
              </a:rPr>
              <a:t>duvarların örülmesinde tuğla duvarlarda belirtilen kurallara uyulmalıdır. Ancak kerpiçlerin örülmesinde çamur harcı kullanılır. Kerpiç duvarlar, kerpiç boyutlarının büyük olması nedeniyle düz dizi veya kilit dizinin birbiri üzerine kaydırılarak getirilmesi ile genellikle tek sıra halinde </a:t>
            </a:r>
            <a:r>
              <a:rPr lang="tr-TR" dirty="0" smtClean="0">
                <a:latin typeface="Times New Roman" panose="02020603050405020304" pitchFamily="18" charset="0"/>
                <a:ea typeface="Times New Roman" panose="02020603050405020304" pitchFamily="18" charset="0"/>
              </a:rPr>
              <a:t>örülürler. </a:t>
            </a:r>
            <a:r>
              <a:rPr lang="tr-TR" dirty="0">
                <a:latin typeface="Times New Roman" panose="02020603050405020304" pitchFamily="18" charset="0"/>
                <a:ea typeface="Times New Roman" panose="02020603050405020304" pitchFamily="18" charset="0"/>
              </a:rPr>
              <a:t>Ülkemizde kerpiç binalar genellikle tek katlı bazen iki katlı yapılmaktadır. Kerpiç duvarların kalınlıkları ise kullanılan kerpiçlerin boyutlarına, yapıldıkları yörenin alışkanlıklarına ve yapının büyüklüğüne bağlı olarak değişiklik göstermektedir. Taşıyıcı duvarların kalınlıkları en az 40 cm, tercihen 50 cm olmalıdır. Ancak bu duvarların kalınlıkları taşıdıkları yüke bağlı olarak 80–100 cm’ye kadar çıkabilmektedir.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Kerpiç yapılarda duvarların mukavemetini artıran en önemli elemanlardan birisi de hatıllardır. Hatıllar ahşap veya betonarme olabilir. </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66127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38200" y="817096"/>
            <a:ext cx="10515600" cy="5476128"/>
          </a:xfrm>
        </p:spPr>
        <p:txBody>
          <a:bodyPr>
            <a:normAutofit fontScale="92500" lnSpcReduction="10000"/>
          </a:bodyPr>
          <a:lstStyle/>
          <a:p>
            <a:pPr marL="0" indent="0">
              <a:spcAft>
                <a:spcPts val="0"/>
              </a:spcAft>
              <a:buNone/>
            </a:pPr>
            <a:r>
              <a:rPr lang="tr-TR" b="1" dirty="0">
                <a:latin typeface="Times New Roman" panose="02020603050405020304" pitchFamily="18" charset="0"/>
                <a:ea typeface="Times New Roman" panose="02020603050405020304" pitchFamily="18" charset="0"/>
              </a:rPr>
              <a:t>Ahşap ve Ahşap İskeletli </a:t>
            </a:r>
            <a:r>
              <a:rPr lang="tr-TR" b="1" dirty="0" smtClean="0">
                <a:latin typeface="Times New Roman" panose="02020603050405020304" pitchFamily="18" charset="0"/>
                <a:ea typeface="Times New Roman" panose="02020603050405020304" pitchFamily="18" charset="0"/>
              </a:rPr>
              <a:t>Duvarlar</a:t>
            </a:r>
          </a:p>
          <a:p>
            <a:pPr marL="0" indent="0" algn="just">
              <a:spcAft>
                <a:spcPts val="0"/>
              </a:spcAft>
              <a:buNone/>
            </a:pPr>
            <a:r>
              <a:rPr lang="tr-TR" sz="3200" dirty="0">
                <a:latin typeface="Times New Roman" panose="02020603050405020304" pitchFamily="18" charset="0"/>
                <a:ea typeface="Times New Roman" panose="02020603050405020304" pitchFamily="18" charset="0"/>
              </a:rPr>
              <a:t>Ahşap duvarlar, ahşap iskeletli yapılarda kullanılır. Ahşabın kolay bulunabildiği ormanlık bölgelerde duvarlar tamamen veya kısmen işlenmiş ahşabın üst üste dizilip uçlarından bağlanması ya da birbirlerine geçmeli yapılması ile inşa </a:t>
            </a:r>
            <a:r>
              <a:rPr lang="tr-TR" sz="3200" dirty="0" smtClean="0">
                <a:latin typeface="Times New Roman" panose="02020603050405020304" pitchFamily="18" charset="0"/>
                <a:ea typeface="Times New Roman" panose="02020603050405020304" pitchFamily="18" charset="0"/>
              </a:rPr>
              <a:t>edilirler. </a:t>
            </a:r>
            <a:r>
              <a:rPr lang="tr-TR" sz="3200" dirty="0">
                <a:latin typeface="Times New Roman" panose="02020603050405020304" pitchFamily="18" charset="0"/>
                <a:ea typeface="Times New Roman" panose="02020603050405020304" pitchFamily="18" charset="0"/>
              </a:rPr>
              <a:t>Ahşap yapı sistemlerinde duvarların oluşturulmasında ahşap iskeletlerin arasının ahşap ile kaplanması ya da farklı malzemelerle doldurulması ahşap kullanımında önemli ölçüde ekonomi sağlar.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a:latin typeface="Times New Roman" panose="02020603050405020304" pitchFamily="18" charset="0"/>
                <a:ea typeface="Times New Roman" panose="02020603050405020304" pitchFamily="18" charset="0"/>
              </a:rPr>
              <a:t>Ahşap yapı sistemlerinde ahşap iskeletin boşlukları taş, tuğla ve kerpiç gibi kâgir malzemelerle doldurularak da duvarlar oluşturulabilir. Duvarlarda bazen sıva yapılmaz ve iskeletin dışarıdan görünmesine izin verilir. Bu durumda dolgunun güzel bir görünüşe sahip olması için örgüye özen gösterilmelidir. </a:t>
            </a:r>
            <a:r>
              <a:rPr lang="tr-TR" sz="3200" dirty="0" smtClean="0">
                <a:latin typeface="Times New Roman" panose="02020603050405020304" pitchFamily="18" charset="0"/>
                <a:ea typeface="Times New Roman" panose="02020603050405020304" pitchFamily="18" charset="0"/>
              </a:rPr>
              <a:t>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17825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8" y="1005353"/>
            <a:ext cx="10515600" cy="5234081"/>
          </a:xfrm>
        </p:spPr>
        <p:txBody>
          <a:bodyPr>
            <a:normAutofit fontScale="85000" lnSpcReduction="2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Gaz beton </a:t>
            </a:r>
            <a:r>
              <a:rPr lang="tr-TR" b="1" dirty="0" smtClean="0">
                <a:latin typeface="Times New Roman" panose="02020603050405020304" pitchFamily="18" charset="0"/>
                <a:ea typeface="Times New Roman" panose="02020603050405020304" pitchFamily="18" charset="0"/>
              </a:rPr>
              <a:t>duvarlar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Ülkemizde </a:t>
            </a:r>
            <a:r>
              <a:rPr lang="tr-TR" dirty="0">
                <a:latin typeface="Times New Roman" panose="02020603050405020304" pitchFamily="18" charset="0"/>
                <a:ea typeface="Times New Roman" panose="02020603050405020304" pitchFamily="18" charset="0"/>
              </a:rPr>
              <a:t>kırsal alan için henüz ekonomik olmamakla birlikte hafiflik ve yalıtımın önemli olduğu büyük ve modern işletmeler için kullanılabilecek bir malzemedir. Gaz beton duvarlar hem taşıyıcı hem de bölme duvarlarının yapımında kullanılabilirler. Gaz beton donatılı veya </a:t>
            </a:r>
            <a:r>
              <a:rPr lang="tr-TR" dirty="0" err="1" smtClean="0">
                <a:latin typeface="Times New Roman" panose="02020603050405020304" pitchFamily="18" charset="0"/>
                <a:ea typeface="Times New Roman" panose="02020603050405020304" pitchFamily="18" charset="0"/>
              </a:rPr>
              <a:t>donatısız</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olabilir.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Duvarlarda Kullanılan </a:t>
            </a:r>
            <a:r>
              <a:rPr lang="tr-TR" b="1" dirty="0" smtClean="0">
                <a:latin typeface="Times New Roman" panose="02020603050405020304" pitchFamily="18" charset="0"/>
                <a:ea typeface="Times New Roman" panose="02020603050405020304" pitchFamily="18" charset="0"/>
              </a:rPr>
              <a:t>Elemanlar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Yapım </a:t>
            </a:r>
            <a:r>
              <a:rPr lang="tr-TR" dirty="0">
                <a:latin typeface="Times New Roman" panose="02020603050405020304" pitchFamily="18" charset="0"/>
                <a:ea typeface="Times New Roman" panose="02020603050405020304" pitchFamily="18" charset="0"/>
              </a:rPr>
              <a:t>yerine bağlı olarak duvarlarda çeşitli ek imalatlar yapılır. Bunlar hatıllar, lentolar, derzler, </a:t>
            </a:r>
            <a:r>
              <a:rPr lang="tr-TR" dirty="0" err="1">
                <a:latin typeface="Times New Roman" panose="02020603050405020304" pitchFamily="18" charset="0"/>
                <a:ea typeface="Times New Roman" panose="02020603050405020304" pitchFamily="18" charset="0"/>
              </a:rPr>
              <a:t>harpuşta</a:t>
            </a:r>
            <a:r>
              <a:rPr lang="tr-TR" dirty="0">
                <a:latin typeface="Times New Roman" panose="02020603050405020304" pitchFamily="18" charset="0"/>
                <a:ea typeface="Times New Roman" panose="02020603050405020304" pitchFamily="18" charset="0"/>
              </a:rPr>
              <a:t> ve denizlik olabilir.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Kâgir duvarlarda her 1,5–2,0 m yükseklikte bir duvar boyunca süreklilik gösteren ve çeşitli malzemelerden yapılan bağlantı elemanlarına </a:t>
            </a:r>
            <a:r>
              <a:rPr lang="tr-TR" b="1" i="1" dirty="0">
                <a:latin typeface="Times New Roman" panose="02020603050405020304" pitchFamily="18" charset="0"/>
                <a:ea typeface="Times New Roman" panose="02020603050405020304" pitchFamily="18" charset="0"/>
              </a:rPr>
              <a:t>hatıl </a:t>
            </a:r>
            <a:r>
              <a:rPr lang="tr-TR" dirty="0">
                <a:latin typeface="Times New Roman" panose="02020603050405020304" pitchFamily="18" charset="0"/>
                <a:ea typeface="Times New Roman" panose="02020603050405020304" pitchFamily="18" charset="0"/>
              </a:rPr>
              <a:t>adı verilir. Bunlara </a:t>
            </a:r>
            <a:r>
              <a:rPr lang="tr-TR" b="1" i="1" dirty="0">
                <a:latin typeface="Times New Roman" panose="02020603050405020304" pitchFamily="18" charset="0"/>
                <a:ea typeface="Times New Roman" panose="02020603050405020304" pitchFamily="18" charset="0"/>
              </a:rPr>
              <a:t>yatay hatıllar</a:t>
            </a:r>
            <a:r>
              <a:rPr lang="tr-TR" dirty="0">
                <a:latin typeface="Times New Roman" panose="02020603050405020304" pitchFamily="18" charset="0"/>
                <a:ea typeface="Times New Roman" panose="02020603050405020304" pitchFamily="18" charset="0"/>
              </a:rPr>
              <a:t> da denir. Hatıllar duvar üzerine oturduklarından eğilmeden çok basınç gerilmesinin etkisi altında kalırlar. Hatılın yapılardaki görevleri şunlardır: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Mukavemeti artırmak,</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Yapının bütün duvarlarını birbirine bağlamak,</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Üzerine gelen yükleri duvara uygun bir şekilde yayarak iletmek,</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Duvar örgüsünün daha iyi olmasını sağlamak.</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261486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70965" y="1018801"/>
            <a:ext cx="10515600" cy="4749987"/>
          </a:xfrm>
        </p:spPr>
        <p:txBody>
          <a:bodyPr>
            <a:normAutofit fontScale="77500" lnSpcReduction="20000"/>
          </a:bodyPr>
          <a:lstStyle/>
          <a:p>
            <a:pPr marL="0" indent="0" algn="just">
              <a:buNone/>
            </a:pPr>
            <a:r>
              <a:rPr lang="tr-TR" dirty="0">
                <a:latin typeface="Times New Roman" panose="02020603050405020304" pitchFamily="18" charset="0"/>
                <a:ea typeface="Times New Roman" panose="02020603050405020304" pitchFamily="18" charset="0"/>
              </a:rPr>
              <a:t>Duvarların örülmesi sırasında kapı ve pencere gibi boşlukların üzerini kapatmak amacıyla tek parça halinde yapılan yapı elemanlarına </a:t>
            </a:r>
            <a:r>
              <a:rPr lang="tr-TR" b="1" i="1" dirty="0">
                <a:latin typeface="Times New Roman" panose="02020603050405020304" pitchFamily="18" charset="0"/>
                <a:ea typeface="Times New Roman" panose="02020603050405020304" pitchFamily="18" charset="0"/>
              </a:rPr>
              <a:t>lento </a:t>
            </a:r>
            <a:r>
              <a:rPr lang="tr-TR" dirty="0">
                <a:latin typeface="Times New Roman" panose="02020603050405020304" pitchFamily="18" charset="0"/>
                <a:ea typeface="Times New Roman" panose="02020603050405020304" pitchFamily="18" charset="0"/>
              </a:rPr>
              <a:t>adı verilir. Lentoların yapımında ahşap, taş, çelik ve betonarme malzemeleri kullanılır. </a:t>
            </a:r>
            <a:endParaRPr lang="tr-TR" dirty="0" smtClean="0">
              <a:latin typeface="Times New Roman" panose="02020603050405020304" pitchFamily="18" charset="0"/>
              <a:ea typeface="Times New Roman" panose="02020603050405020304" pitchFamily="18" charset="0"/>
            </a:endParaRPr>
          </a:p>
          <a:p>
            <a:pPr marL="0" indent="0" algn="just">
              <a:buNone/>
            </a:pPr>
            <a:r>
              <a:rPr lang="tr-TR" dirty="0">
                <a:latin typeface="Times New Roman" panose="02020603050405020304" pitchFamily="18" charset="0"/>
                <a:ea typeface="Times New Roman" panose="02020603050405020304" pitchFamily="18" charset="0"/>
              </a:rPr>
              <a:t>Pencerelere</a:t>
            </a:r>
            <a:r>
              <a:rPr lang="tr-TR" b="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çarparak gelen kar ve yağmur sularının bina içerisine sızmasını engellemek amacıyla pencerenin duvarla birleştiği yerde yapılan elemanlara </a:t>
            </a:r>
            <a:r>
              <a:rPr lang="tr-TR" b="1" i="1" dirty="0">
                <a:latin typeface="Times New Roman" panose="02020603050405020304" pitchFamily="18" charset="0"/>
                <a:ea typeface="Times New Roman" panose="02020603050405020304" pitchFamily="18" charset="0"/>
              </a:rPr>
              <a:t>denizlik </a:t>
            </a:r>
            <a:r>
              <a:rPr lang="tr-TR" dirty="0">
                <a:latin typeface="Times New Roman" panose="02020603050405020304" pitchFamily="18" charset="0"/>
                <a:ea typeface="Times New Roman" panose="02020603050405020304" pitchFamily="18" charset="0"/>
              </a:rPr>
              <a:t>adı </a:t>
            </a:r>
            <a:r>
              <a:rPr lang="tr-TR" dirty="0" smtClean="0">
                <a:latin typeface="Times New Roman" panose="02020603050405020304" pitchFamily="18" charset="0"/>
                <a:ea typeface="Times New Roman" panose="02020603050405020304" pitchFamily="18" charset="0"/>
              </a:rPr>
              <a:t>verilir.</a:t>
            </a:r>
          </a:p>
          <a:p>
            <a:pPr marL="0" indent="0" algn="just">
              <a:buNone/>
            </a:pPr>
            <a:r>
              <a:rPr lang="tr-TR" dirty="0">
                <a:latin typeface="Times New Roman" panose="02020603050405020304" pitchFamily="18" charset="0"/>
                <a:ea typeface="Times New Roman" panose="02020603050405020304" pitchFamily="18" charset="0"/>
              </a:rPr>
              <a:t>Bahçe ve istinat duvarlarında olduğu gibi üst tarafı açık bırakılan duvarları dış etkenlerden korumak amacıyla yapılan duvar şapkalarına </a:t>
            </a:r>
            <a:r>
              <a:rPr lang="tr-TR" b="1" i="1" dirty="0" err="1">
                <a:latin typeface="Times New Roman" panose="02020603050405020304" pitchFamily="18" charset="0"/>
                <a:ea typeface="Times New Roman" panose="02020603050405020304" pitchFamily="18" charset="0"/>
              </a:rPr>
              <a:t>harpuşta</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parapet </a:t>
            </a:r>
            <a:r>
              <a:rPr lang="tr-TR" dirty="0">
                <a:latin typeface="Times New Roman" panose="02020603050405020304" pitchFamily="18" charset="0"/>
                <a:ea typeface="Times New Roman" panose="02020603050405020304" pitchFamily="18" charset="0"/>
              </a:rPr>
              <a:t>adı verilir.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İstinat </a:t>
            </a:r>
            <a:r>
              <a:rPr lang="tr-TR" b="1" dirty="0" smtClean="0">
                <a:latin typeface="Times New Roman" panose="02020603050405020304" pitchFamily="18" charset="0"/>
                <a:ea typeface="Times New Roman" panose="02020603050405020304" pitchFamily="18" charset="0"/>
              </a:rPr>
              <a:t>Duvarları</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Eğimli </a:t>
            </a:r>
            <a:r>
              <a:rPr lang="tr-TR" dirty="0">
                <a:latin typeface="Times New Roman" panose="02020603050405020304" pitchFamily="18" charset="0"/>
                <a:ea typeface="Times New Roman" panose="02020603050405020304" pitchFamily="18" charset="0"/>
              </a:rPr>
              <a:t>arazilerde yarmalarda pürüzlü yüzeyleri düzeltmek, toprak kaymasını ve basıncını önlemek amacıyla yapılan duvarlara </a:t>
            </a:r>
            <a:r>
              <a:rPr lang="tr-TR" b="1" i="1" dirty="0">
                <a:latin typeface="Times New Roman" panose="02020603050405020304" pitchFamily="18" charset="0"/>
                <a:ea typeface="Times New Roman" panose="02020603050405020304" pitchFamily="18" charset="0"/>
              </a:rPr>
              <a:t>istinat duvarları</a:t>
            </a:r>
            <a:r>
              <a:rPr lang="tr-TR" dirty="0">
                <a:latin typeface="Times New Roman" panose="02020603050405020304" pitchFamily="18" charset="0"/>
                <a:ea typeface="Times New Roman" panose="02020603050405020304" pitchFamily="18" charset="0"/>
              </a:rPr>
              <a:t> ya da </a:t>
            </a:r>
            <a:r>
              <a:rPr lang="tr-TR" b="1" i="1" dirty="0">
                <a:latin typeface="Times New Roman" panose="02020603050405020304" pitchFamily="18" charset="0"/>
                <a:ea typeface="Times New Roman" panose="02020603050405020304" pitchFamily="18" charset="0"/>
              </a:rPr>
              <a:t>dayanak duvarları</a:t>
            </a:r>
            <a:r>
              <a:rPr lang="tr-TR" dirty="0">
                <a:latin typeface="Times New Roman" panose="02020603050405020304" pitchFamily="18" charset="0"/>
                <a:ea typeface="Times New Roman" panose="02020603050405020304" pitchFamily="18" charset="0"/>
              </a:rPr>
              <a:t> adı verilir. İstinat duvarları; yol kenarlarında, derin yarma ve dolgu gerektiren yerlerde, heyelan önlemede, su taşkın kontrolünde, köprü ayaklarında ve su kenarlarında erozyona karşı korumada kullanılırlar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İstinat duvarları statik özelliklerine göre; </a:t>
            </a:r>
            <a:r>
              <a:rPr lang="tr-TR" sz="3200" b="1" i="1" dirty="0">
                <a:latin typeface="Times New Roman" panose="02020603050405020304" pitchFamily="18" charset="0"/>
                <a:ea typeface="Times New Roman" panose="02020603050405020304" pitchFamily="18" charset="0"/>
              </a:rPr>
              <a:t>ağırlık (yığma) istinat duvarları</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yarı ağırlık istinat duvarları</a:t>
            </a:r>
            <a:r>
              <a:rPr lang="tr-TR" sz="3200" b="1" dirty="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ve </a:t>
            </a:r>
            <a:r>
              <a:rPr lang="tr-TR" sz="3200" b="1" i="1" dirty="0">
                <a:latin typeface="Times New Roman" panose="02020603050405020304" pitchFamily="18" charset="0"/>
                <a:ea typeface="Times New Roman" panose="02020603050405020304" pitchFamily="18" charset="0"/>
              </a:rPr>
              <a:t>konsollu istinat duvarları </a:t>
            </a:r>
            <a:r>
              <a:rPr lang="tr-TR" sz="3200" dirty="0">
                <a:latin typeface="Times New Roman" panose="02020603050405020304" pitchFamily="18" charset="0"/>
                <a:ea typeface="Times New Roman" panose="02020603050405020304" pitchFamily="18" charset="0"/>
              </a:rPr>
              <a:t>olmak üzere üç grupta toplanabilir (82). Bunların dışında kafes istinat duvarları da kullanılabilmektedir.</a:t>
            </a:r>
          </a:p>
          <a:p>
            <a:pPr marL="0" indent="0" algn="jus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97796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899477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65094" y="951565"/>
            <a:ext cx="10515600" cy="5005481"/>
          </a:xfrm>
        </p:spPr>
        <p:txBody>
          <a:bodyPr>
            <a:normAutofit/>
          </a:bodyPr>
          <a:lstStyle/>
          <a:p>
            <a:pPr marL="0" lvl="0" indent="0">
              <a:buNone/>
            </a:pPr>
            <a:r>
              <a:rPr lang="tr-TR" b="1" dirty="0">
                <a:solidFill>
                  <a:prstClr val="black"/>
                </a:solidFill>
                <a:latin typeface="Times New Roman" panose="02020603050405020304" pitchFamily="18" charset="0"/>
                <a:ea typeface="Times New Roman" panose="02020603050405020304" pitchFamily="18" charset="0"/>
              </a:rPr>
              <a:t>3. </a:t>
            </a:r>
            <a:r>
              <a:rPr lang="tr-TR" b="1" dirty="0" smtClean="0">
                <a:solidFill>
                  <a:prstClr val="black"/>
                </a:solidFill>
                <a:latin typeface="Times New Roman" panose="02020603050405020304" pitchFamily="18" charset="0"/>
                <a:ea typeface="Times New Roman" panose="02020603050405020304" pitchFamily="18" charset="0"/>
              </a:rPr>
              <a:t>DUVARLAR</a:t>
            </a:r>
          </a:p>
          <a:p>
            <a:pPr lvl="0" indent="0" algn="just">
              <a:buNone/>
            </a:pPr>
            <a:r>
              <a:rPr lang="tr-TR" sz="3200" dirty="0">
                <a:solidFill>
                  <a:prstClr val="black"/>
                </a:solidFill>
                <a:latin typeface="Times New Roman" panose="02020603050405020304" pitchFamily="18" charset="0"/>
                <a:ea typeface="Times New Roman" panose="02020603050405020304" pitchFamily="18" charset="0"/>
              </a:rPr>
              <a:t>Duvarlar; bir binayı iç ve dış etkilere karşı koruyan, mekânları birbirinden ayırmaya yarayan ve binanın statik durumuna bağlı olarak yük de taşıyabilen, yapının düşey konumda yerleştirilmiş elemanlarıdır. Buna göre duvarların yapılardaki temel fonksiyonları, iç ve dış ortamları birbirinden ayırmak ve yük taşımaktır. Binayı çevreleyen ve dış ortamdan ayırarak olumsuz koşullara karşı koruyan duvarlara </a:t>
            </a:r>
            <a:r>
              <a:rPr lang="tr-TR" sz="3200" b="1" i="1" dirty="0">
                <a:solidFill>
                  <a:prstClr val="black"/>
                </a:solidFill>
                <a:latin typeface="Times New Roman" panose="02020603050405020304" pitchFamily="18" charset="0"/>
                <a:ea typeface="Times New Roman" panose="02020603050405020304" pitchFamily="18" charset="0"/>
              </a:rPr>
              <a:t>dış duvarlar</a:t>
            </a:r>
            <a:r>
              <a:rPr lang="tr-TR" sz="3200" dirty="0">
                <a:solidFill>
                  <a:prstClr val="black"/>
                </a:solidFill>
                <a:latin typeface="Times New Roman" panose="02020603050405020304" pitchFamily="18" charset="0"/>
                <a:ea typeface="Times New Roman" panose="02020603050405020304" pitchFamily="18" charset="0"/>
              </a:rPr>
              <a:t>, binayı iç mekânlara ayırarak kullanılabilir duruma gelmesine olanak veren duvarlara da </a:t>
            </a:r>
            <a:r>
              <a:rPr lang="tr-TR" sz="3200" b="1" i="1" dirty="0">
                <a:solidFill>
                  <a:prstClr val="black"/>
                </a:solidFill>
                <a:latin typeface="Times New Roman" panose="02020603050405020304" pitchFamily="18" charset="0"/>
                <a:ea typeface="Times New Roman" panose="02020603050405020304" pitchFamily="18" charset="0"/>
              </a:rPr>
              <a:t>iç duvarlar </a:t>
            </a:r>
            <a:r>
              <a:rPr lang="tr-TR" sz="3200" dirty="0">
                <a:solidFill>
                  <a:prstClr val="black"/>
                </a:solidFill>
                <a:latin typeface="Times New Roman" panose="02020603050405020304" pitchFamily="18" charset="0"/>
                <a:ea typeface="Times New Roman" panose="02020603050405020304" pitchFamily="18" charset="0"/>
              </a:rPr>
              <a:t>veya </a:t>
            </a:r>
            <a:r>
              <a:rPr lang="tr-TR" sz="3200" b="1" i="1" dirty="0">
                <a:solidFill>
                  <a:prstClr val="black"/>
                </a:solidFill>
                <a:latin typeface="Times New Roman" panose="02020603050405020304" pitchFamily="18" charset="0"/>
                <a:ea typeface="Times New Roman" panose="02020603050405020304" pitchFamily="18" charset="0"/>
              </a:rPr>
              <a:t>bölme duvarları </a:t>
            </a:r>
            <a:r>
              <a:rPr lang="tr-TR" sz="3200" dirty="0">
                <a:solidFill>
                  <a:prstClr val="black"/>
                </a:solidFill>
                <a:latin typeface="Times New Roman" panose="02020603050405020304" pitchFamily="18" charset="0"/>
                <a:ea typeface="Times New Roman" panose="02020603050405020304" pitchFamily="18" charset="0"/>
              </a:rPr>
              <a:t>adı verilir</a:t>
            </a:r>
            <a:r>
              <a:rPr lang="tr-TR" sz="3200" dirty="0" smtClean="0">
                <a:solidFill>
                  <a:prstClr val="black"/>
                </a:solidFill>
                <a:latin typeface="Times New Roman" panose="02020603050405020304" pitchFamily="18" charset="0"/>
                <a:ea typeface="Times New Roman" panose="02020603050405020304" pitchFamily="18" charset="0"/>
              </a:rPr>
              <a:t>.</a:t>
            </a:r>
          </a:p>
          <a:p>
            <a:pPr lvl="0" indent="0" algn="just">
              <a:buNone/>
            </a:pPr>
            <a:endParaRPr lang="tr-TR" sz="3600" dirty="0">
              <a:solidFill>
                <a:prstClr val="black"/>
              </a:solidFill>
              <a:latin typeface="Times New Roman" panose="02020603050405020304" pitchFamily="18" charset="0"/>
              <a:ea typeface="Times New Roman" panose="02020603050405020304" pitchFamily="18" charset="0"/>
            </a:endParaRPr>
          </a:p>
          <a:p>
            <a:pPr marL="0" lvl="0" indent="0">
              <a:buNone/>
            </a:pPr>
            <a:endParaRPr lang="tr-TR"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75253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8" name="İçerik Yer Tutucusu 7"/>
          <p:cNvSpPr>
            <a:spLocks noGrp="1"/>
          </p:cNvSpPr>
          <p:nvPr>
            <p:ph idx="1"/>
          </p:nvPr>
        </p:nvSpPr>
        <p:spPr>
          <a:xfrm>
            <a:off x="488576" y="655731"/>
            <a:ext cx="10515600" cy="4763434"/>
          </a:xfrm>
        </p:spPr>
        <p:txBody>
          <a:bodyPr>
            <a:normAutofit fontScale="85000" lnSpcReduction="10000"/>
          </a:bodyPr>
          <a:lstStyle/>
          <a:p>
            <a:pPr indent="0" algn="just">
              <a:spcAft>
                <a:spcPts val="0"/>
              </a:spcAft>
              <a:buNone/>
            </a:pPr>
            <a:r>
              <a:rPr lang="tr-TR" sz="3200" dirty="0">
                <a:latin typeface="Times New Roman" panose="02020603050405020304" pitchFamily="18" charset="0"/>
                <a:ea typeface="Times New Roman" panose="02020603050405020304" pitchFamily="18" charset="0"/>
              </a:rPr>
              <a:t>T</a:t>
            </a:r>
            <a:r>
              <a:rPr lang="tr-TR" sz="3200" dirty="0" smtClean="0">
                <a:latin typeface="Times New Roman" panose="02020603050405020304" pitchFamily="18" charset="0"/>
                <a:ea typeface="Times New Roman" panose="02020603050405020304" pitchFamily="18" charset="0"/>
              </a:rPr>
              <a:t>arımsal </a:t>
            </a:r>
            <a:r>
              <a:rPr lang="tr-TR" sz="3200" dirty="0">
                <a:latin typeface="Times New Roman" panose="02020603050405020304" pitchFamily="18" charset="0"/>
                <a:ea typeface="Times New Roman" panose="02020603050405020304" pitchFamily="18" charset="0"/>
              </a:rPr>
              <a:t>yapılarda duvarların hafif, güzel görünüşlü, yangına ve diğer dış etkilere karşı dayanıklı ve yalıtım değerinin yüksek olması istenir. Tarımsal yapılarda duvarların yapımında genellikle kâgir malzemeler ile ahşap malzeme </a:t>
            </a:r>
            <a:r>
              <a:rPr lang="tr-TR" sz="3200" dirty="0" smtClean="0">
                <a:latin typeface="Times New Roman" panose="02020603050405020304" pitchFamily="18" charset="0"/>
                <a:ea typeface="Times New Roman" panose="02020603050405020304" pitchFamily="18" charset="0"/>
              </a:rPr>
              <a:t>kullanılır.</a:t>
            </a:r>
          </a:p>
          <a:p>
            <a:pPr indent="0" algn="just">
              <a:spcAft>
                <a:spcPts val="0"/>
              </a:spcAft>
              <a:buNone/>
            </a:pPr>
            <a:r>
              <a:rPr lang="tr-TR" sz="3200" b="1" dirty="0" smtClean="0">
                <a:latin typeface="Times New Roman" panose="02020603050405020304" pitchFamily="18" charset="0"/>
                <a:ea typeface="Times New Roman" panose="02020603050405020304" pitchFamily="18" charset="0"/>
              </a:rPr>
              <a:t>Kâgir Duvarlar</a:t>
            </a:r>
          </a:p>
          <a:p>
            <a:pPr indent="0" algn="just">
              <a:spcAft>
                <a:spcPts val="0"/>
              </a:spcAft>
              <a:buNone/>
            </a:pPr>
            <a:r>
              <a:rPr lang="tr-TR" sz="3200" dirty="0" smtClean="0">
                <a:latin typeface="Times New Roman" panose="02020603050405020304" pitchFamily="18" charset="0"/>
                <a:ea typeface="Times New Roman" panose="02020603050405020304" pitchFamily="18" charset="0"/>
              </a:rPr>
              <a:t>Tarımsal </a:t>
            </a:r>
            <a:r>
              <a:rPr lang="tr-TR" sz="3200" dirty="0">
                <a:latin typeface="Times New Roman" panose="02020603050405020304" pitchFamily="18" charset="0"/>
                <a:ea typeface="Times New Roman" panose="02020603050405020304" pitchFamily="18" charset="0"/>
              </a:rPr>
              <a:t>yapılarda</a:t>
            </a:r>
            <a:r>
              <a:rPr lang="tr-TR" sz="3200" b="1" dirty="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kâgir duvarlar, genellikle taş, tuğla, briket ve kerpiç gibi malzemelerin birbirlerine harçla yapıştırılması ile elde edilirler. </a:t>
            </a:r>
            <a:endParaRPr lang="tr-TR" sz="3200" dirty="0" smtClean="0">
              <a:latin typeface="Times New Roman" panose="02020603050405020304" pitchFamily="18" charset="0"/>
              <a:ea typeface="Times New Roman" panose="02020603050405020304" pitchFamily="18" charset="0"/>
            </a:endParaRPr>
          </a:p>
          <a:p>
            <a:pPr indent="0" algn="just">
              <a:spcAft>
                <a:spcPts val="0"/>
              </a:spcAft>
              <a:buNone/>
            </a:pPr>
            <a:r>
              <a:rPr lang="tr-TR" sz="3200" dirty="0">
                <a:latin typeface="Times New Roman" panose="02020603050405020304" pitchFamily="18" charset="0"/>
                <a:ea typeface="Times New Roman" panose="02020603050405020304" pitchFamily="18" charset="0"/>
              </a:rPr>
              <a:t>Taş duvarlar tarımsal inşaatta temel ve su basman duvarı, taşıyıcı ve bölme duvarları, istinat duvarları ve bahçe duvarları olarak kullanılırlar. Duvar yapımında kullanılacak taşların sudan ve hava koşullarından etkilenmemesi, vurulduğunda dağılmaması ve köşeli şekilde kırılması ve basınç dayanımının yüksek olması arzu edilir. Bu açıdan duvarlar için en uygun olan taşlar, ocaklardan elde edilen taşlardır.</a:t>
            </a:r>
            <a:endParaRPr lang="tr-TR" sz="3600" dirty="0">
              <a:latin typeface="Times New Roman" panose="02020603050405020304" pitchFamily="18" charset="0"/>
              <a:ea typeface="Times New Roman" panose="02020603050405020304" pitchFamily="18" charset="0"/>
            </a:endParaRPr>
          </a:p>
          <a:p>
            <a:pPr indent="0" algn="just">
              <a:spcAft>
                <a:spcPts val="0"/>
              </a:spcAft>
              <a:buNone/>
            </a:pP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49683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729" y="884330"/>
            <a:ext cx="10515600" cy="5059269"/>
          </a:xfrm>
        </p:spPr>
        <p:txBody>
          <a:bodyPr>
            <a:normAutofit fontScale="85000"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Taş duvarlar, kullanılacağı yere göre taşın işlenmesi ve örgü kurallarına uygun bir şekilde üst üste konulması ile yapılırlar. Taş duvarların örülmesinde bağlayıcı olarak genellikle harç malzeme kullanılır. Bu tip duvarlara </a:t>
            </a:r>
            <a:r>
              <a:rPr lang="tr-TR" b="1" i="1" dirty="0">
                <a:latin typeface="Times New Roman" panose="02020603050405020304" pitchFamily="18" charset="0"/>
                <a:ea typeface="Times New Roman" panose="02020603050405020304" pitchFamily="18" charset="0"/>
              </a:rPr>
              <a:t>harçlı taş duvarlar</a:t>
            </a:r>
            <a:r>
              <a:rPr lang="tr-TR" dirty="0">
                <a:latin typeface="Times New Roman" panose="02020603050405020304" pitchFamily="18" charset="0"/>
                <a:ea typeface="Times New Roman" panose="02020603050405020304" pitchFamily="18" charset="0"/>
              </a:rPr>
              <a:t> adı verilir. Buna karşın harç malzeme kullanılmadan örülen taş duvarlara da </a:t>
            </a:r>
            <a:r>
              <a:rPr lang="tr-TR" b="1" i="1" dirty="0">
                <a:latin typeface="Times New Roman" panose="02020603050405020304" pitchFamily="18" charset="0"/>
                <a:ea typeface="Times New Roman" panose="02020603050405020304" pitchFamily="18" charset="0"/>
              </a:rPr>
              <a:t>kuru taş duvarlar </a:t>
            </a:r>
            <a:r>
              <a:rPr lang="tr-TR" dirty="0">
                <a:latin typeface="Times New Roman" panose="02020603050405020304" pitchFamily="18" charset="0"/>
                <a:ea typeface="Times New Roman" panose="02020603050405020304" pitchFamily="18" charset="0"/>
              </a:rPr>
              <a:t>denir. Harcın görevi, taşları birbirine bağlamak, duvarın boşluklarını doldurmak ve taşın üzerine gelen yükü alttaki taşa daha iyi yayılmasını sağlamaktır</a:t>
            </a:r>
            <a:r>
              <a:rPr lang="tr-TR" dirty="0" smtClean="0">
                <a:latin typeface="Times New Roman" panose="02020603050405020304" pitchFamily="18" charset="0"/>
                <a:ea typeface="Times New Roman" panose="02020603050405020304" pitchFamily="18" charset="0"/>
              </a:rPr>
              <a:t>.</a:t>
            </a:r>
          </a:p>
          <a:p>
            <a:pPr algn="just">
              <a:spcAft>
                <a:spcPts val="0"/>
              </a:spcAft>
            </a:pPr>
            <a:r>
              <a:rPr lang="tr-TR" dirty="0">
                <a:latin typeface="Times New Roman" panose="02020603050405020304" pitchFamily="18" charset="0"/>
                <a:ea typeface="Times New Roman" panose="02020603050405020304" pitchFamily="18" charset="0"/>
              </a:rPr>
              <a:t>Taş duvarlar kullanılan taşın özelliklerine göre dört grupta toplanabilir. Bunlar: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Moloz taş duvarlar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Kaba </a:t>
            </a:r>
            <a:r>
              <a:rPr lang="tr-TR" dirty="0" err="1">
                <a:latin typeface="Times New Roman" panose="02020603050405020304" pitchFamily="18" charset="0"/>
                <a:ea typeface="Times New Roman" panose="02020603050405020304" pitchFamily="18" charset="0"/>
              </a:rPr>
              <a:t>yonu</a:t>
            </a:r>
            <a:r>
              <a:rPr lang="tr-TR" dirty="0">
                <a:latin typeface="Times New Roman" panose="02020603050405020304" pitchFamily="18" charset="0"/>
                <a:ea typeface="Times New Roman" panose="02020603050405020304" pitchFamily="18" charset="0"/>
              </a:rPr>
              <a:t> taş duvarlar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İnce </a:t>
            </a:r>
            <a:r>
              <a:rPr lang="tr-TR" dirty="0" err="1">
                <a:latin typeface="Times New Roman" panose="02020603050405020304" pitchFamily="18" charset="0"/>
                <a:ea typeface="Times New Roman" panose="02020603050405020304" pitchFamily="18" charset="0"/>
              </a:rPr>
              <a:t>yonu</a:t>
            </a:r>
            <a:r>
              <a:rPr lang="tr-TR" dirty="0">
                <a:latin typeface="Times New Roman" panose="02020603050405020304" pitchFamily="18" charset="0"/>
                <a:ea typeface="Times New Roman" panose="02020603050405020304" pitchFamily="18" charset="0"/>
              </a:rPr>
              <a:t> taş duvarlar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Kesme taş duvarlardır.</a:t>
            </a:r>
            <a:endParaRPr lang="tr-TR" sz="3200"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Duvarların yük taşıma özellikleri, moloz taş duvarlardan kesme taş duvarlara doğru gidildikçe artar. Bunun nedeni işçilik ve malzeme kalitesinin yükselmesidir. </a:t>
            </a:r>
            <a:endParaRPr lang="tr-TR" dirty="0"/>
          </a:p>
        </p:txBody>
      </p:sp>
    </p:spTree>
    <p:extLst>
      <p:ext uri="{BB962C8B-B14F-4D97-AF65-F5344CB8AC3E}">
        <p14:creationId xmlns:p14="http://schemas.microsoft.com/office/powerpoint/2010/main" val="3462084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7" y="1059143"/>
            <a:ext cx="10515600" cy="5099610"/>
          </a:xfrm>
        </p:spPr>
        <p:txBody>
          <a:bodyPr>
            <a:normAutofit/>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Moloz </a:t>
            </a:r>
            <a:r>
              <a:rPr lang="tr-TR" dirty="0" smtClean="0">
                <a:latin typeface="Times New Roman" panose="02020603050405020304" pitchFamily="18" charset="0"/>
                <a:ea typeface="Times New Roman" panose="02020603050405020304" pitchFamily="18" charset="0"/>
              </a:rPr>
              <a:t>taş duvarlar, ocaktan </a:t>
            </a:r>
            <a:r>
              <a:rPr lang="tr-TR" dirty="0">
                <a:latin typeface="Times New Roman" panose="02020603050405020304" pitchFamily="18" charset="0"/>
                <a:ea typeface="Times New Roman" panose="02020603050405020304" pitchFamily="18" charset="0"/>
              </a:rPr>
              <a:t>çıkarılan taşların ya hiçbir işlem yapılmadan ya da kenar çıkıntılarının çekiçle kabaca düzeltilip kullanılması ile yapılan duvarlardır. </a:t>
            </a:r>
            <a:endParaRPr lang="tr-TR"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Kaba </a:t>
            </a:r>
            <a:r>
              <a:rPr lang="tr-TR" dirty="0" err="1" smtClean="0">
                <a:latin typeface="Times New Roman" panose="02020603050405020304" pitchFamily="18" charset="0"/>
                <a:ea typeface="Times New Roman" panose="02020603050405020304" pitchFamily="18" charset="0"/>
              </a:rPr>
              <a:t>yonu</a:t>
            </a:r>
            <a:r>
              <a:rPr lang="tr-TR" dirty="0" smtClean="0">
                <a:latin typeface="Times New Roman" panose="02020603050405020304" pitchFamily="18" charset="0"/>
                <a:ea typeface="Times New Roman" panose="02020603050405020304" pitchFamily="18" charset="0"/>
              </a:rPr>
              <a:t> taş duvarların </a:t>
            </a:r>
            <a:r>
              <a:rPr lang="tr-TR" dirty="0">
                <a:latin typeface="Times New Roman" panose="02020603050405020304" pitchFamily="18" charset="0"/>
                <a:ea typeface="Times New Roman" panose="02020603050405020304" pitchFamily="18" charset="0"/>
              </a:rPr>
              <a:t>örülmesinde kaba </a:t>
            </a:r>
            <a:r>
              <a:rPr lang="tr-TR" dirty="0" err="1">
                <a:latin typeface="Times New Roman" panose="02020603050405020304" pitchFamily="18" charset="0"/>
                <a:ea typeface="Times New Roman" panose="02020603050405020304" pitchFamily="18" charset="0"/>
              </a:rPr>
              <a:t>yonu</a:t>
            </a:r>
            <a:r>
              <a:rPr lang="tr-TR" dirty="0">
                <a:latin typeface="Times New Roman" panose="02020603050405020304" pitchFamily="18" charset="0"/>
                <a:ea typeface="Times New Roman" panose="02020603050405020304" pitchFamily="18" charset="0"/>
              </a:rPr>
              <a:t> taşlar kullanılır. Sıvanmayacak bina duvarları ile bahçe, istinat duvarları, tünel ve köprü ayakları gibi yerlerde yapılır. Bu duvarlarda kullanılan taşların en az 15 </a:t>
            </a:r>
            <a:r>
              <a:rPr lang="tr-TR" dirty="0" err="1">
                <a:latin typeface="Times New Roman" panose="02020603050405020304" pitchFamily="18" charset="0"/>
                <a:ea typeface="Times New Roman" panose="02020603050405020304" pitchFamily="18" charset="0"/>
              </a:rPr>
              <a:t>cm’lik</a:t>
            </a:r>
            <a:r>
              <a:rPr lang="tr-TR" dirty="0">
                <a:latin typeface="Times New Roman" panose="02020603050405020304" pitchFamily="18" charset="0"/>
                <a:ea typeface="Times New Roman" panose="02020603050405020304" pitchFamily="18" charset="0"/>
              </a:rPr>
              <a:t> uzunluğu düzeltilmiş olmalıdır</a:t>
            </a:r>
            <a:r>
              <a:rPr lang="tr-TR" dirty="0" smtClean="0">
                <a:latin typeface="Times New Roman" panose="02020603050405020304" pitchFamily="18" charset="0"/>
                <a:ea typeface="Times New Roman" panose="02020603050405020304" pitchFamily="18" charset="0"/>
              </a:rPr>
              <a:t>.</a:t>
            </a:r>
          </a:p>
          <a:p>
            <a:pPr marL="0" lvl="0" indent="0" algn="just">
              <a:spcAft>
                <a:spcPts val="0"/>
              </a:spcAft>
              <a:buNone/>
              <a:tabLst>
                <a:tab pos="457200" algn="l"/>
              </a:tabLst>
            </a:pPr>
            <a:r>
              <a:rPr lang="tr-TR" dirty="0" smtClean="0">
                <a:latin typeface="Times New Roman" panose="02020603050405020304" pitchFamily="18" charset="0"/>
                <a:ea typeface="Times New Roman" panose="02020603050405020304" pitchFamily="18" charset="0"/>
              </a:rPr>
              <a:t>İnce </a:t>
            </a:r>
            <a:r>
              <a:rPr lang="tr-TR" dirty="0" err="1" smtClean="0">
                <a:latin typeface="Times New Roman" panose="02020603050405020304" pitchFamily="18" charset="0"/>
                <a:ea typeface="Times New Roman" panose="02020603050405020304" pitchFamily="18" charset="0"/>
              </a:rPr>
              <a:t>yonu</a:t>
            </a:r>
            <a:r>
              <a:rPr lang="tr-TR" dirty="0" smtClean="0">
                <a:latin typeface="Times New Roman" panose="02020603050405020304" pitchFamily="18" charset="0"/>
                <a:ea typeface="Times New Roman" panose="02020603050405020304" pitchFamily="18" charset="0"/>
              </a:rPr>
              <a:t> taş duvarlar, alın </a:t>
            </a:r>
            <a:r>
              <a:rPr lang="tr-TR" dirty="0">
                <a:latin typeface="Times New Roman" panose="02020603050405020304" pitchFamily="18" charset="0"/>
                <a:ea typeface="Times New Roman" panose="02020603050405020304" pitchFamily="18" charset="0"/>
              </a:rPr>
              <a:t>ve yan yüzeyleri taşçı kalemi ile düz veya pürüzlü ince </a:t>
            </a:r>
            <a:r>
              <a:rPr lang="tr-TR" dirty="0" err="1">
                <a:latin typeface="Times New Roman" panose="02020603050405020304" pitchFamily="18" charset="0"/>
                <a:ea typeface="Times New Roman" panose="02020603050405020304" pitchFamily="18" charset="0"/>
              </a:rPr>
              <a:t>yonu</a:t>
            </a:r>
            <a:r>
              <a:rPr lang="tr-TR" dirty="0">
                <a:latin typeface="Times New Roman" panose="02020603050405020304" pitchFamily="18" charset="0"/>
                <a:ea typeface="Times New Roman" panose="02020603050405020304" pitchFamily="18" charset="0"/>
              </a:rPr>
              <a:t> şeklinde işlenmiş taşlarla örülen duvarlardır. İşçilik ve maliyetleri yüksektir. Bu nedenle bu tip duvarlar, estetiğin ve mimari görünüşün ön plana çıktığı yapılarda, yüzeyleri sıvanmayacak bahçe ve istinat duvarlarında uygulanır. </a:t>
            </a:r>
            <a:endParaRPr lang="tr-TR"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dirty="0"/>
          </a:p>
        </p:txBody>
      </p:sp>
    </p:spTree>
    <p:extLst>
      <p:ext uri="{BB962C8B-B14F-4D97-AF65-F5344CB8AC3E}">
        <p14:creationId xmlns:p14="http://schemas.microsoft.com/office/powerpoint/2010/main" val="3648448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30623" y="763306"/>
            <a:ext cx="10515600" cy="5301317"/>
          </a:xfrm>
        </p:spPr>
        <p:txBody>
          <a:bodyPr>
            <a:normAutofit lnSpcReduction="10000"/>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Kesme </a:t>
            </a:r>
            <a:r>
              <a:rPr lang="tr-TR" dirty="0" smtClean="0">
                <a:latin typeface="Times New Roman" panose="02020603050405020304" pitchFamily="18" charset="0"/>
                <a:ea typeface="Times New Roman" panose="02020603050405020304" pitchFamily="18" charset="0"/>
              </a:rPr>
              <a:t>taş duvarlar, bütün </a:t>
            </a:r>
            <a:r>
              <a:rPr lang="tr-TR" dirty="0">
                <a:latin typeface="Times New Roman" panose="02020603050405020304" pitchFamily="18" charset="0"/>
                <a:ea typeface="Times New Roman" panose="02020603050405020304" pitchFamily="18" charset="0"/>
              </a:rPr>
              <a:t>yüzeyleri tam olarak işlenmiş taşlardan yapılan duvarlardır. Taş duvarlar içerisinde en kaliteli duvarlar olmakla birlikte işçilik maliyetlerinin çok yüksek olması nedeniyle günümüzde kullanımları azalmıştır. Bu tip duvarların yapımında malzeme kalitesi yanında taş işçiliğinin de çok iyi olması gerekir.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a:latin typeface="Times New Roman" panose="02020603050405020304" pitchFamily="18" charset="0"/>
                <a:ea typeface="Times New Roman" panose="02020603050405020304" pitchFamily="18" charset="0"/>
              </a:rPr>
              <a:t>Taş kaplama </a:t>
            </a:r>
            <a:r>
              <a:rPr lang="tr-TR" sz="3200" dirty="0" smtClean="0">
                <a:latin typeface="Times New Roman" panose="02020603050405020304" pitchFamily="18" charset="0"/>
                <a:ea typeface="Times New Roman" panose="02020603050405020304" pitchFamily="18" charset="0"/>
              </a:rPr>
              <a:t>duvarlar, bir </a:t>
            </a:r>
            <a:r>
              <a:rPr lang="tr-TR" sz="3200" dirty="0">
                <a:latin typeface="Times New Roman" panose="02020603050405020304" pitchFamily="18" charset="0"/>
                <a:ea typeface="Times New Roman" panose="02020603050405020304" pitchFamily="18" charset="0"/>
              </a:rPr>
              <a:t>yüzeyi ile bu yüzeyi çevreleyen kenarları düzgün bir şekilde işlenen taşlar kâgir duvarlarda kaplama malzemesi olarak da kullanılabilir. Kaplama taşları, pürüzlü hale getirilen yüzeylere yüksek dozajlı çimento ile yapıştırılır. Bu tip kaplamalar yüzeyi sıvanmayacak, daha sağlam ve güzel bir görünüşün verilmesi istenilen duvarlarda yapılabilir. Taş kaplama duvarlar, </a:t>
            </a:r>
            <a:r>
              <a:rPr lang="tr-TR" sz="3200" b="1" i="1" dirty="0">
                <a:latin typeface="Times New Roman" panose="02020603050405020304" pitchFamily="18" charset="0"/>
                <a:ea typeface="Times New Roman" panose="02020603050405020304" pitchFamily="18" charset="0"/>
              </a:rPr>
              <a:t>blok kaplama</a:t>
            </a:r>
            <a:r>
              <a:rPr lang="tr-TR" sz="3200" dirty="0">
                <a:latin typeface="Times New Roman" panose="02020603050405020304" pitchFamily="18" charset="0"/>
                <a:ea typeface="Times New Roman" panose="02020603050405020304" pitchFamily="18" charset="0"/>
              </a:rPr>
              <a:t> veya </a:t>
            </a:r>
            <a:r>
              <a:rPr lang="tr-TR" sz="3200" b="1" i="1" dirty="0">
                <a:latin typeface="Times New Roman" panose="02020603050405020304" pitchFamily="18" charset="0"/>
                <a:ea typeface="Times New Roman" panose="02020603050405020304" pitchFamily="18" charset="0"/>
              </a:rPr>
              <a:t>plak kaplama </a:t>
            </a:r>
            <a:r>
              <a:rPr lang="tr-TR" sz="3200" dirty="0">
                <a:latin typeface="Times New Roman" panose="02020603050405020304" pitchFamily="18" charset="0"/>
                <a:ea typeface="Times New Roman" panose="02020603050405020304" pitchFamily="18" charset="0"/>
              </a:rPr>
              <a:t>şeklinde </a:t>
            </a:r>
            <a:r>
              <a:rPr lang="tr-TR" sz="3200" dirty="0" smtClean="0">
                <a:latin typeface="Times New Roman" panose="02020603050405020304" pitchFamily="18" charset="0"/>
                <a:ea typeface="Times New Roman" panose="02020603050405020304" pitchFamily="18" charset="0"/>
              </a:rPr>
              <a:t>uygulanabilir.</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875864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1306" y="843989"/>
            <a:ext cx="10515600" cy="5624045"/>
          </a:xfrm>
        </p:spPr>
        <p:txBody>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Tuğla </a:t>
            </a:r>
            <a:r>
              <a:rPr lang="tr-TR" b="1" dirty="0" smtClean="0">
                <a:latin typeface="Times New Roman" panose="02020603050405020304" pitchFamily="18" charset="0"/>
                <a:ea typeface="Times New Roman" panose="02020603050405020304" pitchFamily="18" charset="0"/>
              </a:rPr>
              <a:t>duvarlar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Tuğla</a:t>
            </a:r>
            <a:r>
              <a:rPr lang="tr-TR" dirty="0">
                <a:latin typeface="Times New Roman" panose="02020603050405020304" pitchFamily="18" charset="0"/>
                <a:ea typeface="Times New Roman" panose="02020603050405020304" pitchFamily="18" charset="0"/>
              </a:rPr>
              <a:t>, duvar yapımında kullanılan en eski yapı malzemelerinden birisidir. Tarımsal inşaatta tuğla duvarlar hem taşıyıcı hem de bölme duvarları olarak kullanılır. Taşıyıcı duvarlar esas olarak dolu tuğladan yapılır. Ancak delik sayısı az olan düşey delikli tuğlalar da taşıyıcı duvar yapımında kullanılabilmektedir. Yatay delikli tuğlalar ya da delik sayısı fazla olan düşey delikli tuğlalar taşıyıcı duvarlarda kullanılmamalıdır. Bu tip tuğlalar bölme duvarlarında tercih edilmelidir.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Tuğlaların </a:t>
            </a:r>
            <a:r>
              <a:rPr lang="tr-TR" dirty="0">
                <a:latin typeface="Times New Roman" panose="02020603050405020304" pitchFamily="18" charset="0"/>
                <a:ea typeface="Times New Roman" panose="02020603050405020304" pitchFamily="18" charset="0"/>
              </a:rPr>
              <a:t>yan yana ve üst üste yerleştirilmesi ve harçla bağlanmasına </a:t>
            </a:r>
            <a:r>
              <a:rPr lang="tr-TR" b="1" i="1" dirty="0">
                <a:latin typeface="Times New Roman" panose="02020603050405020304" pitchFamily="18" charset="0"/>
                <a:ea typeface="Times New Roman" panose="02020603050405020304" pitchFamily="18" charset="0"/>
              </a:rPr>
              <a:t>tuğla duvar örgüsü</a:t>
            </a:r>
            <a:r>
              <a:rPr lang="tr-TR" dirty="0">
                <a:latin typeface="Times New Roman" panose="02020603050405020304" pitchFamily="18" charset="0"/>
                <a:ea typeface="Times New Roman" panose="02020603050405020304" pitchFamily="18" charset="0"/>
              </a:rPr>
              <a:t> adı verilir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Tuğla duvarların örülmesi sırasında tuğlaların uç uca ve yan yana düzgün bir şekilde yerleştirilmesine de </a:t>
            </a:r>
            <a:r>
              <a:rPr lang="tr-TR" b="1" i="1" dirty="0">
                <a:latin typeface="Times New Roman" panose="02020603050405020304" pitchFamily="18" charset="0"/>
                <a:ea typeface="Times New Roman" panose="02020603050405020304" pitchFamily="18" charset="0"/>
              </a:rPr>
              <a:t>tuğla dizisi</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tuğla sırası</a:t>
            </a:r>
            <a:r>
              <a:rPr lang="tr-TR" dirty="0">
                <a:latin typeface="Times New Roman" panose="02020603050405020304" pitchFamily="18" charset="0"/>
                <a:ea typeface="Times New Roman" panose="02020603050405020304" pitchFamily="18" charset="0"/>
              </a:rPr>
              <a:t> denilmektedir. Tuğla dizilerinin alt ve üst kesitleri </a:t>
            </a:r>
            <a:r>
              <a:rPr lang="tr-TR" b="1" i="1" dirty="0">
                <a:latin typeface="Times New Roman" panose="02020603050405020304" pitchFamily="18" charset="0"/>
                <a:ea typeface="Times New Roman" panose="02020603050405020304" pitchFamily="18" charset="0"/>
              </a:rPr>
              <a:t>yatay derz</a:t>
            </a:r>
            <a:r>
              <a:rPr lang="tr-TR" dirty="0">
                <a:latin typeface="Times New Roman" panose="02020603050405020304" pitchFamily="18" charset="0"/>
                <a:ea typeface="Times New Roman" panose="02020603050405020304" pitchFamily="18" charset="0"/>
              </a:rPr>
              <a:t>, yan ara kesitleri de </a:t>
            </a:r>
            <a:r>
              <a:rPr lang="tr-TR" b="1" i="1" dirty="0">
                <a:latin typeface="Times New Roman" panose="02020603050405020304" pitchFamily="18" charset="0"/>
                <a:ea typeface="Times New Roman" panose="02020603050405020304" pitchFamily="18" charset="0"/>
              </a:rPr>
              <a:t>düşey derz</a:t>
            </a:r>
            <a:r>
              <a:rPr lang="tr-TR" dirty="0">
                <a:latin typeface="Times New Roman" panose="02020603050405020304" pitchFamily="18" charset="0"/>
                <a:ea typeface="Times New Roman" panose="02020603050405020304" pitchFamily="18" charset="0"/>
              </a:rPr>
              <a:t> adını alır. </a:t>
            </a:r>
            <a:endParaRPr lang="tr-TR" sz="3200" dirty="0">
              <a:latin typeface="Times New Roman" panose="02020603050405020304" pitchFamily="18" charset="0"/>
              <a:ea typeface="Times New Roman" panose="02020603050405020304" pitchFamily="18" charset="0"/>
            </a:endParaRPr>
          </a:p>
          <a:p>
            <a:pPr marL="0" indent="0">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11000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0" y="548153"/>
            <a:ext cx="10515600" cy="5691281"/>
          </a:xfrm>
        </p:spPr>
        <p:txBody>
          <a:bodyPr>
            <a:normAutofit/>
          </a:bodyPr>
          <a:lstStyle/>
          <a:p>
            <a:pPr marL="0" indent="0" algn="just">
              <a:buNone/>
            </a:pPr>
            <a:r>
              <a:rPr lang="tr-TR" dirty="0">
                <a:latin typeface="Times New Roman" panose="02020603050405020304" pitchFamily="18" charset="0"/>
                <a:ea typeface="Times New Roman" panose="02020603050405020304" pitchFamily="18" charset="0"/>
              </a:rPr>
              <a:t>Tuğlaların yerleştirilme şekline </a:t>
            </a:r>
            <a:r>
              <a:rPr lang="tr-TR" dirty="0" smtClean="0">
                <a:latin typeface="Times New Roman" panose="02020603050405020304" pitchFamily="18" charset="0"/>
                <a:ea typeface="Times New Roman" panose="02020603050405020304" pitchFamily="18" charset="0"/>
              </a:rPr>
              <a:t>göre; düz dizi, kilit dizi, kılıç dizi ve </a:t>
            </a:r>
            <a:r>
              <a:rPr lang="tr-TR" dirty="0" err="1" smtClean="0">
                <a:latin typeface="Times New Roman" panose="02020603050405020304" pitchFamily="18" charset="0"/>
                <a:ea typeface="Times New Roman" panose="02020603050405020304" pitchFamily="18" charset="0"/>
              </a:rPr>
              <a:t>zig</a:t>
            </a:r>
            <a:r>
              <a:rPr lang="tr-TR" dirty="0" smtClean="0">
                <a:latin typeface="Times New Roman" panose="02020603050405020304" pitchFamily="18" charset="0"/>
                <a:ea typeface="Times New Roman" panose="02020603050405020304" pitchFamily="18" charset="0"/>
              </a:rPr>
              <a:t> </a:t>
            </a:r>
            <a:r>
              <a:rPr lang="tr-TR" dirty="0" err="1" smtClean="0">
                <a:latin typeface="Times New Roman" panose="02020603050405020304" pitchFamily="18" charset="0"/>
                <a:ea typeface="Times New Roman" panose="02020603050405020304" pitchFamily="18" charset="0"/>
              </a:rPr>
              <a:t>zag</a:t>
            </a:r>
            <a:r>
              <a:rPr lang="tr-TR" dirty="0" smtClean="0">
                <a:latin typeface="Times New Roman" panose="02020603050405020304" pitchFamily="18" charset="0"/>
                <a:ea typeface="Times New Roman" panose="02020603050405020304" pitchFamily="18" charset="0"/>
              </a:rPr>
              <a:t> dizi olmak üzere dört </a:t>
            </a:r>
            <a:r>
              <a:rPr lang="tr-TR" dirty="0">
                <a:latin typeface="Times New Roman" panose="02020603050405020304" pitchFamily="18" charset="0"/>
                <a:ea typeface="Times New Roman" panose="02020603050405020304" pitchFamily="18" charset="0"/>
              </a:rPr>
              <a:t>çeşit dizi </a:t>
            </a:r>
            <a:r>
              <a:rPr lang="tr-TR" dirty="0" smtClean="0">
                <a:latin typeface="Times New Roman" panose="02020603050405020304" pitchFamily="18" charset="0"/>
                <a:ea typeface="Times New Roman" panose="02020603050405020304" pitchFamily="18" charset="0"/>
              </a:rPr>
              <a:t>vardır.</a:t>
            </a:r>
          </a:p>
          <a:p>
            <a:pPr marL="0" indent="0" algn="just">
              <a:buNone/>
            </a:pPr>
            <a:r>
              <a:rPr lang="tr-TR" dirty="0" smtClean="0">
                <a:latin typeface="Times New Roman" panose="02020603050405020304" pitchFamily="18" charset="0"/>
                <a:ea typeface="Times New Roman" panose="02020603050405020304" pitchFamily="18" charset="0"/>
              </a:rPr>
              <a:t>Tuğla </a:t>
            </a:r>
            <a:r>
              <a:rPr lang="tr-TR" dirty="0">
                <a:latin typeface="Times New Roman" panose="02020603050405020304" pitchFamily="18" charset="0"/>
                <a:ea typeface="Times New Roman" panose="02020603050405020304" pitchFamily="18" charset="0"/>
              </a:rPr>
              <a:t>dizileri harç yardımı ile birbirlerine bağlanarak farklı duvar örgüleri oluşturulur. Uygulamada </a:t>
            </a:r>
            <a:r>
              <a:rPr lang="tr-TR" b="1" i="1" dirty="0">
                <a:latin typeface="Times New Roman" panose="02020603050405020304" pitchFamily="18" charset="0"/>
                <a:ea typeface="Times New Roman" panose="02020603050405020304" pitchFamily="18" charset="0"/>
              </a:rPr>
              <a:t>düz örgü, kilit örgü, kılıcına örgü </a:t>
            </a:r>
            <a:r>
              <a:rPr lang="tr-TR" dirty="0">
                <a:latin typeface="Times New Roman" panose="02020603050405020304" pitchFamily="18" charset="0"/>
                <a:ea typeface="Times New Roman" panose="02020603050405020304" pitchFamily="18" charset="0"/>
              </a:rPr>
              <a:t>ve </a:t>
            </a:r>
            <a:r>
              <a:rPr lang="tr-TR" b="1" i="1" dirty="0">
                <a:latin typeface="Times New Roman" panose="02020603050405020304" pitchFamily="18" charset="0"/>
                <a:ea typeface="Times New Roman" panose="02020603050405020304" pitchFamily="18" charset="0"/>
              </a:rPr>
              <a:t>şaşırtma örgü </a:t>
            </a:r>
            <a:r>
              <a:rPr lang="tr-TR" dirty="0">
                <a:latin typeface="Times New Roman" panose="02020603050405020304" pitchFamily="18" charset="0"/>
                <a:ea typeface="Times New Roman" panose="02020603050405020304" pitchFamily="18" charset="0"/>
              </a:rPr>
              <a:t>en çok kullanılan örgü şekilleridir. </a:t>
            </a:r>
            <a:endParaRPr lang="tr-TR" dirty="0" smtClean="0">
              <a:latin typeface="Times New Roman" panose="02020603050405020304" pitchFamily="18" charset="0"/>
              <a:ea typeface="Times New Roman" panose="02020603050405020304" pitchFamily="18" charset="0"/>
            </a:endParaRPr>
          </a:p>
          <a:p>
            <a:pPr marL="0" indent="0">
              <a:spcAft>
                <a:spcPts val="0"/>
              </a:spcAft>
              <a:buNone/>
            </a:pPr>
            <a:r>
              <a:rPr lang="tr-TR" sz="3200" b="1" dirty="0">
                <a:latin typeface="Times New Roman" panose="02020603050405020304" pitchFamily="18" charset="0"/>
                <a:ea typeface="Times New Roman" panose="02020603050405020304" pitchFamily="18" charset="0"/>
              </a:rPr>
              <a:t>Briket </a:t>
            </a:r>
            <a:r>
              <a:rPr lang="tr-TR" sz="3200" b="1" dirty="0" smtClean="0">
                <a:latin typeface="Times New Roman" panose="02020603050405020304" pitchFamily="18" charset="0"/>
                <a:ea typeface="Times New Roman" panose="02020603050405020304" pitchFamily="18" charset="0"/>
              </a:rPr>
              <a:t>duvarlar</a:t>
            </a:r>
          </a:p>
          <a:p>
            <a:pPr marL="0" indent="0">
              <a:spcAft>
                <a:spcPts val="0"/>
              </a:spcAft>
              <a:buNone/>
            </a:pPr>
            <a:r>
              <a:rPr lang="tr-TR" sz="3200" dirty="0" smtClean="0">
                <a:latin typeface="Times New Roman" panose="02020603050405020304" pitchFamily="18" charset="0"/>
                <a:ea typeface="Times New Roman" panose="02020603050405020304" pitchFamily="18" charset="0"/>
              </a:rPr>
              <a:t>Briket </a:t>
            </a:r>
            <a:r>
              <a:rPr lang="tr-TR" sz="3200" dirty="0">
                <a:latin typeface="Times New Roman" panose="02020603050405020304" pitchFamily="18" charset="0"/>
                <a:ea typeface="Times New Roman" panose="02020603050405020304" pitchFamily="18" charset="0"/>
              </a:rPr>
              <a:t>duvarlar, tarımsal inşaatta taşıyıcı ve bölme duvarı olarak kullanılmakla birlikte genellikle karkas yapıların yük taşımayan duvarlarında kullanılırlar. Taşıyıcı duvarlarda dolu briketler, bölme duvarlarında ise boşluklu briketler kullanılmalıdır. Briket duvarların örülmesinde genellikle düz örgü şeklinden </a:t>
            </a:r>
            <a:r>
              <a:rPr lang="tr-TR" sz="3200" dirty="0" smtClean="0">
                <a:latin typeface="Times New Roman" panose="02020603050405020304" pitchFamily="18" charset="0"/>
                <a:ea typeface="Times New Roman" panose="02020603050405020304" pitchFamily="18" charset="0"/>
              </a:rPr>
              <a:t>yararlanılır. </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1628603780"/>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1438</Words>
  <Application>Microsoft Office PowerPoint</Application>
  <PresentationFormat>Geniş ekran</PresentationFormat>
  <Paragraphs>82</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2020-01-09T13:33:23Z</dcterms:created>
  <dcterms:modified xsi:type="dcterms:W3CDTF">2023-01-03T14:20:17Z</dcterms:modified>
</cp:coreProperties>
</file>