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
  </p:notesMasterIdLst>
  <p:sldIdLst>
    <p:sldId id="257" r:id="rId2"/>
    <p:sldId id="268" r:id="rId3"/>
    <p:sldId id="260" r:id="rId4"/>
    <p:sldId id="261" r:id="rId5"/>
    <p:sldId id="262" r:id="rId6"/>
    <p:sldId id="263" r:id="rId7"/>
    <p:sldId id="264" r:id="rId8"/>
    <p:sldId id="265" r:id="rId9"/>
    <p:sldId id="266" r:id="rId10"/>
    <p:sldId id="267"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87" autoAdjust="0"/>
  </p:normalViewPr>
  <p:slideViewPr>
    <p:cSldViewPr>
      <p:cViewPr>
        <p:scale>
          <a:sx n="120" d="100"/>
          <a:sy n="120" d="100"/>
        </p:scale>
        <p:origin x="-1374" y="60"/>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smtClean="0">
                <a:latin typeface="Garamond" panose="02020404030301010803" pitchFamily="18" charset="0"/>
              </a:rPr>
              <a:t>ULS219 </a:t>
            </a:r>
            <a:r>
              <a:rPr lang="tr-TR" sz="4000" dirty="0">
                <a:latin typeface="Garamond" panose="02020404030301010803" pitchFamily="18" charset="0"/>
              </a:rPr>
              <a:t/>
            </a:r>
            <a:br>
              <a:rPr lang="tr-TR" sz="4000" dirty="0">
                <a:latin typeface="Garamond" panose="02020404030301010803" pitchFamily="18" charset="0"/>
              </a:rPr>
            </a:br>
            <a:r>
              <a:rPr lang="tr-TR" sz="4000" dirty="0" err="1">
                <a:latin typeface="Garamond" panose="02020404030301010803" pitchFamily="18" charset="0"/>
              </a:rPr>
              <a:t>UluslararasI</a:t>
            </a:r>
            <a:r>
              <a:rPr lang="tr-TR" sz="4000" dirty="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a:t>
            </a:r>
            <a:endParaRPr lang="tr-TR" sz="4000" dirty="0"/>
          </a:p>
        </p:txBody>
      </p:sp>
      <p:sp>
        <p:nvSpPr>
          <p:cNvPr id="3" name="İçerik Yer Tutucusu 2"/>
          <p:cNvSpPr>
            <a:spLocks noGrp="1"/>
          </p:cNvSpPr>
          <p:nvPr>
            <p:ph type="subTitle" idx="1"/>
          </p:nvPr>
        </p:nvSpPr>
        <p:spPr>
          <a:xfrm>
            <a:off x="1371600" y="3429000"/>
            <a:ext cx="6400800" cy="1944216"/>
          </a:xfrm>
        </p:spPr>
        <p:txBody>
          <a:bodyPr>
            <a:normAutofit/>
          </a:bodyPr>
          <a:lstStyle/>
          <a:p>
            <a:endParaRPr lang="tr-TR" i="0" dirty="0" smtClean="0">
              <a:latin typeface="Garamond" panose="02020404030301010803" pitchFamily="18" charset="0"/>
            </a:endParaRPr>
          </a:p>
          <a:p>
            <a:r>
              <a:rPr lang="tr-TR" i="0" dirty="0" smtClean="0">
                <a:latin typeface="Garamond" panose="02020404030301010803" pitchFamily="18" charset="0"/>
              </a:rPr>
              <a:t>Atay </a:t>
            </a:r>
            <a:r>
              <a:rPr lang="tr-TR" i="0" dirty="0">
                <a:latin typeface="Garamond" panose="02020404030301010803" pitchFamily="18" charset="0"/>
              </a:rPr>
              <a:t>Akdevelioğlu</a:t>
            </a:r>
          </a:p>
          <a:p>
            <a:r>
              <a:rPr lang="tr-TR" i="0" dirty="0">
                <a:latin typeface="Garamond" panose="02020404030301010803" pitchFamily="18" charset="0"/>
              </a:rPr>
              <a:t>Ankara Ü. Siyasal Bilgiler F.</a:t>
            </a:r>
          </a:p>
          <a:p>
            <a:pPr indent="0" algn="ctr">
              <a:buNone/>
            </a:pPr>
            <a:endParaRPr lang="tr-TR" sz="1000" dirty="0" smtClean="0"/>
          </a:p>
        </p:txBody>
      </p:sp>
    </p:spTree>
    <p:extLst>
      <p:ext uri="{BB962C8B-B14F-4D97-AF65-F5344CB8AC3E}">
        <p14:creationId xmlns:p14="http://schemas.microsoft.com/office/powerpoint/2010/main" val="1323426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dirty="0" err="1"/>
              <a:t>UluslararasI</a:t>
            </a:r>
            <a:r>
              <a:rPr lang="tr-TR" sz="2000" dirty="0"/>
              <a:t> </a:t>
            </a:r>
            <a:r>
              <a:rPr lang="tr-TR" sz="2000" cap="none" dirty="0" err="1"/>
              <a:t>İLİŞKİLE</a:t>
            </a:r>
            <a:r>
              <a:rPr lang="tr-TR" sz="2000" dirty="0" err="1"/>
              <a:t>r</a:t>
            </a:r>
            <a:r>
              <a:rPr lang="tr-TR" sz="2000" dirty="0"/>
              <a:t> </a:t>
            </a:r>
            <a:r>
              <a:rPr lang="tr-TR" sz="2000" dirty="0" err="1"/>
              <a:t>Teorİlerİ</a:t>
            </a:r>
            <a:r>
              <a:rPr lang="tr-TR" sz="2000" dirty="0"/>
              <a:t/>
            </a:r>
            <a:br>
              <a:rPr lang="tr-TR" sz="2000" dirty="0"/>
            </a:br>
            <a:r>
              <a:rPr lang="tr-TR" sz="2000" cap="none" dirty="0" smtClean="0"/>
              <a:t>Sorular</a:t>
            </a:r>
            <a:endParaRPr lang="tr-TR" sz="2000" dirty="0"/>
          </a:p>
        </p:txBody>
      </p:sp>
      <p:sp>
        <p:nvSpPr>
          <p:cNvPr id="3" name="İçerik Yer Tutucusu 2"/>
          <p:cNvSpPr>
            <a:spLocks noGrp="1"/>
          </p:cNvSpPr>
          <p:nvPr>
            <p:ph idx="1"/>
          </p:nvPr>
        </p:nvSpPr>
        <p:spPr/>
        <p:txBody>
          <a:bodyPr>
            <a:noAutofit/>
          </a:bodyPr>
          <a:lstStyle/>
          <a:p>
            <a:r>
              <a:rPr lang="tr-TR" sz="1500" dirty="0"/>
              <a:t>Siyaset nihai kertede güç ve çıkar arayışına mı gider?</a:t>
            </a:r>
          </a:p>
          <a:p>
            <a:r>
              <a:rPr lang="tr-TR" sz="1500" dirty="0"/>
              <a:t>Realizm ne ölçüde tek ve tutarlı bir teoridir?</a:t>
            </a:r>
          </a:p>
          <a:p>
            <a:r>
              <a:rPr lang="tr-TR" sz="1500" dirty="0"/>
              <a:t>Realistler barış ve istiklal dönemlerini nasıl açıklar?</a:t>
            </a:r>
          </a:p>
          <a:p>
            <a:r>
              <a:rPr lang="tr-TR" sz="1500" dirty="0"/>
              <a:t>Liberaller dünya siyasetinin neden denge veya uyumla nitelendiğini düşünür?</a:t>
            </a:r>
          </a:p>
          <a:p>
            <a:r>
              <a:rPr lang="tr-TR" sz="1500" dirty="0"/>
              <a:t>Demokratik barış tezi ikna edici midir?</a:t>
            </a:r>
          </a:p>
          <a:p>
            <a:r>
              <a:rPr lang="tr-TR" sz="1500" dirty="0"/>
              <a:t>Ana akım teorileri küresel </a:t>
            </a:r>
            <a:r>
              <a:rPr lang="tr-TR" sz="1500" dirty="0" smtClean="0"/>
              <a:t>statükoyu </a:t>
            </a:r>
            <a:r>
              <a:rPr lang="tr-TR" sz="1500" dirty="0"/>
              <a:t>sadece meşrulaştırır mı?</a:t>
            </a:r>
          </a:p>
          <a:p>
            <a:r>
              <a:rPr lang="tr-TR" sz="1500" dirty="0"/>
              <a:t>Devletler göreceli kazanımlarla mı yoksa mutlak kazanımlarla mı ilgilenir?</a:t>
            </a:r>
          </a:p>
        </p:txBody>
      </p:sp>
    </p:spTree>
    <p:extLst>
      <p:ext uri="{BB962C8B-B14F-4D97-AF65-F5344CB8AC3E}">
        <p14:creationId xmlns:p14="http://schemas.microsoft.com/office/powerpoint/2010/main" val="142346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smtClean="0"/>
              <a:t>IX.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600" dirty="0" smtClean="0"/>
          </a:p>
          <a:p>
            <a:pPr indent="0" algn="ctr">
              <a:buNone/>
            </a:pPr>
            <a:r>
              <a:rPr lang="tr-TR" sz="4000" dirty="0"/>
              <a:t>Uluslararası İlişkiler </a:t>
            </a:r>
            <a:r>
              <a:rPr lang="tr-TR" sz="4000" dirty="0" smtClean="0"/>
              <a:t>Teorileri-II</a:t>
            </a:r>
            <a:endParaRPr lang="tr-TR" sz="1700" dirty="0"/>
          </a:p>
          <a:p>
            <a:pPr indent="0" algn="ctr">
              <a:buNone/>
            </a:pPr>
            <a:endParaRPr lang="tr-TR" sz="1700" dirty="0">
              <a:latin typeface="+mj-lt"/>
            </a:endParaRPr>
          </a:p>
          <a:p>
            <a:pPr indent="0">
              <a:lnSpc>
                <a:spcPct val="100000"/>
              </a:lnSpc>
              <a:spcBef>
                <a:spcPts val="0"/>
              </a:spcBef>
              <a:buNone/>
            </a:pPr>
            <a:r>
              <a:rPr lang="tr-TR" sz="1400" dirty="0"/>
              <a:t>Zorunlu Okuma: Andrew </a:t>
            </a:r>
            <a:r>
              <a:rPr lang="tr-TR" sz="1400" dirty="0" err="1"/>
              <a:t>Heywood</a:t>
            </a:r>
            <a:r>
              <a:rPr lang="tr-TR" sz="1400" dirty="0"/>
              <a:t>, ‘‘3. Bölüm: Küresel Siyaset Teorileri’’, </a:t>
            </a:r>
            <a:r>
              <a:rPr lang="tr-TR" sz="1400" i="1" dirty="0"/>
              <a:t>Küresel Siyaset</a:t>
            </a:r>
            <a:r>
              <a:rPr lang="tr-TR" sz="1400" dirty="0"/>
              <a:t>, çev. N. Uslu ve H. Özdemir, Ankara, Adres Yayınları, 2013, s. 85-117.</a:t>
            </a:r>
          </a:p>
          <a:p>
            <a:endParaRPr lang="tr-TR" dirty="0"/>
          </a:p>
        </p:txBody>
      </p:sp>
    </p:spTree>
    <p:extLst>
      <p:ext uri="{BB962C8B-B14F-4D97-AF65-F5344CB8AC3E}">
        <p14:creationId xmlns:p14="http://schemas.microsoft.com/office/powerpoint/2010/main" val="803378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1600" y="1295400"/>
            <a:ext cx="6400800" cy="765448"/>
          </a:xfrm>
        </p:spPr>
        <p:txBody>
          <a:bodyPr>
            <a:normAutofit/>
          </a:bodyPr>
          <a:lstStyle/>
          <a:p>
            <a:pPr indent="0"/>
            <a:r>
              <a:rPr lang="tr-TR" sz="2000" dirty="0" err="1"/>
              <a:t>Realİzm</a:t>
            </a:r>
            <a:endParaRPr lang="tr-TR" sz="2000" cap="none" dirty="0">
              <a:latin typeface="+mn-lt"/>
            </a:endParaRPr>
          </a:p>
        </p:txBody>
      </p:sp>
      <p:sp>
        <p:nvSpPr>
          <p:cNvPr id="3" name="İçerik Yer Tutucusu 2"/>
          <p:cNvSpPr>
            <a:spLocks noGrp="1"/>
          </p:cNvSpPr>
          <p:nvPr>
            <p:ph idx="1"/>
          </p:nvPr>
        </p:nvSpPr>
        <p:spPr/>
        <p:txBody>
          <a:bodyPr>
            <a:normAutofit/>
          </a:bodyPr>
          <a:lstStyle/>
          <a:p>
            <a:pPr algn="just">
              <a:lnSpc>
                <a:spcPct val="120000"/>
              </a:lnSpc>
              <a:spcBef>
                <a:spcPts val="0"/>
              </a:spcBef>
            </a:pPr>
            <a:r>
              <a:rPr lang="tr-TR" dirty="0" smtClean="0">
                <a:latin typeface="Garamond" panose="02020404030301010803" pitchFamily="18" charset="0"/>
              </a:rPr>
              <a:t>Klasik Realistler</a:t>
            </a:r>
          </a:p>
          <a:p>
            <a:pPr indent="0" algn="just">
              <a:lnSpc>
                <a:spcPct val="120000"/>
              </a:lnSpc>
              <a:spcBef>
                <a:spcPts val="0"/>
              </a:spcBef>
              <a:buNone/>
            </a:pPr>
            <a:endParaRPr lang="tr-TR" sz="1600" dirty="0" smtClean="0">
              <a:latin typeface="Garamond" panose="02020404030301010803" pitchFamily="18" charset="0"/>
            </a:endParaRPr>
          </a:p>
          <a:p>
            <a:pPr indent="0" algn="just">
              <a:lnSpc>
                <a:spcPct val="120000"/>
              </a:lnSpc>
              <a:spcBef>
                <a:spcPts val="0"/>
              </a:spcBef>
              <a:buNone/>
            </a:pPr>
            <a:r>
              <a:rPr lang="tr-TR" sz="1600" dirty="0" smtClean="0">
                <a:latin typeface="Garamond" panose="02020404030301010803" pitchFamily="18" charset="0"/>
              </a:rPr>
              <a:t>- Dış politikada etik kaygıların yeri olmadığını düşünürler.</a:t>
            </a:r>
          </a:p>
          <a:p>
            <a:pPr indent="0" algn="just">
              <a:lnSpc>
                <a:spcPct val="120000"/>
              </a:lnSpc>
              <a:spcBef>
                <a:spcPts val="0"/>
              </a:spcBef>
              <a:buNone/>
            </a:pPr>
            <a:r>
              <a:rPr lang="tr-TR" sz="1600" dirty="0" smtClean="0">
                <a:latin typeface="Garamond" panose="02020404030301010803" pitchFamily="18" charset="0"/>
              </a:rPr>
              <a:t>- Savaşları önleyen ve görece istikrarı sağlayan temel mekanizmanın güç dengesi olduğunu iddia ederler.</a:t>
            </a:r>
          </a:p>
          <a:p>
            <a:pPr indent="0" algn="just">
              <a:lnSpc>
                <a:spcPct val="120000"/>
              </a:lnSpc>
              <a:spcBef>
                <a:spcPts val="0"/>
              </a:spcBef>
              <a:buNone/>
            </a:pPr>
            <a:r>
              <a:rPr lang="tr-TR" sz="1600" dirty="0" smtClean="0">
                <a:latin typeface="Garamond" panose="02020404030301010803" pitchFamily="18" charset="0"/>
              </a:rPr>
              <a:t>- Güç politikasının temel kaynağının egoizm olduğuna inandıklarından, çatışmanın ve anarşik ortamın nedenini de bu bencillikte ararlar. Doğa halinde insan insanın kurdu olduğundan, devletlerin de uluslararası politikada benzer davranış kalıplarını gösterdiğine inanırlar.</a:t>
            </a:r>
            <a:endParaRPr lang="tr-TR" sz="1600" dirty="0" smtClean="0">
              <a:latin typeface="Garamond" panose="02020404030301010803" pitchFamily="18" charset="0"/>
            </a:endParaRPr>
          </a:p>
        </p:txBody>
      </p:sp>
    </p:spTree>
    <p:extLst>
      <p:ext uri="{BB962C8B-B14F-4D97-AF65-F5344CB8AC3E}">
        <p14:creationId xmlns:p14="http://schemas.microsoft.com/office/powerpoint/2010/main" val="523902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dirty="0"/>
              <a:t/>
            </a:r>
            <a:br>
              <a:rPr lang="tr-TR" sz="2000" dirty="0"/>
            </a:br>
            <a:r>
              <a:rPr lang="tr-TR" sz="2400" dirty="0" err="1" smtClean="0"/>
              <a:t>Lİberalİzm</a:t>
            </a:r>
            <a:endParaRPr lang="tr-TR" sz="2200" dirty="0"/>
          </a:p>
        </p:txBody>
      </p:sp>
      <p:sp>
        <p:nvSpPr>
          <p:cNvPr id="3" name="İçerik Yer Tutucusu 2"/>
          <p:cNvSpPr>
            <a:spLocks noGrp="1"/>
          </p:cNvSpPr>
          <p:nvPr>
            <p:ph idx="1"/>
          </p:nvPr>
        </p:nvSpPr>
        <p:spPr/>
        <p:txBody>
          <a:bodyPr>
            <a:normAutofit lnSpcReduction="10000"/>
          </a:bodyPr>
          <a:lstStyle/>
          <a:p>
            <a:pPr>
              <a:spcBef>
                <a:spcPts val="0"/>
              </a:spcBef>
            </a:pPr>
            <a:r>
              <a:rPr lang="tr-TR" dirty="0" smtClean="0">
                <a:latin typeface="Garamond" panose="02020404030301010803" pitchFamily="18" charset="0"/>
              </a:rPr>
              <a:t>Liberal yaklaşımlar</a:t>
            </a:r>
            <a:endParaRPr lang="tr-TR" dirty="0">
              <a:latin typeface="Garamond" panose="02020404030301010803" pitchFamily="18" charset="0"/>
            </a:endParaRPr>
          </a:p>
          <a:p>
            <a:pPr indent="0" algn="just">
              <a:spcBef>
                <a:spcPts val="0"/>
              </a:spcBef>
              <a:buNone/>
            </a:pPr>
            <a:r>
              <a:rPr lang="tr-TR" sz="1600" dirty="0" smtClean="0">
                <a:latin typeface="Garamond" panose="02020404030301010803" pitchFamily="18" charset="0"/>
              </a:rPr>
              <a:t>- Kant’ın ebedi barışın mümkün olduğuna dair anlayışını benimsemişlerdir. Bu konudaki en önemli dayanakları, insanların rasyonel akla ve olumlu moral değerlere sahip olduklarına dair tespitleridir.</a:t>
            </a:r>
          </a:p>
          <a:p>
            <a:pPr indent="0" algn="just">
              <a:spcBef>
                <a:spcPts val="0"/>
              </a:spcBef>
              <a:buNone/>
            </a:pPr>
            <a:r>
              <a:rPr lang="tr-TR" sz="1600" dirty="0" smtClean="0"/>
              <a:t>- Tarihin bir ilerleme hikayesi olduğunu, bu çerçevede uluslararası barış ve işbirliğinin zamanla derinleştiğini ve yayıldığını söylerler.</a:t>
            </a:r>
          </a:p>
          <a:p>
            <a:pPr indent="0" algn="just">
              <a:spcBef>
                <a:spcPts val="0"/>
              </a:spcBef>
              <a:buNone/>
            </a:pPr>
            <a:r>
              <a:rPr lang="tr-TR" sz="1600" dirty="0" smtClean="0"/>
              <a:t>- </a:t>
            </a:r>
            <a:r>
              <a:rPr lang="tr-TR" sz="1600" dirty="0" smtClean="0"/>
              <a:t>Dış t</a:t>
            </a:r>
            <a:r>
              <a:rPr lang="tr-TR" sz="1600" dirty="0" smtClean="0"/>
              <a:t>icaretin devletler arasındaki işbirliği eğilimini güçlendirdiğini, bu nedenle barışın anahtarının ticaret olduğuna inanırlar. </a:t>
            </a:r>
            <a:endParaRPr lang="tr-TR" sz="1600" dirty="0"/>
          </a:p>
        </p:txBody>
      </p:sp>
    </p:spTree>
    <p:extLst>
      <p:ext uri="{BB962C8B-B14F-4D97-AF65-F5344CB8AC3E}">
        <p14:creationId xmlns:p14="http://schemas.microsoft.com/office/powerpoint/2010/main" val="1977242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err="1"/>
              <a:t>Lİberalİzm</a:t>
            </a:r>
            <a:endParaRPr lang="tr-TR" sz="2000" dirty="0"/>
          </a:p>
        </p:txBody>
      </p:sp>
      <p:sp>
        <p:nvSpPr>
          <p:cNvPr id="3" name="İçerik Yer Tutucusu 2"/>
          <p:cNvSpPr>
            <a:spLocks noGrp="1"/>
          </p:cNvSpPr>
          <p:nvPr>
            <p:ph idx="1"/>
          </p:nvPr>
        </p:nvSpPr>
        <p:spPr/>
        <p:txBody>
          <a:bodyPr>
            <a:normAutofit lnSpcReduction="10000"/>
          </a:bodyPr>
          <a:lstStyle/>
          <a:p>
            <a:pPr>
              <a:spcBef>
                <a:spcPts val="0"/>
              </a:spcBef>
            </a:pPr>
            <a:r>
              <a:rPr lang="tr-TR" dirty="0">
                <a:latin typeface="Garamond" panose="02020404030301010803" pitchFamily="18" charset="0"/>
              </a:rPr>
              <a:t>Liberal yaklaşımlar</a:t>
            </a:r>
          </a:p>
          <a:p>
            <a:pPr indent="0" algn="just">
              <a:spcBef>
                <a:spcPts val="0"/>
              </a:spcBef>
              <a:buNone/>
            </a:pPr>
            <a:r>
              <a:rPr lang="tr-TR" sz="2000" dirty="0" smtClean="0">
                <a:latin typeface="Garamond" panose="02020404030301010803" pitchFamily="18" charset="0"/>
              </a:rPr>
              <a:t>- </a:t>
            </a:r>
            <a:r>
              <a:rPr lang="tr-TR" sz="1600" dirty="0" smtClean="0">
                <a:latin typeface="Garamond" panose="02020404030301010803" pitchFamily="18" charset="0"/>
              </a:rPr>
              <a:t>Uluslararası hukukun devletler arasındaki düzeni belirlediğine ve uluslararası örgütler aracılığıyla da bu düzenin giderek daha istikrarlı bir hele büründüğüne inanırlar.</a:t>
            </a:r>
          </a:p>
          <a:p>
            <a:pPr indent="0" algn="just">
              <a:spcBef>
                <a:spcPts val="0"/>
              </a:spcBef>
              <a:buNone/>
            </a:pPr>
            <a:r>
              <a:rPr lang="tr-TR" sz="1600" dirty="0" smtClean="0">
                <a:latin typeface="Garamond" panose="02020404030301010803" pitchFamily="18" charset="0"/>
              </a:rPr>
              <a:t>- Demokrasinin uluslararası barış için sihirli bir formül olduğunu, devletlerin iç yapısının demokratik oldukça, dış politikalarının da o ölçüde işbirliği ve uzlaşı kültürüne sahip olduğunu düşünürler.</a:t>
            </a:r>
            <a:endParaRPr lang="tr-TR" sz="1600" dirty="0">
              <a:latin typeface="Garamond" panose="02020404030301010803" pitchFamily="18" charset="0"/>
            </a:endParaRPr>
          </a:p>
          <a:p>
            <a:pPr indent="0" algn="just">
              <a:spcBef>
                <a:spcPts val="0"/>
              </a:spcBef>
              <a:buNone/>
            </a:pPr>
            <a:r>
              <a:rPr lang="tr-TR" sz="1700" dirty="0">
                <a:latin typeface="Garamond" panose="02020404030301010803" pitchFamily="18" charset="0"/>
              </a:rPr>
              <a:t>	</a:t>
            </a:r>
            <a:endParaRPr lang="tr-TR" sz="1400" dirty="0" smtClean="0"/>
          </a:p>
        </p:txBody>
      </p:sp>
    </p:spTree>
    <p:extLst>
      <p:ext uri="{BB962C8B-B14F-4D97-AF65-F5344CB8AC3E}">
        <p14:creationId xmlns:p14="http://schemas.microsoft.com/office/powerpoint/2010/main" val="133537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err="1" smtClean="0"/>
              <a:t>Eleştİrel</a:t>
            </a:r>
            <a:r>
              <a:rPr lang="tr-TR" sz="2000" dirty="0" smtClean="0"/>
              <a:t> </a:t>
            </a:r>
            <a:r>
              <a:rPr lang="tr-TR" sz="2000" dirty="0" err="1" smtClean="0"/>
              <a:t>YaklaşImlar</a:t>
            </a:r>
            <a:endParaRPr lang="tr-TR" sz="2000" dirty="0"/>
          </a:p>
        </p:txBody>
      </p:sp>
      <p:sp>
        <p:nvSpPr>
          <p:cNvPr id="3" name="İçerik Yer Tutucusu 2"/>
          <p:cNvSpPr>
            <a:spLocks noGrp="1"/>
          </p:cNvSpPr>
          <p:nvPr>
            <p:ph idx="1"/>
          </p:nvPr>
        </p:nvSpPr>
        <p:spPr/>
        <p:txBody>
          <a:bodyPr>
            <a:normAutofit lnSpcReduction="10000"/>
          </a:bodyPr>
          <a:lstStyle/>
          <a:p>
            <a:pPr>
              <a:lnSpc>
                <a:spcPct val="110000"/>
              </a:lnSpc>
              <a:spcBef>
                <a:spcPts val="0"/>
              </a:spcBef>
            </a:pPr>
            <a:r>
              <a:rPr lang="tr-TR" sz="1600" dirty="0" smtClean="0">
                <a:latin typeface="Garamond" panose="02020404030301010803" pitchFamily="18" charset="0"/>
              </a:rPr>
              <a:t>Neo-Marksistler</a:t>
            </a:r>
          </a:p>
          <a:p>
            <a:pPr indent="0">
              <a:lnSpc>
                <a:spcPct val="110000"/>
              </a:lnSpc>
              <a:spcBef>
                <a:spcPts val="0"/>
              </a:spcBef>
              <a:buNone/>
            </a:pPr>
            <a:r>
              <a:rPr lang="tr-TR" sz="1600" dirty="0" smtClean="0">
                <a:latin typeface="Garamond" panose="02020404030301010803" pitchFamily="18" charset="0"/>
              </a:rPr>
              <a:t>- Kapitalizmin küreselleşmesi.</a:t>
            </a:r>
            <a:endParaRPr lang="tr-TR" sz="1600" dirty="0" smtClean="0">
              <a:latin typeface="Garamond" panose="02020404030301010803" pitchFamily="18" charset="0"/>
            </a:endParaRPr>
          </a:p>
          <a:p>
            <a:pPr>
              <a:lnSpc>
                <a:spcPct val="110000"/>
              </a:lnSpc>
              <a:spcBef>
                <a:spcPts val="0"/>
              </a:spcBef>
            </a:pPr>
            <a:r>
              <a:rPr lang="tr-TR" sz="1600" dirty="0" smtClean="0">
                <a:latin typeface="Garamond" panose="02020404030301010803" pitchFamily="18" charset="0"/>
              </a:rPr>
              <a:t>Sosyal İnşacılar</a:t>
            </a:r>
          </a:p>
          <a:p>
            <a:pPr indent="0">
              <a:lnSpc>
                <a:spcPct val="110000"/>
              </a:lnSpc>
              <a:spcBef>
                <a:spcPts val="0"/>
              </a:spcBef>
              <a:buNone/>
            </a:pPr>
            <a:r>
              <a:rPr lang="tr-TR" sz="1600" dirty="0" smtClean="0">
                <a:latin typeface="Garamond" panose="02020404030301010803" pitchFamily="18" charset="0"/>
              </a:rPr>
              <a:t>- İnşa edilen dünya.</a:t>
            </a:r>
          </a:p>
          <a:p>
            <a:pPr>
              <a:lnSpc>
                <a:spcPct val="110000"/>
              </a:lnSpc>
              <a:spcBef>
                <a:spcPts val="0"/>
              </a:spcBef>
            </a:pPr>
            <a:r>
              <a:rPr lang="tr-TR" sz="1600" dirty="0" smtClean="0">
                <a:latin typeface="Garamond" panose="02020404030301010803" pitchFamily="18" charset="0"/>
              </a:rPr>
              <a:t>Post-Yapısalcılar</a:t>
            </a:r>
          </a:p>
          <a:p>
            <a:pPr indent="0">
              <a:lnSpc>
                <a:spcPct val="110000"/>
              </a:lnSpc>
              <a:spcBef>
                <a:spcPts val="0"/>
              </a:spcBef>
              <a:buNone/>
            </a:pPr>
            <a:r>
              <a:rPr lang="tr-TR" sz="1600" dirty="0" smtClean="0">
                <a:latin typeface="Garamond" panose="02020404030301010803" pitchFamily="18" charset="0"/>
              </a:rPr>
              <a:t>- Dil ve iktidar ilişkisi.</a:t>
            </a:r>
            <a:endParaRPr lang="tr-TR" sz="1600" dirty="0" smtClean="0">
              <a:latin typeface="Garamond" panose="02020404030301010803" pitchFamily="18" charset="0"/>
            </a:endParaRPr>
          </a:p>
          <a:p>
            <a:pPr>
              <a:lnSpc>
                <a:spcPct val="110000"/>
              </a:lnSpc>
              <a:spcBef>
                <a:spcPts val="0"/>
              </a:spcBef>
            </a:pPr>
            <a:r>
              <a:rPr lang="tr-TR" sz="1600" dirty="0" smtClean="0">
                <a:latin typeface="Garamond" panose="02020404030301010803" pitchFamily="18" charset="0"/>
              </a:rPr>
              <a:t>Feministler</a:t>
            </a:r>
          </a:p>
          <a:p>
            <a:pPr indent="0">
              <a:lnSpc>
                <a:spcPct val="110000"/>
              </a:lnSpc>
              <a:spcBef>
                <a:spcPts val="0"/>
              </a:spcBef>
              <a:buNone/>
            </a:pPr>
            <a:r>
              <a:rPr lang="tr-TR" sz="1600" dirty="0" smtClean="0">
                <a:latin typeface="Garamond" panose="02020404030301010803" pitchFamily="18" charset="0"/>
              </a:rPr>
              <a:t>- Erkek çatışmacılığı.</a:t>
            </a:r>
          </a:p>
          <a:p>
            <a:pPr>
              <a:lnSpc>
                <a:spcPct val="110000"/>
              </a:lnSpc>
              <a:spcBef>
                <a:spcPts val="0"/>
              </a:spcBef>
            </a:pPr>
            <a:r>
              <a:rPr lang="tr-TR" sz="1600" dirty="0" smtClean="0">
                <a:latin typeface="Garamond" panose="02020404030301010803" pitchFamily="18" charset="0"/>
              </a:rPr>
              <a:t>Post-kolonyalistler</a:t>
            </a:r>
          </a:p>
          <a:p>
            <a:pPr indent="0">
              <a:lnSpc>
                <a:spcPct val="110000"/>
              </a:lnSpc>
              <a:spcBef>
                <a:spcPts val="0"/>
              </a:spcBef>
              <a:buNone/>
            </a:pPr>
            <a:r>
              <a:rPr lang="tr-TR" sz="1600" dirty="0" smtClean="0">
                <a:latin typeface="Garamond" panose="02020404030301010803" pitchFamily="18" charset="0"/>
              </a:rPr>
              <a:t>- Kültürel emperyalizm.</a:t>
            </a:r>
            <a:endParaRPr lang="tr-TR" sz="1600" dirty="0" smtClean="0">
              <a:latin typeface="Garamond" panose="02020404030301010803" pitchFamily="18" charset="0"/>
            </a:endParaRPr>
          </a:p>
          <a:p>
            <a:pPr>
              <a:lnSpc>
                <a:spcPct val="110000"/>
              </a:lnSpc>
              <a:spcBef>
                <a:spcPts val="0"/>
              </a:spcBef>
            </a:pPr>
            <a:r>
              <a:rPr lang="tr-TR" sz="1600" dirty="0" smtClean="0">
                <a:latin typeface="Garamond" panose="02020404030301010803" pitchFamily="18" charset="0"/>
              </a:rPr>
              <a:t>Çevreciler</a:t>
            </a:r>
          </a:p>
          <a:p>
            <a:pPr indent="0">
              <a:lnSpc>
                <a:spcPct val="110000"/>
              </a:lnSpc>
              <a:spcBef>
                <a:spcPts val="0"/>
              </a:spcBef>
              <a:buNone/>
            </a:pPr>
            <a:r>
              <a:rPr lang="tr-TR" sz="1600" dirty="0" smtClean="0">
                <a:latin typeface="Garamond" panose="02020404030301010803" pitchFamily="18" charset="0"/>
              </a:rPr>
              <a:t>- Doğa insanın üzerinde.</a:t>
            </a:r>
            <a:endParaRPr lang="tr-TR" sz="1600" dirty="0" smtClean="0">
              <a:latin typeface="Garamond" panose="02020404030301010803" pitchFamily="18" charset="0"/>
            </a:endParaRPr>
          </a:p>
          <a:p>
            <a:pPr algn="just"/>
            <a:endParaRPr lang="tr-TR" dirty="0"/>
          </a:p>
        </p:txBody>
      </p:sp>
    </p:spTree>
    <p:extLst>
      <p:ext uri="{BB962C8B-B14F-4D97-AF65-F5344CB8AC3E}">
        <p14:creationId xmlns:p14="http://schemas.microsoft.com/office/powerpoint/2010/main" val="277667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err="1"/>
              <a:t>UluslararasI</a:t>
            </a:r>
            <a:r>
              <a:rPr lang="tr-TR" sz="2000" dirty="0"/>
              <a:t> </a:t>
            </a:r>
            <a:r>
              <a:rPr lang="tr-TR" sz="2000" cap="none" dirty="0" err="1"/>
              <a:t>İLİŞKİLE</a:t>
            </a:r>
            <a:r>
              <a:rPr lang="tr-TR" sz="2000" dirty="0" err="1"/>
              <a:t>r</a:t>
            </a:r>
            <a:r>
              <a:rPr lang="tr-TR" sz="2000" dirty="0"/>
              <a:t> </a:t>
            </a:r>
            <a:r>
              <a:rPr lang="tr-TR" sz="2000" dirty="0" err="1"/>
              <a:t>Teorİlerİ</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fontScale="92500" lnSpcReduction="10000"/>
          </a:bodyPr>
          <a:lstStyle/>
          <a:p>
            <a:pPr algn="just"/>
            <a:r>
              <a:rPr lang="tr-TR" sz="1700" dirty="0" err="1"/>
              <a:t>Egozim</a:t>
            </a:r>
            <a:r>
              <a:rPr lang="tr-TR" sz="1700" dirty="0"/>
              <a:t>: Kendi çıkarları ve iyiliği ile ilgilenme veya bencillik. Kendi çıkarlarının ahlaken diğerlerininkinden daha üstün olduğuna inanma. </a:t>
            </a:r>
          </a:p>
          <a:p>
            <a:pPr algn="just"/>
            <a:r>
              <a:rPr lang="tr-TR" sz="1700" dirty="0"/>
              <a:t>Klasik realizm: Güç siyasetinin büyük oranda insan bencilliği veya egoizm ile açıklayan realizm biçimi.</a:t>
            </a:r>
          </a:p>
          <a:p>
            <a:pPr algn="just"/>
            <a:r>
              <a:rPr lang="tr-TR" sz="1700" dirty="0" err="1"/>
              <a:t>Neorealizm</a:t>
            </a:r>
            <a:r>
              <a:rPr lang="tr-TR" sz="1700" dirty="0"/>
              <a:t>: Uluslararası sistemin yapısal kısıtlılığını vurgulayarak güç siyaseti modelini değiştiren uluslararası politika perspektifi.</a:t>
            </a:r>
          </a:p>
          <a:p>
            <a:pPr algn="just"/>
            <a:r>
              <a:rPr lang="tr-TR" sz="1700" dirty="0"/>
              <a:t>Doğa hali: Siyasi otoriteden ve birey üzerinde resmi kontrollerden yoksun toplum</a:t>
            </a:r>
          </a:p>
          <a:p>
            <a:pPr indent="0" algn="just">
              <a:spcBef>
                <a:spcPts val="0"/>
              </a:spcBef>
              <a:buNone/>
            </a:pPr>
            <a:endParaRPr lang="tr-TR" sz="1700" dirty="0" smtClean="0">
              <a:latin typeface="Garamond" panose="02020404030301010803" pitchFamily="18" charset="0"/>
            </a:endParaRPr>
          </a:p>
          <a:p>
            <a:pPr indent="0" algn="just">
              <a:spcBef>
                <a:spcPts val="0"/>
              </a:spcBef>
              <a:buNone/>
            </a:pPr>
            <a:endParaRPr lang="tr-TR" sz="1700" dirty="0"/>
          </a:p>
        </p:txBody>
      </p:sp>
    </p:spTree>
    <p:extLst>
      <p:ext uri="{BB962C8B-B14F-4D97-AF65-F5344CB8AC3E}">
        <p14:creationId xmlns:p14="http://schemas.microsoft.com/office/powerpoint/2010/main" val="4032634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dirty="0" err="1"/>
              <a:t>UluslararasI</a:t>
            </a:r>
            <a:r>
              <a:rPr lang="tr-TR" sz="2000" dirty="0"/>
              <a:t> </a:t>
            </a:r>
            <a:r>
              <a:rPr lang="tr-TR" sz="2000" cap="none" dirty="0" err="1"/>
              <a:t>İLİŞKİLE</a:t>
            </a:r>
            <a:r>
              <a:rPr lang="tr-TR" sz="2000" dirty="0" err="1"/>
              <a:t>r</a:t>
            </a:r>
            <a:r>
              <a:rPr lang="tr-TR" sz="2000" dirty="0"/>
              <a:t> </a:t>
            </a:r>
            <a:r>
              <a:rPr lang="tr-TR" sz="2000" dirty="0" err="1"/>
              <a:t>Teorİlerİ</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Autofit/>
          </a:bodyPr>
          <a:lstStyle/>
          <a:p>
            <a:pPr algn="just"/>
            <a:r>
              <a:rPr lang="tr-TR" sz="1600" dirty="0"/>
              <a:t>Yapı söküm: Felsefi veya diğer metinlerin gözden kaçan çeşitli yönlerine veya çelişkilerine bakarak yakından okunması.</a:t>
            </a:r>
          </a:p>
          <a:p>
            <a:pPr algn="just"/>
            <a:r>
              <a:rPr lang="tr-TR" sz="1600" dirty="0"/>
              <a:t>Avrupa merkezcilik: Avrupa kültüründen </a:t>
            </a:r>
            <a:r>
              <a:rPr lang="tr-TR" sz="1600" dirty="0" err="1"/>
              <a:t>çıkarsanan</a:t>
            </a:r>
            <a:r>
              <a:rPr lang="tr-TR" sz="1600" dirty="0"/>
              <a:t> değer ve teorilerin ön yargılı veya çarpıtılmış bir bakış açısını çağrıştıracak şekilde diğer grup ve halklara uygulanması.</a:t>
            </a:r>
          </a:p>
          <a:p>
            <a:pPr algn="just"/>
            <a:r>
              <a:rPr lang="tr-TR" sz="1600" dirty="0"/>
              <a:t>Kültürel görecelilik: Doğru veya yanlış meselelerinin tamamen kültürel olarak belirlendiği ve genellikle bir kültürün diğerinden daha iyi olduğunu söylemenin imkansızlığı fikri.</a:t>
            </a:r>
          </a:p>
        </p:txBody>
      </p:sp>
    </p:spTree>
    <p:extLst>
      <p:ext uri="{BB962C8B-B14F-4D97-AF65-F5344CB8AC3E}">
        <p14:creationId xmlns:p14="http://schemas.microsoft.com/office/powerpoint/2010/main" val="901596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err="1"/>
              <a:t>UluslararasI</a:t>
            </a:r>
            <a:r>
              <a:rPr lang="tr-TR" sz="2000" dirty="0"/>
              <a:t> </a:t>
            </a:r>
            <a:r>
              <a:rPr lang="tr-TR" sz="2000" cap="none" dirty="0" err="1"/>
              <a:t>İLİŞKİLE</a:t>
            </a:r>
            <a:r>
              <a:rPr lang="tr-TR" sz="2000" dirty="0" err="1"/>
              <a:t>r</a:t>
            </a:r>
            <a:r>
              <a:rPr lang="tr-TR" sz="2000" dirty="0"/>
              <a:t> </a:t>
            </a:r>
            <a:r>
              <a:rPr lang="tr-TR" sz="2000" dirty="0" err="1"/>
              <a:t>Teorİlerİ</a:t>
            </a:r>
            <a:r>
              <a:rPr lang="tr-TR" sz="2000" dirty="0"/>
              <a:t/>
            </a:r>
            <a:br>
              <a:rPr lang="tr-TR" sz="2000" dirty="0"/>
            </a:br>
            <a:r>
              <a:rPr lang="tr-TR" sz="2000" cap="none" dirty="0" smtClean="0"/>
              <a:t>Kavramlar</a:t>
            </a:r>
            <a:endParaRPr lang="tr-TR" sz="2000" dirty="0"/>
          </a:p>
        </p:txBody>
      </p:sp>
      <p:sp>
        <p:nvSpPr>
          <p:cNvPr id="3" name="İçerik Yer Tutucusu 2"/>
          <p:cNvSpPr>
            <a:spLocks noGrp="1"/>
          </p:cNvSpPr>
          <p:nvPr>
            <p:ph idx="1"/>
          </p:nvPr>
        </p:nvSpPr>
        <p:spPr/>
        <p:txBody>
          <a:bodyPr>
            <a:normAutofit fontScale="92500" lnSpcReduction="20000"/>
          </a:bodyPr>
          <a:lstStyle/>
          <a:p>
            <a:pPr algn="just"/>
            <a:r>
              <a:rPr lang="tr-TR" sz="1600" dirty="0"/>
              <a:t>Hegemonya: Sistemin bir unsurunun diğerleri üzerinde yükselmesi veya hakimiyet kurması.</a:t>
            </a:r>
          </a:p>
          <a:p>
            <a:pPr algn="just"/>
            <a:r>
              <a:rPr lang="tr-TR" sz="1600" dirty="0"/>
              <a:t>Teorik </a:t>
            </a:r>
            <a:r>
              <a:rPr lang="tr-TR" sz="1600" dirty="0" err="1"/>
              <a:t>döngüsellik</a:t>
            </a:r>
            <a:r>
              <a:rPr lang="tr-TR" sz="1600" dirty="0"/>
              <a:t>: Bir teorisyenin analizine dahil ettiği değer ve </a:t>
            </a:r>
            <a:r>
              <a:rPr lang="tr-TR" sz="1600" dirty="0" smtClean="0"/>
              <a:t>varsayımların </a:t>
            </a:r>
            <a:r>
              <a:rPr lang="tr-TR" sz="1600" dirty="0"/>
              <a:t>etkisinin farkında olması ve bunların oluşturulmasına yardımcı olan tarihsel dinamikler.</a:t>
            </a:r>
          </a:p>
          <a:p>
            <a:pPr algn="just"/>
            <a:r>
              <a:rPr lang="tr-TR" sz="1600" dirty="0" smtClean="0"/>
              <a:t>Post-</a:t>
            </a:r>
            <a:r>
              <a:rPr lang="tr-TR" sz="1600" dirty="0" err="1" smtClean="0"/>
              <a:t>modernizm</a:t>
            </a:r>
            <a:r>
              <a:rPr lang="tr-TR" sz="1600" dirty="0"/>
              <a:t>: Gerçeğin daima tartışmalı ve çoğul olduğu inancına dayanan entelektüel bir gelenek. </a:t>
            </a:r>
            <a:endParaRPr lang="tr-TR" sz="1600" dirty="0" smtClean="0"/>
          </a:p>
          <a:p>
            <a:pPr algn="just"/>
            <a:r>
              <a:rPr lang="tr-TR" sz="1600" dirty="0"/>
              <a:t>Ulusal çıkar: Dış politika hedef, amaç veya toplumun tümüne yarar sağladığı varsayılan politika </a:t>
            </a:r>
            <a:r>
              <a:rPr lang="tr-TR" sz="1600" dirty="0" smtClean="0"/>
              <a:t>tercihleri.</a:t>
            </a:r>
            <a:endParaRPr lang="tr-TR" sz="1600" dirty="0"/>
          </a:p>
          <a:p>
            <a:pPr algn="just"/>
            <a:endParaRPr lang="tr-TR" sz="1600" dirty="0"/>
          </a:p>
        </p:txBody>
      </p:sp>
    </p:spTree>
    <p:extLst>
      <p:ext uri="{BB962C8B-B14F-4D97-AF65-F5344CB8AC3E}">
        <p14:creationId xmlns:p14="http://schemas.microsoft.com/office/powerpoint/2010/main" val="200852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679</TotalTime>
  <Words>542</Words>
  <Application>Microsoft Office PowerPoint</Application>
  <PresentationFormat>Ekran Gösterisi (4:3)</PresentationFormat>
  <Paragraphs>60</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ULS219  UluslararasI Polİtİka-I</vt:lpstr>
      <vt:lpstr>IX. hafta</vt:lpstr>
      <vt:lpstr>Realİzm</vt:lpstr>
      <vt:lpstr> Lİberalİzm</vt:lpstr>
      <vt:lpstr>Lİberalİzm</vt:lpstr>
      <vt:lpstr>Eleştİrel YaklaşImlar</vt:lpstr>
      <vt:lpstr>UluslararasI İLİŞKİLEr Teorİlerİ Kavramlar</vt:lpstr>
      <vt:lpstr>UluslararasI İLİŞKİLEr Teorİlerİ Kavramlar</vt:lpstr>
      <vt:lpstr>UluslararasI İLİŞKİLEr Teorİlerİ Kavramlar</vt:lpstr>
      <vt:lpstr>UluslararasI İLİŞKİLEr Teorİlerİ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175</cp:revision>
  <dcterms:created xsi:type="dcterms:W3CDTF">2018-02-05T17:47:31Z</dcterms:created>
  <dcterms:modified xsi:type="dcterms:W3CDTF">2020-01-13T01:36:30Z</dcterms:modified>
</cp:coreProperties>
</file>