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6" r:id="rId3"/>
    <p:sldId id="263" r:id="rId4"/>
    <p:sldId id="264" r:id="rId5"/>
    <p:sldId id="265" r:id="rId6"/>
    <p:sldId id="267" r:id="rId7"/>
    <p:sldId id="268"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5" d="100"/>
          <a:sy n="85" d="100"/>
        </p:scale>
        <p:origin x="-108"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409850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937763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216618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54921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853488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242155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43964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897618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1315397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3715987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3E60B2F-1079-42B7-A84A-C2B93B14F6FC}" type="datetimeFigureOut">
              <a:rPr lang="tr-TR" smtClean="0"/>
              <a:pPr/>
              <a:t>27.11.2017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37D6FF7-2452-45CF-913B-5C198012F4D9}" type="slidenum">
              <a:rPr lang="tr-TR" smtClean="0"/>
              <a:pPr/>
              <a:t>‹#›</a:t>
            </a:fld>
            <a:endParaRPr lang="tr-TR"/>
          </a:p>
        </p:txBody>
      </p:sp>
    </p:spTree>
    <p:extLst>
      <p:ext uri="{BB962C8B-B14F-4D97-AF65-F5344CB8AC3E}">
        <p14:creationId xmlns:p14="http://schemas.microsoft.com/office/powerpoint/2010/main" val="990403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E60B2F-1079-42B7-A84A-C2B93B14F6FC}" type="datetimeFigureOut">
              <a:rPr lang="tr-TR" smtClean="0"/>
              <a:pPr/>
              <a:t>27.11.2017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7D6FF7-2452-45CF-913B-5C198012F4D9}" type="slidenum">
              <a:rPr lang="tr-TR" smtClean="0"/>
              <a:pPr/>
              <a:t>‹#›</a:t>
            </a:fld>
            <a:endParaRPr lang="tr-TR"/>
          </a:p>
        </p:txBody>
      </p:sp>
    </p:spTree>
    <p:extLst>
      <p:ext uri="{BB962C8B-B14F-4D97-AF65-F5344CB8AC3E}">
        <p14:creationId xmlns:p14="http://schemas.microsoft.com/office/powerpoint/2010/main" val="3921721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62637" y="2732222"/>
            <a:ext cx="9144000" cy="2387600"/>
          </a:xfrm>
        </p:spPr>
        <p:txBody>
          <a:bodyPr>
            <a:noAutofit/>
          </a:bodyPr>
          <a:lstStyle/>
          <a:p>
            <a:pPr>
              <a:lnSpc>
                <a:spcPct val="150000"/>
              </a:lnSpc>
            </a:pPr>
            <a:r>
              <a:rPr lang="tr-TR" sz="4400" b="1" dirty="0" smtClean="0">
                <a:latin typeface="Times New Roman" pitchFamily="18" charset="0"/>
                <a:cs typeface="Times New Roman" pitchFamily="18" charset="0"/>
              </a:rPr>
              <a:t>X. KUVVETLER AYRILIĞI ANLAYIŞINA GÖRE HÜKÛMET SİSTEMLERİ</a:t>
            </a:r>
            <a:r>
              <a:rPr lang="tr-TR" sz="4400" dirty="0">
                <a:latin typeface="Times New Roman" pitchFamily="18" charset="0"/>
                <a:cs typeface="Times New Roman" pitchFamily="18" charset="0"/>
              </a:rPr>
              <a:t/>
            </a:r>
            <a:br>
              <a:rPr lang="tr-TR" sz="4400" dirty="0">
                <a:latin typeface="Times New Roman" pitchFamily="18" charset="0"/>
                <a:cs typeface="Times New Roman" pitchFamily="18" charset="0"/>
              </a:rPr>
            </a:br>
            <a:endParaRPr lang="tr-TR" sz="4400" dirty="0">
              <a:latin typeface="Times New Roman" pitchFamily="18" charset="0"/>
              <a:cs typeface="Times New Roman" pitchFamily="18" charset="0"/>
            </a:endParaRPr>
          </a:p>
        </p:txBody>
      </p:sp>
    </p:spTree>
    <p:extLst>
      <p:ext uri="{BB962C8B-B14F-4D97-AF65-F5344CB8AC3E}">
        <p14:creationId xmlns:p14="http://schemas.microsoft.com/office/powerpoint/2010/main" val="3525795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914400"/>
            <a:ext cx="11783787" cy="3693319"/>
          </a:xfrm>
          <a:prstGeom prst="rect">
            <a:avLst/>
          </a:prstGeom>
          <a:noFill/>
        </p:spPr>
        <p:txBody>
          <a:bodyPr wrap="square" rtlCol="0">
            <a:spAutoFit/>
          </a:bodyPr>
          <a:lstStyle/>
          <a:p>
            <a:pPr>
              <a:lnSpc>
                <a:spcPct val="200000"/>
              </a:lnSpc>
            </a:pPr>
            <a:r>
              <a:rPr lang="tr-TR" sz="3600" b="1" dirty="0" smtClean="0">
                <a:latin typeface="Times New Roman" pitchFamily="18" charset="0"/>
                <a:cs typeface="Times New Roman" pitchFamily="18" charset="0"/>
              </a:rPr>
              <a:t>X. Kuvvetler Ayrılığı Anlayışına Göre </a:t>
            </a:r>
            <a:r>
              <a:rPr lang="tr-TR" sz="3600" b="1" dirty="0" err="1" smtClean="0">
                <a:latin typeface="Times New Roman" pitchFamily="18" charset="0"/>
                <a:cs typeface="Times New Roman" pitchFamily="18" charset="0"/>
              </a:rPr>
              <a:t>Hükûmet</a:t>
            </a:r>
            <a:r>
              <a:rPr lang="tr-TR" sz="3600" b="1" dirty="0" smtClean="0">
                <a:latin typeface="Times New Roman" pitchFamily="18" charset="0"/>
                <a:cs typeface="Times New Roman" pitchFamily="18" charset="0"/>
              </a:rPr>
              <a:t> Sistemleri </a:t>
            </a:r>
            <a:endParaRPr lang="tr-TR" sz="3600" dirty="0" smtClean="0">
              <a:latin typeface="Times New Roman" pitchFamily="18" charset="0"/>
              <a:cs typeface="Times New Roman" pitchFamily="18" charset="0"/>
            </a:endParaRPr>
          </a:p>
          <a:p>
            <a:pPr>
              <a:lnSpc>
                <a:spcPct val="200000"/>
              </a:lnSpc>
            </a:pPr>
            <a:r>
              <a:rPr lang="tr-TR" sz="3600" dirty="0" smtClean="0">
                <a:latin typeface="Times New Roman" pitchFamily="18" charset="0"/>
                <a:cs typeface="Times New Roman" pitchFamily="18" charset="0"/>
              </a:rPr>
              <a:t>	A. Genel Olarak </a:t>
            </a:r>
            <a:r>
              <a:rPr lang="tr-TR" sz="3600" dirty="0" err="1" smtClean="0">
                <a:latin typeface="Times New Roman" pitchFamily="18" charset="0"/>
                <a:cs typeface="Times New Roman" pitchFamily="18" charset="0"/>
              </a:rPr>
              <a:t>Hükûmet</a:t>
            </a:r>
            <a:r>
              <a:rPr lang="tr-TR" sz="3600" dirty="0" smtClean="0">
                <a:latin typeface="Times New Roman" pitchFamily="18" charset="0"/>
                <a:cs typeface="Times New Roman" pitchFamily="18" charset="0"/>
              </a:rPr>
              <a:t> Sistemleri</a:t>
            </a:r>
            <a:endParaRPr lang="tr-TR" sz="3600" dirty="0">
              <a:latin typeface="Times New Roman" pitchFamily="18" charset="0"/>
              <a:cs typeface="Times New Roman" pitchFamily="18" charset="0"/>
            </a:endParaRPr>
          </a:p>
          <a:p>
            <a:pPr>
              <a:lnSpc>
                <a:spcPct val="200000"/>
              </a:lnSpc>
            </a:pPr>
            <a:r>
              <a:rPr lang="tr-TR" sz="3600" dirty="0" smtClean="0">
                <a:latin typeface="Times New Roman" pitchFamily="18" charset="0"/>
                <a:cs typeface="Times New Roman" pitchFamily="18" charset="0"/>
              </a:rPr>
              <a:t>	B. </a:t>
            </a:r>
            <a:r>
              <a:rPr lang="tr-TR" sz="3600" dirty="0" err="1" smtClean="0">
                <a:latin typeface="Times New Roman" pitchFamily="18" charset="0"/>
                <a:cs typeface="Times New Roman" pitchFamily="18" charset="0"/>
              </a:rPr>
              <a:t>Hükûmet</a:t>
            </a:r>
            <a:r>
              <a:rPr lang="tr-TR" sz="3600" dirty="0" smtClean="0">
                <a:latin typeface="Times New Roman" pitchFamily="18" charset="0"/>
                <a:cs typeface="Times New Roman" pitchFamily="18" charset="0"/>
              </a:rPr>
              <a:t> Sistemi Tartışmaları</a:t>
            </a:r>
            <a:endParaRPr lang="tr-TR" sz="36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408213" y="914400"/>
            <a:ext cx="11783787" cy="3693319"/>
          </a:xfrm>
          <a:prstGeom prst="rect">
            <a:avLst/>
          </a:prstGeom>
          <a:noFill/>
        </p:spPr>
        <p:txBody>
          <a:bodyPr wrap="square" rtlCol="0">
            <a:spAutoFit/>
          </a:bodyPr>
          <a:lstStyle/>
          <a:p>
            <a:pPr>
              <a:lnSpc>
                <a:spcPct val="200000"/>
              </a:lnSpc>
            </a:pPr>
            <a:r>
              <a:rPr lang="tr-TR" sz="3600" b="1" dirty="0">
                <a:latin typeface="Times New Roman" pitchFamily="18" charset="0"/>
                <a:cs typeface="Times New Roman" pitchFamily="18" charset="0"/>
              </a:rPr>
              <a:t>A</a:t>
            </a:r>
            <a:r>
              <a:rPr lang="tr-TR" sz="3600" b="1" dirty="0" smtClean="0">
                <a:latin typeface="Times New Roman" pitchFamily="18" charset="0"/>
                <a:cs typeface="Times New Roman" pitchFamily="18" charset="0"/>
              </a:rPr>
              <a:t>. Genel Olarak </a:t>
            </a:r>
            <a:r>
              <a:rPr lang="tr-TR" sz="3600" b="1" dirty="0" err="1" smtClean="0">
                <a:latin typeface="Times New Roman" pitchFamily="18" charset="0"/>
                <a:cs typeface="Times New Roman" pitchFamily="18" charset="0"/>
              </a:rPr>
              <a:t>Hükûmet</a:t>
            </a:r>
            <a:r>
              <a:rPr lang="tr-TR" sz="3600" b="1" dirty="0" smtClean="0">
                <a:latin typeface="Times New Roman" pitchFamily="18" charset="0"/>
                <a:cs typeface="Times New Roman" pitchFamily="18" charset="0"/>
              </a:rPr>
              <a:t> Sistemleri</a:t>
            </a:r>
            <a:endParaRPr lang="tr-TR" sz="3600" dirty="0" smtClean="0">
              <a:latin typeface="Times New Roman" pitchFamily="18" charset="0"/>
              <a:cs typeface="Times New Roman" pitchFamily="18" charset="0"/>
            </a:endParaRPr>
          </a:p>
          <a:p>
            <a:pPr>
              <a:lnSpc>
                <a:spcPct val="200000"/>
              </a:lnSpc>
            </a:pPr>
            <a:r>
              <a:rPr lang="tr-TR" sz="3600" dirty="0" smtClean="0">
                <a:latin typeface="Times New Roman" pitchFamily="18" charset="0"/>
                <a:cs typeface="Times New Roman" pitchFamily="18" charset="0"/>
              </a:rPr>
              <a:t>	1. Genel Olarak Kuvvetler Ayrılığı İlkesi</a:t>
            </a:r>
            <a:endParaRPr lang="tr-TR" sz="3600" dirty="0">
              <a:latin typeface="Times New Roman" pitchFamily="18" charset="0"/>
              <a:cs typeface="Times New Roman" pitchFamily="18" charset="0"/>
            </a:endParaRPr>
          </a:p>
          <a:p>
            <a:pPr>
              <a:lnSpc>
                <a:spcPct val="200000"/>
              </a:lnSpc>
            </a:pPr>
            <a:r>
              <a:rPr lang="tr-TR" sz="3600" dirty="0" smtClean="0">
                <a:latin typeface="Times New Roman" pitchFamily="18" charset="0"/>
                <a:cs typeface="Times New Roman" pitchFamily="18" charset="0"/>
              </a:rPr>
              <a:t>	2</a:t>
            </a:r>
            <a:r>
              <a:rPr lang="tr-TR" sz="3600" dirty="0">
                <a:latin typeface="Times New Roman" pitchFamily="18" charset="0"/>
                <a:cs typeface="Times New Roman" pitchFamily="18" charset="0"/>
              </a:rPr>
              <a:t>. </a:t>
            </a:r>
            <a:r>
              <a:rPr lang="tr-TR" sz="3600" dirty="0" smtClean="0">
                <a:latin typeface="Times New Roman" pitchFamily="18" charset="0"/>
                <a:cs typeface="Times New Roman" pitchFamily="18" charset="0"/>
              </a:rPr>
              <a:t>Kuvvetler Ayrılığına Göre </a:t>
            </a:r>
            <a:r>
              <a:rPr lang="tr-TR" sz="3600" dirty="0" err="1" smtClean="0">
                <a:latin typeface="Times New Roman" pitchFamily="18" charset="0"/>
                <a:cs typeface="Times New Roman" pitchFamily="18" charset="0"/>
              </a:rPr>
              <a:t>Hükûmet</a:t>
            </a:r>
            <a:r>
              <a:rPr lang="tr-TR" sz="3600" dirty="0" smtClean="0">
                <a:latin typeface="Times New Roman" pitchFamily="18" charset="0"/>
                <a:cs typeface="Times New Roman" pitchFamily="18" charset="0"/>
              </a:rPr>
              <a:t> Sistemleri</a:t>
            </a:r>
            <a:endParaRPr lang="tr-TR" sz="36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12270" y="408214"/>
            <a:ext cx="11783787" cy="5016758"/>
          </a:xfrm>
          <a:prstGeom prst="rect">
            <a:avLst/>
          </a:prstGeom>
          <a:noFill/>
        </p:spPr>
        <p:txBody>
          <a:bodyPr wrap="square" rtlCol="0">
            <a:spAutoFit/>
          </a:bodyPr>
          <a:lstStyle/>
          <a:p>
            <a:pPr>
              <a:lnSpc>
                <a:spcPct val="200000"/>
              </a:lnSpc>
            </a:pPr>
            <a:r>
              <a:rPr lang="tr-TR" sz="4000" b="1" dirty="0" smtClean="0">
                <a:latin typeface="Times New Roman" pitchFamily="18" charset="0"/>
                <a:cs typeface="Times New Roman" pitchFamily="18" charset="0"/>
              </a:rPr>
              <a:t>2. Kuvvetler Ayrılığına Göre </a:t>
            </a:r>
            <a:r>
              <a:rPr lang="tr-TR" sz="4000" b="1" dirty="0" err="1" smtClean="0">
                <a:latin typeface="Times New Roman" pitchFamily="18" charset="0"/>
                <a:cs typeface="Times New Roman" pitchFamily="18" charset="0"/>
              </a:rPr>
              <a:t>Hükûmet</a:t>
            </a:r>
            <a:r>
              <a:rPr lang="tr-TR" sz="4000" b="1" dirty="0" smtClean="0">
                <a:latin typeface="Times New Roman" pitchFamily="18" charset="0"/>
                <a:cs typeface="Times New Roman" pitchFamily="18" charset="0"/>
              </a:rPr>
              <a:t> Sistemleri</a:t>
            </a:r>
            <a:endParaRPr lang="tr-TR" sz="4000" dirty="0" smtClean="0">
              <a:latin typeface="Times New Roman" pitchFamily="18" charset="0"/>
              <a:cs typeface="Times New Roman" pitchFamily="18" charset="0"/>
            </a:endParaRPr>
          </a:p>
          <a:p>
            <a:pPr>
              <a:lnSpc>
                <a:spcPct val="200000"/>
              </a:lnSpc>
            </a:pPr>
            <a:r>
              <a:rPr lang="tr-TR" sz="4000" dirty="0" smtClean="0">
                <a:latin typeface="Times New Roman" pitchFamily="18" charset="0"/>
                <a:cs typeface="Times New Roman" pitchFamily="18" charset="0"/>
              </a:rPr>
              <a:t>	a. Kuvvetler Birliğine Dayalı Hükûmet Sistemleri</a:t>
            </a:r>
          </a:p>
          <a:p>
            <a:pPr>
              <a:lnSpc>
                <a:spcPct val="200000"/>
              </a:lnSpc>
            </a:pPr>
            <a:r>
              <a:rPr lang="tr-TR" sz="4000" dirty="0" smtClean="0">
                <a:latin typeface="Times New Roman" pitchFamily="18" charset="0"/>
                <a:cs typeface="Times New Roman" pitchFamily="18" charset="0"/>
              </a:rPr>
              <a:t>	b. Kuvvetler Ayrılığına Dayanan </a:t>
            </a:r>
            <a:r>
              <a:rPr lang="tr-TR" sz="4000" dirty="0" err="1" smtClean="0">
                <a:latin typeface="Times New Roman" pitchFamily="18" charset="0"/>
                <a:cs typeface="Times New Roman" pitchFamily="18" charset="0"/>
              </a:rPr>
              <a:t>Hükûmet</a:t>
            </a:r>
            <a:r>
              <a:rPr lang="tr-TR" sz="4000" dirty="0" smtClean="0">
                <a:latin typeface="Times New Roman" pitchFamily="18" charset="0"/>
                <a:cs typeface="Times New Roman" pitchFamily="18" charset="0"/>
              </a:rPr>
              <a:t> 	    	 	    Sistemleri</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12270" y="408214"/>
            <a:ext cx="11783787" cy="5909310"/>
          </a:xfrm>
          <a:prstGeom prst="rect">
            <a:avLst/>
          </a:prstGeom>
          <a:noFill/>
        </p:spPr>
        <p:txBody>
          <a:bodyPr wrap="square" rtlCol="0">
            <a:spAutoFit/>
          </a:bodyPr>
          <a:lstStyle/>
          <a:p>
            <a:pPr>
              <a:lnSpc>
                <a:spcPct val="150000"/>
              </a:lnSpc>
            </a:pPr>
            <a:r>
              <a:rPr lang="tr-TR" sz="3600" b="1" dirty="0" smtClean="0">
                <a:latin typeface="Times New Roman" pitchFamily="18" charset="0"/>
                <a:cs typeface="Times New Roman" pitchFamily="18" charset="0"/>
              </a:rPr>
              <a:t>b. Kuvvetler Ayrılığına Dayanan </a:t>
            </a:r>
            <a:r>
              <a:rPr lang="tr-TR" sz="3600" b="1" dirty="0" err="1" smtClean="0">
                <a:latin typeface="Times New Roman" pitchFamily="18" charset="0"/>
                <a:cs typeface="Times New Roman" pitchFamily="18" charset="0"/>
              </a:rPr>
              <a:t>Hükûmet</a:t>
            </a:r>
            <a:r>
              <a:rPr lang="tr-TR" sz="3600" b="1" dirty="0" smtClean="0">
                <a:latin typeface="Times New Roman" pitchFamily="18" charset="0"/>
                <a:cs typeface="Times New Roman" pitchFamily="18" charset="0"/>
              </a:rPr>
              <a:t> Sistemleri </a:t>
            </a:r>
            <a:r>
              <a:rPr lang="tr-TR" sz="3600" dirty="0" smtClean="0">
                <a:latin typeface="Times New Roman" pitchFamily="18" charset="0"/>
                <a:cs typeface="Times New Roman" pitchFamily="18" charset="0"/>
              </a:rPr>
              <a:t>	</a:t>
            </a:r>
          </a:p>
          <a:p>
            <a:pPr>
              <a:lnSpc>
                <a:spcPct val="150000"/>
              </a:lnSpc>
            </a:pPr>
            <a:r>
              <a:rPr lang="tr-TR" sz="3600" dirty="0" smtClean="0">
                <a:latin typeface="Times New Roman" pitchFamily="18" charset="0"/>
                <a:cs typeface="Times New Roman" pitchFamily="18" charset="0"/>
              </a:rPr>
              <a:t>		i. Klasik Ayrım</a:t>
            </a:r>
          </a:p>
          <a:p>
            <a:pPr>
              <a:lnSpc>
                <a:spcPct val="150000"/>
              </a:lnSpc>
            </a:pP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ii</a:t>
            </a:r>
            <a:r>
              <a:rPr lang="tr-TR" sz="3600" dirty="0" smtClean="0">
                <a:latin typeface="Times New Roman" pitchFamily="18" charset="0"/>
                <a:cs typeface="Times New Roman" pitchFamily="18" charset="0"/>
              </a:rPr>
              <a:t>. Yeni Bazı Ayrımlar</a:t>
            </a:r>
          </a:p>
          <a:p>
            <a:pPr>
              <a:lnSpc>
                <a:spcPct val="150000"/>
              </a:lnSpc>
            </a:pPr>
            <a:r>
              <a:rPr lang="tr-TR" sz="3600" dirty="0" smtClean="0">
                <a:latin typeface="Times New Roman" pitchFamily="18" charset="0"/>
                <a:cs typeface="Times New Roman" pitchFamily="18" charset="0"/>
              </a:rPr>
              <a:t>		</a:t>
            </a:r>
            <a:r>
              <a:rPr lang="tr-TR" sz="3600" dirty="0" err="1" smtClean="0">
                <a:latin typeface="Times New Roman" pitchFamily="18" charset="0"/>
                <a:cs typeface="Times New Roman" pitchFamily="18" charset="0"/>
              </a:rPr>
              <a:t>iii</a:t>
            </a:r>
            <a:r>
              <a:rPr lang="tr-TR" sz="3600"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Matthew </a:t>
            </a:r>
            <a:r>
              <a:rPr lang="en-US" sz="3600" dirty="0" err="1" smtClean="0">
                <a:latin typeface="Times New Roman" pitchFamily="18" charset="0"/>
                <a:cs typeface="Times New Roman" pitchFamily="18" charset="0"/>
              </a:rPr>
              <a:t>Soberg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Shugart</a:t>
            </a:r>
            <a:r>
              <a:rPr lang="en-US" sz="3600"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ve</a:t>
            </a:r>
            <a:r>
              <a:rPr lang="en-US" sz="3600" dirty="0" smtClean="0">
                <a:latin typeface="Times New Roman" pitchFamily="18" charset="0"/>
                <a:cs typeface="Times New Roman" pitchFamily="18" charset="0"/>
              </a:rPr>
              <a:t> John M. Carey</a:t>
            </a:r>
            <a:r>
              <a:rPr lang="tr-TR" sz="3600" dirty="0" smtClean="0">
                <a:latin typeface="Times New Roman" pitchFamily="18" charset="0"/>
                <a:cs typeface="Times New Roman" pitchFamily="18" charset="0"/>
              </a:rPr>
              <a:t>’in 		      Ayrımı</a:t>
            </a:r>
          </a:p>
          <a:p>
            <a:pPr>
              <a:lnSpc>
                <a:spcPct val="150000"/>
              </a:lnSpc>
            </a:pPr>
            <a:endParaRPr lang="tr-TR" sz="3600" dirty="0" smtClean="0">
              <a:latin typeface="Times New Roman" pitchFamily="18" charset="0"/>
              <a:cs typeface="Times New Roman" pitchFamily="18" charset="0"/>
            </a:endParaRPr>
          </a:p>
          <a:p>
            <a:pPr>
              <a:lnSpc>
                <a:spcPct val="150000"/>
              </a:lnSpc>
            </a:pPr>
            <a:r>
              <a:rPr lang="tr-TR" sz="3600" dirty="0" smtClean="0">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spTree>
    <p:extLst>
      <p:ext uri="{BB962C8B-B14F-4D97-AF65-F5344CB8AC3E}">
        <p14:creationId xmlns:p14="http://schemas.microsoft.com/office/powerpoint/2010/main" val="1520432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o"/>
          <p:cNvGraphicFramePr>
            <a:graphicFrameLocks noGrp="1"/>
          </p:cNvGraphicFramePr>
          <p:nvPr/>
        </p:nvGraphicFramePr>
        <p:xfrm>
          <a:off x="1469571" y="750336"/>
          <a:ext cx="9180287" cy="5182833"/>
        </p:xfrm>
        <a:graphic>
          <a:graphicData uri="http://schemas.openxmlformats.org/drawingml/2006/table">
            <a:tbl>
              <a:tblPr/>
              <a:tblGrid>
                <a:gridCol w="2743070"/>
                <a:gridCol w="2741234"/>
                <a:gridCol w="3695983"/>
              </a:tblGrid>
              <a:tr h="966579">
                <a:tc gridSpan="3">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tr-TR" sz="3200" b="1" dirty="0" smtClean="0">
                          <a:latin typeface="Times New Roman"/>
                          <a:ea typeface="Times New Roman"/>
                          <a:cs typeface="Times New Roman"/>
                        </a:rPr>
                        <a:t>“</a:t>
                      </a:r>
                      <a:r>
                        <a:rPr lang="tr-TR" sz="3200" b="1" dirty="0" smtClean="0">
                          <a:latin typeface="Times New Roman" pitchFamily="18" charset="0"/>
                          <a:cs typeface="Times New Roman" pitchFamily="18" charset="0"/>
                        </a:rPr>
                        <a:t>Kuvvetler Ayrılığı Anlayışına Göre </a:t>
                      </a:r>
                      <a:r>
                        <a:rPr lang="tr-TR" sz="3200" b="1" dirty="0" err="1" smtClean="0">
                          <a:latin typeface="Times New Roman" pitchFamily="18" charset="0"/>
                          <a:cs typeface="Times New Roman" pitchFamily="18" charset="0"/>
                        </a:rPr>
                        <a:t>Hükûmet</a:t>
                      </a:r>
                      <a:r>
                        <a:rPr lang="tr-TR" sz="3200" b="1" dirty="0" smtClean="0">
                          <a:latin typeface="Times New Roman" pitchFamily="18" charset="0"/>
                          <a:cs typeface="Times New Roman" pitchFamily="18" charset="0"/>
                        </a:rPr>
                        <a:t> Sistemleri </a:t>
                      </a:r>
                      <a:r>
                        <a:rPr lang="tr-TR" sz="3200" b="1" dirty="0" smtClean="0">
                          <a:latin typeface="Times New Roman"/>
                          <a:ea typeface="Times New Roman"/>
                          <a:cs typeface="Times New Roman"/>
                        </a:rPr>
                        <a:t>” Konusu için Genel Kaynakça</a:t>
                      </a:r>
                      <a:endParaRPr lang="tr-TR" sz="32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12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5630">
                <a:tc>
                  <a:txBody>
                    <a:bodyPr/>
                    <a:lstStyle/>
                    <a:p>
                      <a:pPr>
                        <a:lnSpc>
                          <a:spcPct val="115000"/>
                        </a:lnSpc>
                        <a:spcAft>
                          <a:spcPts val="0"/>
                        </a:spcAft>
                      </a:pPr>
                      <a:r>
                        <a:rPr lang="tr-TR" sz="2400" b="1" smtClean="0">
                          <a:latin typeface="Times New Roman"/>
                          <a:ea typeface="Times New Roman"/>
                          <a:cs typeface="Times New Roman"/>
                        </a:rPr>
                        <a:t>Eserin</a:t>
                      </a:r>
                      <a:r>
                        <a:rPr lang="tr-TR" sz="2400" b="1" baseline="0" smtClean="0">
                          <a:latin typeface="Times New Roman"/>
                          <a:ea typeface="Times New Roman"/>
                          <a:cs typeface="Times New Roman"/>
                        </a:rPr>
                        <a:t> Künyesi</a:t>
                      </a:r>
                      <a:r>
                        <a:rPr lang="tr-TR" sz="2400" b="1" baseline="0" dirty="0" smtClean="0">
                          <a:latin typeface="Times New Roman"/>
                          <a:ea typeface="Times New Roman"/>
                          <a:cs typeface="Times New Roman"/>
                        </a:rPr>
                        <a:t>:</a:t>
                      </a:r>
                      <a:endParaRPr lang="tr-TR" sz="2400" b="1"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Erdoğan </a:t>
                      </a:r>
                      <a:r>
                        <a:rPr lang="tr-TR" sz="2400" kern="1200" dirty="0" err="1" smtClean="0">
                          <a:solidFill>
                            <a:schemeClr val="tx1"/>
                          </a:solidFill>
                          <a:latin typeface="Times New Roman" pitchFamily="18" charset="0"/>
                          <a:ea typeface="+mn-ea"/>
                          <a:cs typeface="Times New Roman" pitchFamily="18" charset="0"/>
                        </a:rPr>
                        <a:t>Teziç</a:t>
                      </a:r>
                      <a:r>
                        <a:rPr lang="tr-TR" sz="2400" kern="1200" dirty="0" smtClean="0">
                          <a:solidFill>
                            <a:schemeClr val="tx1"/>
                          </a:solidFill>
                          <a:latin typeface="Times New Roman" pitchFamily="18" charset="0"/>
                          <a:ea typeface="+mn-ea"/>
                          <a:cs typeface="Times New Roman" pitchFamily="18" charset="0"/>
                        </a:rPr>
                        <a:t>, </a:t>
                      </a:r>
                      <a:r>
                        <a:rPr lang="tr-TR" sz="2400" b="1" kern="1200" dirty="0" smtClean="0">
                          <a:solidFill>
                            <a:schemeClr val="tx1"/>
                          </a:solidFill>
                          <a:latin typeface="Times New Roman" pitchFamily="18" charset="0"/>
                          <a:ea typeface="+mn-ea"/>
                          <a:cs typeface="Times New Roman" pitchFamily="18" charset="0"/>
                        </a:rPr>
                        <a:t>Anayasa Hukuku</a:t>
                      </a:r>
                      <a:r>
                        <a:rPr lang="tr-TR" sz="2400" kern="1200" dirty="0" smtClean="0">
                          <a:solidFill>
                            <a:schemeClr val="tx1"/>
                          </a:solidFill>
                          <a:latin typeface="Times New Roman" pitchFamily="18" charset="0"/>
                          <a:ea typeface="+mn-ea"/>
                          <a:cs typeface="Times New Roman" pitchFamily="18" charset="0"/>
                        </a:rPr>
                        <a:t>, 19.b. , Beta, İstanbul 2015. </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kern="1200" dirty="0" smtClean="0">
                          <a:solidFill>
                            <a:schemeClr val="tx1"/>
                          </a:solidFill>
                          <a:latin typeface="Times New Roman" pitchFamily="18" charset="0"/>
                          <a:ea typeface="+mn-ea"/>
                          <a:cs typeface="Times New Roman" pitchFamily="18" charset="0"/>
                        </a:rPr>
                        <a:t>Kemal Gözler, </a:t>
                      </a:r>
                      <a:r>
                        <a:rPr lang="tr-TR" sz="2400" b="1" kern="1200" dirty="0" smtClean="0">
                          <a:solidFill>
                            <a:schemeClr val="tx1"/>
                          </a:solidFill>
                          <a:latin typeface="Times New Roman" pitchFamily="18" charset="0"/>
                          <a:ea typeface="+mn-ea"/>
                          <a:cs typeface="Times New Roman" pitchFamily="18" charset="0"/>
                        </a:rPr>
                        <a:t>Anayasa Hukukunun Genel Esasları,</a:t>
                      </a:r>
                      <a:r>
                        <a:rPr lang="tr-TR" sz="2400" kern="1200" dirty="0" smtClean="0">
                          <a:solidFill>
                            <a:schemeClr val="tx1"/>
                          </a:solidFill>
                          <a:latin typeface="Times New Roman" pitchFamily="18" charset="0"/>
                          <a:ea typeface="+mn-ea"/>
                          <a:cs typeface="Times New Roman" pitchFamily="18" charset="0"/>
                        </a:rPr>
                        <a:t> 7.b. , Ekin, Bursa 2015</a:t>
                      </a:r>
                      <a:endParaRPr lang="tr-TR" sz="24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66579">
                <a:tc>
                  <a:txBody>
                    <a:bodyPr/>
                    <a:lstStyle/>
                    <a:p>
                      <a:pPr>
                        <a:lnSpc>
                          <a:spcPct val="115000"/>
                        </a:lnSpc>
                        <a:spcAft>
                          <a:spcPts val="0"/>
                        </a:spcAft>
                      </a:pPr>
                      <a:r>
                        <a:rPr lang="tr-TR" sz="2800" b="1" u="none" dirty="0" smtClean="0">
                          <a:solidFill>
                            <a:srgbClr val="000000"/>
                          </a:solidFill>
                          <a:latin typeface="Times New Roman"/>
                          <a:ea typeface="Times New Roman"/>
                          <a:cs typeface="Times New Roman"/>
                        </a:rPr>
                        <a:t>Sayfa Sayıları:</a:t>
                      </a:r>
                      <a:endParaRPr lang="tr-TR" sz="2800" u="none"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800" kern="1200" dirty="0" smtClean="0">
                          <a:solidFill>
                            <a:schemeClr val="tx1"/>
                          </a:solidFill>
                          <a:latin typeface="Times New Roman" pitchFamily="18" charset="0"/>
                          <a:ea typeface="+mn-ea"/>
                          <a:cs typeface="Times New Roman" pitchFamily="18" charset="0"/>
                        </a:rPr>
                        <a:t>423-424, 489-497; 497-560</a:t>
                      </a:r>
                      <a:endParaRPr lang="tr-TR" sz="2800" dirty="0">
                        <a:latin typeface="Times New Roman" pitchFamily="18" charset="0"/>
                        <a:ea typeface="Times New Roman"/>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3600" dirty="0" smtClean="0">
                          <a:solidFill>
                            <a:srgbClr val="000000"/>
                          </a:solidFill>
                          <a:latin typeface="Times New Roman"/>
                          <a:ea typeface="Times New Roman"/>
                          <a:cs typeface="Times New Roman"/>
                        </a:rPr>
                        <a:t>217-222; 223-257</a:t>
                      </a: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54083">
                <a:tc gridSpan="3">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tr-TR" sz="1800" b="1" u="sng" kern="1200" dirty="0" smtClean="0">
                          <a:solidFill>
                            <a:schemeClr val="tx1"/>
                          </a:solidFill>
                          <a:latin typeface="Times New Roman" pitchFamily="18" charset="0"/>
                          <a:ea typeface="+mn-ea"/>
                          <a:cs typeface="Times New Roman" pitchFamily="18" charset="0"/>
                        </a:rPr>
                        <a:t>Not:</a:t>
                      </a:r>
                      <a:r>
                        <a:rPr lang="tr-TR" sz="1800" b="1" u="none" kern="1200" baseline="0" dirty="0" smtClean="0">
                          <a:solidFill>
                            <a:schemeClr val="tx1"/>
                          </a:solidFill>
                          <a:latin typeface="Times New Roman" pitchFamily="18" charset="0"/>
                          <a:ea typeface="+mn-ea"/>
                          <a:cs typeface="Times New Roman" pitchFamily="18" charset="0"/>
                        </a:rPr>
                        <a:t> </a:t>
                      </a:r>
                      <a:r>
                        <a:rPr lang="tr-TR" sz="1800" kern="1200" dirty="0" smtClean="0">
                          <a:solidFill>
                            <a:schemeClr val="tx1"/>
                          </a:solidFill>
                          <a:latin typeface="Times New Roman" pitchFamily="18" charset="0"/>
                          <a:ea typeface="+mn-ea"/>
                          <a:cs typeface="Times New Roman" pitchFamily="18" charset="0"/>
                        </a:rPr>
                        <a:t>“Okuma Çizelgesi”, öğrencilerin </a:t>
                      </a:r>
                      <a:r>
                        <a:rPr lang="tr-TR" sz="1800" u="sng" kern="1200" dirty="0" smtClean="0">
                          <a:solidFill>
                            <a:schemeClr val="tx1"/>
                          </a:solidFill>
                          <a:latin typeface="Times New Roman" pitchFamily="18" charset="0"/>
                          <a:ea typeface="+mn-ea"/>
                          <a:cs typeface="Times New Roman" pitchFamily="18" charset="0"/>
                        </a:rPr>
                        <a:t>2017-2018 güz yarı yılında</a:t>
                      </a:r>
                      <a:r>
                        <a:rPr lang="tr-TR" sz="1800" kern="1200" dirty="0" smtClean="0">
                          <a:solidFill>
                            <a:schemeClr val="tx1"/>
                          </a:solidFill>
                          <a:latin typeface="Times New Roman" pitchFamily="18" charset="0"/>
                          <a:ea typeface="+mn-ea"/>
                          <a:cs typeface="Times New Roman" pitchFamily="18" charset="0"/>
                        </a:rPr>
                        <a:t> anılan eserlerden yararlanmalarını kolaylaştırmak amacıyla düzenlenmiş olup, </a:t>
                      </a:r>
                      <a:r>
                        <a:rPr lang="tr-TR" sz="1800" u="sng" kern="1200" dirty="0" smtClean="0">
                          <a:solidFill>
                            <a:schemeClr val="tx1"/>
                          </a:solidFill>
                          <a:latin typeface="Times New Roman" pitchFamily="18" charset="0"/>
                          <a:ea typeface="+mn-ea"/>
                          <a:cs typeface="Times New Roman" pitchFamily="18" charset="0"/>
                        </a:rPr>
                        <a:t>derslerde işlenen konuların hepsini kapsamamaktadır.</a:t>
                      </a:r>
                      <a:endParaRPr lang="tr-TR" sz="1800" kern="1200" dirty="0" smtClean="0">
                        <a:solidFill>
                          <a:schemeClr val="tx1"/>
                        </a:solidFill>
                        <a:latin typeface="Times New Roman" pitchFamily="18" charset="0"/>
                        <a:ea typeface="+mn-ea"/>
                        <a:cs typeface="Times New Roman" pitchFamily="18" charset="0"/>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tr-TR" sz="3600" dirty="0">
                        <a:latin typeface="Times New Roman"/>
                        <a:ea typeface="Times New Roman"/>
                        <a:cs typeface="Times New Roman"/>
                      </a:endParaRPr>
                    </a:p>
                  </a:txBody>
                  <a:tcPr marL="67740" marR="677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88540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61257" y="424543"/>
            <a:ext cx="11658600" cy="1043619"/>
          </a:xfrm>
          <a:prstGeom prst="rect">
            <a:avLst/>
          </a:prstGeom>
          <a:noFill/>
        </p:spPr>
        <p:txBody>
          <a:bodyPr wrap="square" rtlCol="0">
            <a:spAutoFit/>
          </a:bodyPr>
          <a:lstStyle/>
          <a:p>
            <a:pPr algn="ctr">
              <a:lnSpc>
                <a:spcPct val="115000"/>
              </a:lnSpc>
              <a:defRPr/>
            </a:pPr>
            <a:r>
              <a:rPr lang="tr-TR" sz="2800" b="1" dirty="0" smtClean="0">
                <a:latin typeface="Times New Roman"/>
                <a:ea typeface="Times New Roman"/>
                <a:cs typeface="Times New Roman"/>
              </a:rPr>
              <a:t>“</a:t>
            </a:r>
            <a:r>
              <a:rPr lang="tr-TR" sz="2800" b="1" dirty="0" smtClean="0">
                <a:latin typeface="Times New Roman" pitchFamily="18" charset="0"/>
                <a:cs typeface="Times New Roman" pitchFamily="18" charset="0"/>
              </a:rPr>
              <a:t>Kuvvetler Ayrılığı Anlayışına Göre </a:t>
            </a:r>
            <a:r>
              <a:rPr lang="tr-TR" sz="2800" b="1" dirty="0" err="1" smtClean="0">
                <a:latin typeface="Times New Roman" pitchFamily="18" charset="0"/>
                <a:cs typeface="Times New Roman" pitchFamily="18" charset="0"/>
              </a:rPr>
              <a:t>Hükûmet</a:t>
            </a:r>
            <a:r>
              <a:rPr lang="tr-TR" sz="2800" b="1" dirty="0" smtClean="0">
                <a:latin typeface="Times New Roman" pitchFamily="18" charset="0"/>
                <a:cs typeface="Times New Roman" pitchFamily="18" charset="0"/>
              </a:rPr>
              <a:t> Sistemleri </a:t>
            </a:r>
            <a:r>
              <a:rPr lang="tr-TR" sz="2800" b="1" dirty="0" smtClean="0">
                <a:latin typeface="Times New Roman"/>
                <a:ea typeface="Times New Roman"/>
                <a:cs typeface="Times New Roman"/>
              </a:rPr>
              <a:t>” Konusu için Seçilmiş Kaynakça</a:t>
            </a:r>
            <a:endParaRPr lang="tr-TR" sz="2800" b="1" dirty="0">
              <a:latin typeface="Times New Roman"/>
              <a:ea typeface="Times New Roman"/>
              <a:cs typeface="Times New Roman"/>
            </a:endParaRPr>
          </a:p>
        </p:txBody>
      </p:sp>
      <p:sp>
        <p:nvSpPr>
          <p:cNvPr id="6" name="5 Metin kutusu"/>
          <p:cNvSpPr txBox="1"/>
          <p:nvPr/>
        </p:nvSpPr>
        <p:spPr>
          <a:xfrm>
            <a:off x="326572" y="1567543"/>
            <a:ext cx="11576957" cy="5632311"/>
          </a:xfrm>
          <a:prstGeom prst="rect">
            <a:avLst/>
          </a:prstGeom>
          <a:noFill/>
        </p:spPr>
        <p:txBody>
          <a:bodyPr wrap="square" rtlCol="0">
            <a:spAutoFit/>
          </a:bodyPr>
          <a:lstStyle/>
          <a:p>
            <a:r>
              <a:rPr lang="tr-TR" sz="2000" dirty="0" smtClean="0">
                <a:latin typeface="Times New Roman" pitchFamily="18" charset="0"/>
                <a:cs typeface="Times New Roman" pitchFamily="18" charset="0"/>
              </a:rPr>
              <a:t>Ergun </a:t>
            </a:r>
            <a:r>
              <a:rPr lang="tr-TR" sz="2000" dirty="0" err="1" smtClean="0">
                <a:latin typeface="Times New Roman" pitchFamily="18" charset="0"/>
                <a:cs typeface="Times New Roman" pitchFamily="18" charset="0"/>
              </a:rPr>
              <a:t>Özbudun</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Demokrasiye Geçiş Sürecinde Anayasa Yapımı</a:t>
            </a:r>
            <a:r>
              <a:rPr lang="tr-TR" sz="2000" dirty="0" smtClean="0">
                <a:latin typeface="Times New Roman" pitchFamily="18" charset="0"/>
                <a:cs typeface="Times New Roman" pitchFamily="18" charset="0"/>
              </a:rPr>
              <a:t>, Bilgi Yayınevi, Ankara 1993.</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err="1" smtClean="0">
                <a:latin typeface="Times New Roman" pitchFamily="18" charset="0"/>
                <a:cs typeface="Times New Roman" pitchFamily="18" charset="0"/>
              </a:rPr>
              <a:t>Giovanni</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Sartori</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Karşılaştırmalı Anayasa Mühendisliği</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çev</a:t>
            </a:r>
            <a:r>
              <a:rPr lang="tr-TR" sz="2000" dirty="0" smtClean="0">
                <a:latin typeface="Times New Roman" pitchFamily="18" charset="0"/>
                <a:cs typeface="Times New Roman" pitchFamily="18" charset="0"/>
              </a:rPr>
              <a:t>. Ergun </a:t>
            </a:r>
            <a:r>
              <a:rPr lang="tr-TR" sz="2000" dirty="0" err="1" smtClean="0">
                <a:latin typeface="Times New Roman" pitchFamily="18" charset="0"/>
                <a:cs typeface="Times New Roman" pitchFamily="18" charset="0"/>
              </a:rPr>
              <a:t>Özbudun</a:t>
            </a:r>
            <a:r>
              <a:rPr lang="tr-TR" sz="2000" dirty="0" smtClean="0">
                <a:latin typeface="Times New Roman" pitchFamily="18" charset="0"/>
                <a:cs typeface="Times New Roman" pitchFamily="18" charset="0"/>
              </a:rPr>
              <a:t>), Yetkin Yayınları, Ankara 	1997.</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Nur </a:t>
            </a:r>
            <a:r>
              <a:rPr lang="tr-TR" sz="2000" dirty="0" err="1" smtClean="0">
                <a:latin typeface="Times New Roman" pitchFamily="18" charset="0"/>
                <a:cs typeface="Times New Roman" pitchFamily="18" charset="0"/>
              </a:rPr>
              <a:t>Uluşahin</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Anayasal Bir Tercih Olarak Başkanlık Sistemi</a:t>
            </a:r>
            <a:r>
              <a:rPr lang="tr-TR" sz="2000" dirty="0" smtClean="0">
                <a:latin typeface="Times New Roman" pitchFamily="18" charset="0"/>
                <a:cs typeface="Times New Roman" pitchFamily="18" charset="0"/>
              </a:rPr>
              <a:t>, Yetkin Yayınları, Ankara 1999.</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Erdal Onar, “</a:t>
            </a:r>
            <a:r>
              <a:rPr lang="tr-TR" sz="2000" i="1" dirty="0" smtClean="0">
                <a:latin typeface="Times New Roman" pitchFamily="18" charset="0"/>
                <a:cs typeface="Times New Roman" pitchFamily="18" charset="0"/>
              </a:rPr>
              <a:t>Türkiye’nin Başkanlık veya Yarı-Başkanlık Sistemine Geçmesi Düşünülmeli midir?</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Başkanlık 	Sistemi</a:t>
            </a:r>
            <a:r>
              <a:rPr lang="tr-TR" sz="2000" dirty="0" smtClean="0">
                <a:latin typeface="Times New Roman" pitchFamily="18" charset="0"/>
                <a:cs typeface="Times New Roman" pitchFamily="18" charset="0"/>
              </a:rPr>
              <a:t>, Türkiye Barolar Birliği Yayını, Ankara 2005, s. 71-104.</a:t>
            </a:r>
          </a:p>
          <a:p>
            <a:endParaRPr lang="tr-TR" sz="2000" dirty="0" smtClean="0">
              <a:latin typeface="Times New Roman" pitchFamily="18" charset="0"/>
              <a:cs typeface="Times New Roman" pitchFamily="18" charset="0"/>
            </a:endParaRPr>
          </a:p>
          <a:p>
            <a:r>
              <a:rPr lang="tr-TR" sz="2000" dirty="0" smtClean="0">
                <a:latin typeface="Times New Roman" pitchFamily="18" charset="0"/>
                <a:cs typeface="Times New Roman" pitchFamily="18" charset="0"/>
              </a:rPr>
              <a:t>Cem </a:t>
            </a:r>
            <a:r>
              <a:rPr lang="tr-TR" sz="2000" dirty="0" err="1" smtClean="0">
                <a:latin typeface="Times New Roman" pitchFamily="18" charset="0"/>
                <a:cs typeface="Times New Roman" pitchFamily="18" charset="0"/>
              </a:rPr>
              <a:t>Eroğul</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Çağdaş Devlet Düzenleri</a:t>
            </a:r>
            <a:r>
              <a:rPr lang="tr-TR" sz="2000" dirty="0" smtClean="0">
                <a:latin typeface="Times New Roman" pitchFamily="18" charset="0"/>
                <a:cs typeface="Times New Roman" pitchFamily="18" charset="0"/>
              </a:rPr>
              <a:t>, 9.b., İmaj Yayıncılık, Ankara 2014.</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err="1" smtClean="0">
                <a:latin typeface="Times New Roman" pitchFamily="18" charset="0"/>
                <a:cs typeface="Times New Roman" pitchFamily="18" charset="0"/>
              </a:rPr>
              <a:t>Arend</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Lijphart</a:t>
            </a:r>
            <a:r>
              <a:rPr lang="tr-TR" sz="2000" dirty="0" smtClean="0">
                <a:latin typeface="Times New Roman" pitchFamily="18" charset="0"/>
                <a:cs typeface="Times New Roman" pitchFamily="18" charset="0"/>
              </a:rPr>
              <a:t>, </a:t>
            </a:r>
            <a:r>
              <a:rPr lang="tr-TR" sz="2000" b="1" dirty="0" smtClean="0">
                <a:latin typeface="Times New Roman" pitchFamily="18" charset="0"/>
                <a:cs typeface="Times New Roman" pitchFamily="18" charset="0"/>
              </a:rPr>
              <a:t>Çağdaş Demokrasiler</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çev</a:t>
            </a:r>
            <a:r>
              <a:rPr lang="tr-TR" sz="2000" dirty="0" smtClean="0">
                <a:latin typeface="Times New Roman" pitchFamily="18" charset="0"/>
                <a:cs typeface="Times New Roman" pitchFamily="18" charset="0"/>
              </a:rPr>
              <a:t>. Ergun </a:t>
            </a:r>
            <a:r>
              <a:rPr lang="tr-TR" sz="2000" dirty="0" err="1" smtClean="0">
                <a:latin typeface="Times New Roman" pitchFamily="18" charset="0"/>
                <a:cs typeface="Times New Roman" pitchFamily="18" charset="0"/>
              </a:rPr>
              <a:t>Özbudun</a:t>
            </a:r>
            <a:r>
              <a:rPr lang="tr-TR" sz="2000" dirty="0" smtClean="0">
                <a:latin typeface="Times New Roman" pitchFamily="18" charset="0"/>
                <a:cs typeface="Times New Roman" pitchFamily="18" charset="0"/>
              </a:rPr>
              <a:t> - Ersin </a:t>
            </a:r>
            <a:r>
              <a:rPr lang="tr-TR" sz="2000" dirty="0" err="1" smtClean="0">
                <a:latin typeface="Times New Roman" pitchFamily="18" charset="0"/>
                <a:cs typeface="Times New Roman" pitchFamily="18" charset="0"/>
              </a:rPr>
              <a:t>Onulduran</a:t>
            </a:r>
            <a:r>
              <a:rPr lang="tr-TR" sz="2000" dirty="0" smtClean="0">
                <a:latin typeface="Times New Roman" pitchFamily="18" charset="0"/>
                <a:cs typeface="Times New Roman" pitchFamily="18" charset="0"/>
              </a:rPr>
              <a:t>), Yetkin Yayınları, Ankara 	1996, s. 44-80.</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Mehmet Turhan, </a:t>
            </a:r>
            <a:r>
              <a:rPr lang="tr-TR" sz="2000" b="1" dirty="0" smtClean="0">
                <a:latin typeface="Times New Roman" pitchFamily="18" charset="0"/>
                <a:cs typeface="Times New Roman" pitchFamily="18" charset="0"/>
              </a:rPr>
              <a:t>Hükümet Sistemleri ve 1982 Anayasası</a:t>
            </a:r>
            <a:r>
              <a:rPr lang="tr-TR" sz="2000" dirty="0" smtClean="0">
                <a:latin typeface="Times New Roman" pitchFamily="18" charset="0"/>
                <a:cs typeface="Times New Roman" pitchFamily="18" charset="0"/>
              </a:rPr>
              <a:t>, DÜHF Yayını, Diyarbakır 1989.</a:t>
            </a:r>
          </a:p>
          <a:p>
            <a:endParaRPr lang="tr-TR" sz="2000" dirty="0" smtClean="0">
              <a:latin typeface="Times New Roman" pitchFamily="18" charset="0"/>
              <a:cs typeface="Times New Roman" pitchFamily="18" charset="0"/>
            </a:endParaRPr>
          </a:p>
          <a:p>
            <a:endParaRPr lang="tr-TR" sz="20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93915" y="408214"/>
            <a:ext cx="11250385" cy="5632311"/>
          </a:xfrm>
          <a:prstGeom prst="rect">
            <a:avLst/>
          </a:prstGeom>
          <a:noFill/>
        </p:spPr>
        <p:txBody>
          <a:bodyPr wrap="square" rtlCol="0">
            <a:spAutoFit/>
          </a:bodyPr>
          <a:lstStyle/>
          <a:p>
            <a:r>
              <a:rPr lang="tr-TR" sz="3600" b="1" u="sng" dirty="0" smtClean="0">
                <a:latin typeface="Times New Roman" pitchFamily="18" charset="0"/>
                <a:cs typeface="Times New Roman" pitchFamily="18" charset="0"/>
              </a:rPr>
              <a:t> SORU ÖRNEKLERİ </a:t>
            </a:r>
            <a:endParaRPr lang="tr-TR" sz="3600" b="1" dirty="0" smtClean="0">
              <a:latin typeface="Times New Roman" pitchFamily="18" charset="0"/>
              <a:cs typeface="Times New Roman" pitchFamily="18" charset="0"/>
            </a:endParaRPr>
          </a:p>
          <a:p>
            <a:r>
              <a:rPr lang="tr-TR" sz="3600" b="1" dirty="0" smtClean="0">
                <a:latin typeface="Times New Roman" pitchFamily="18" charset="0"/>
                <a:cs typeface="Times New Roman" pitchFamily="18" charset="0"/>
              </a:rPr>
              <a:t>1. </a:t>
            </a:r>
            <a:r>
              <a:rPr lang="tr-TR" sz="3600" dirty="0" smtClean="0">
                <a:latin typeface="Times New Roman" pitchFamily="18" charset="0"/>
                <a:cs typeface="Times New Roman" pitchFamily="18" charset="0"/>
              </a:rPr>
              <a:t>Parlâmenter hükûmet sisteminin temel özelliklerini kısaca açıklayınız.</a:t>
            </a:r>
            <a:br>
              <a:rPr lang="tr-TR" sz="3600" dirty="0" smtClean="0">
                <a:latin typeface="Times New Roman" pitchFamily="18" charset="0"/>
                <a:cs typeface="Times New Roman" pitchFamily="18" charset="0"/>
              </a:rPr>
            </a:b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2. </a:t>
            </a:r>
            <a:r>
              <a:rPr lang="tr-TR" sz="3600" smtClean="0">
                <a:latin typeface="Times New Roman" pitchFamily="18" charset="0"/>
                <a:cs typeface="Times New Roman" pitchFamily="18" charset="0"/>
              </a:rPr>
              <a:t>Aşağıdakileri </a:t>
            </a:r>
            <a:r>
              <a:rPr lang="tr-TR" sz="3600" smtClean="0">
                <a:latin typeface="Times New Roman" pitchFamily="18" charset="0"/>
                <a:cs typeface="Times New Roman" pitchFamily="18" charset="0"/>
              </a:rPr>
              <a:t>açıklayınız:</a:t>
            </a:r>
          </a:p>
          <a:p>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a.</a:t>
            </a:r>
            <a:r>
              <a:rPr lang="tr-TR" sz="3600" dirty="0" smtClean="0">
                <a:latin typeface="Times New Roman" pitchFamily="18" charset="0"/>
                <a:cs typeface="Times New Roman" pitchFamily="18" charset="0"/>
              </a:rPr>
              <a:t> </a:t>
            </a:r>
            <a:r>
              <a:rPr lang="tr-TR" sz="3600" dirty="0" smtClean="0">
                <a:latin typeface="Times New Roman" pitchFamily="18" charset="0"/>
                <a:cs typeface="Times New Roman" pitchFamily="18" charset="0"/>
              </a:rPr>
              <a:t>Montesquieu ve kuvvetler ayrılığı</a:t>
            </a:r>
            <a:endParaRPr lang="tr-TR" sz="3600" dirty="0" smtClean="0">
              <a:latin typeface="Times New Roman" pitchFamily="18" charset="0"/>
              <a:cs typeface="Times New Roman" pitchFamily="18" charset="0"/>
            </a:endParaRPr>
          </a:p>
          <a:p>
            <a:r>
              <a:rPr lang="tr-TR" sz="3600" b="1" dirty="0" smtClean="0">
                <a:latin typeface="Times New Roman" pitchFamily="18" charset="0"/>
                <a:cs typeface="Times New Roman" pitchFamily="18" charset="0"/>
              </a:rPr>
              <a:t>b. </a:t>
            </a:r>
            <a:r>
              <a:rPr lang="tr-TR" sz="3600" dirty="0" smtClean="0">
                <a:latin typeface="Times New Roman" pitchFamily="18" charset="0"/>
                <a:cs typeface="Times New Roman" pitchFamily="18" charset="0"/>
              </a:rPr>
              <a:t>M. </a:t>
            </a:r>
            <a:r>
              <a:rPr lang="tr-TR" sz="3600" dirty="0" smtClean="0">
                <a:latin typeface="Times New Roman" pitchFamily="18" charset="0"/>
                <a:cs typeface="Times New Roman" pitchFamily="18" charset="0"/>
              </a:rPr>
              <a:t>Duverger’ye göre «yarı-başkanlık sistemi»</a:t>
            </a:r>
            <a:r>
              <a:rPr lang="tr-TR" sz="3600" dirty="0" smtClean="0">
                <a:latin typeface="Times New Roman" pitchFamily="18" charset="0"/>
                <a:cs typeface="Times New Roman" pitchFamily="18" charset="0"/>
              </a:rPr>
              <a:t/>
            </a:r>
            <a:br>
              <a:rPr lang="tr-TR" sz="3600"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d. </a:t>
            </a:r>
            <a:r>
              <a:rPr lang="tr-TR" sz="3600" dirty="0" smtClean="0">
                <a:latin typeface="Times New Roman" pitchFamily="18" charset="0"/>
                <a:cs typeface="Times New Roman" pitchFamily="18" charset="0"/>
              </a:rPr>
              <a:t>Başkanlı parlamenter sistem</a:t>
            </a:r>
            <a:br>
              <a:rPr lang="tr-TR" sz="3600"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e. </a:t>
            </a:r>
            <a:r>
              <a:rPr lang="tr-TR" sz="3600" dirty="0" smtClean="0">
                <a:latin typeface="Times New Roman" pitchFamily="18" charset="0"/>
                <a:cs typeface="Times New Roman" pitchFamily="18" charset="0"/>
              </a:rPr>
              <a:t>Saf başkanlık sistemi</a:t>
            </a:r>
            <a:endParaRPr lang="tr-TR" sz="3600" dirty="0">
              <a:latin typeface="Times New Roman" pitchFamily="18" charset="0"/>
              <a:cs typeface="Times New Roman" pitchFamily="18" charset="0"/>
            </a:endParaRPr>
          </a:p>
        </p:txBody>
      </p:sp>
    </p:spTree>
    <p:extLst>
      <p:ext uri="{BB962C8B-B14F-4D97-AF65-F5344CB8AC3E}">
        <p14:creationId xmlns:p14="http://schemas.microsoft.com/office/powerpoint/2010/main" val="159060055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156</Words>
  <Application>Microsoft Office PowerPoint</Application>
  <PresentationFormat>Custom</PresentationFormat>
  <Paragraphs>32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Teması</vt:lpstr>
      <vt:lpstr>X. KUVVETLER AYRILIĞI ANLAYIŞINA GÖRE HÜKÛMET SİSTEMLERİ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KAYNAKLAR          Erdoğan Teziç, Anayasa Hukuku (Genel Esaslar), 19.b., Beta, İstanbul, 2015. Kemal Gözler, Anayasa Hukukunun Genel Esasları Ders Kitabı, Ekin Kitabevi Yayınları, 7.b., Bursa, 2015. İbrahim Kaboğlu, Anayasa Hukuku Dersleri (Genel Esaslar), Legal Yayıncılık, 11. b, İstanbul, 2016.</dc:title>
  <dc:creator>Deniz POLAT</dc:creator>
  <cp:lastModifiedBy>Oden</cp:lastModifiedBy>
  <cp:revision>14</cp:revision>
  <dcterms:created xsi:type="dcterms:W3CDTF">2017-10-23T13:24:59Z</dcterms:created>
  <dcterms:modified xsi:type="dcterms:W3CDTF">2017-11-27T15:09:21Z</dcterms:modified>
</cp:coreProperties>
</file>