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3" r:id="rId4"/>
    <p:sldId id="264" r:id="rId5"/>
    <p:sldId id="265" r:id="rId6"/>
    <p:sldId id="267" r:id="rId7"/>
    <p:sldId id="268"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2637" y="2732222"/>
            <a:ext cx="9144000" cy="2387600"/>
          </a:xfrm>
        </p:spPr>
        <p:txBody>
          <a:bodyPr>
            <a:noAutofit/>
          </a:bodyPr>
          <a:lstStyle/>
          <a:p>
            <a:pPr>
              <a:lnSpc>
                <a:spcPct val="150000"/>
              </a:lnSpc>
            </a:pPr>
            <a:r>
              <a:rPr lang="tr-TR" sz="4400" b="1" dirty="0" smtClean="0">
                <a:latin typeface="Times New Roman" pitchFamily="18" charset="0"/>
                <a:cs typeface="Times New Roman" pitchFamily="18" charset="0"/>
              </a:rPr>
              <a:t>X. KUVVETLER AYRILIĞI ANLAYIŞINA GÖRE HÜKÛMET SİSTEMLERİ</a:t>
            </a:r>
            <a:r>
              <a:rPr lang="tr-TR" sz="4400" dirty="0">
                <a:latin typeface="Times New Roman" pitchFamily="18" charset="0"/>
                <a:cs typeface="Times New Roman" pitchFamily="18" charset="0"/>
              </a:rPr>
              <a:t/>
            </a:r>
            <a:br>
              <a:rPr lang="tr-TR" sz="4400" dirty="0">
                <a:latin typeface="Times New Roman" pitchFamily="18" charset="0"/>
                <a:cs typeface="Times New Roman" pitchFamily="18" charset="0"/>
              </a:rPr>
            </a:br>
            <a:endParaRPr lang="tr-TR" sz="4400" dirty="0">
              <a:latin typeface="Times New Roman" pitchFamily="18" charset="0"/>
              <a:cs typeface="Times New Roman" pitchFamily="18" charset="0"/>
            </a:endParaRPr>
          </a:p>
        </p:txBody>
      </p:sp>
    </p:spTree>
    <p:extLst>
      <p:ext uri="{BB962C8B-B14F-4D97-AF65-F5344CB8AC3E}">
        <p14:creationId xmlns:p14="http://schemas.microsoft.com/office/powerpoint/2010/main" val="352579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914400"/>
            <a:ext cx="11783787" cy="3693319"/>
          </a:xfrm>
          <a:prstGeom prst="rect">
            <a:avLst/>
          </a:prstGeom>
          <a:noFill/>
        </p:spPr>
        <p:txBody>
          <a:bodyPr wrap="square" rtlCol="0">
            <a:spAutoFit/>
          </a:bodyPr>
          <a:lstStyle/>
          <a:p>
            <a:pPr>
              <a:lnSpc>
                <a:spcPct val="200000"/>
              </a:lnSpc>
            </a:pPr>
            <a:r>
              <a:rPr lang="tr-TR" sz="3600" b="1" dirty="0" smtClean="0">
                <a:latin typeface="Times New Roman" pitchFamily="18" charset="0"/>
                <a:cs typeface="Times New Roman" pitchFamily="18" charset="0"/>
              </a:rPr>
              <a:t>X. Kuvvetler Ayrılığı Anlayışına Göre </a:t>
            </a:r>
            <a:r>
              <a:rPr lang="tr-TR" sz="3600" b="1" dirty="0" err="1" smtClean="0">
                <a:latin typeface="Times New Roman" pitchFamily="18" charset="0"/>
                <a:cs typeface="Times New Roman" pitchFamily="18" charset="0"/>
              </a:rPr>
              <a:t>Hükûmet</a:t>
            </a:r>
            <a:r>
              <a:rPr lang="tr-TR" sz="3600" b="1" dirty="0" smtClean="0">
                <a:latin typeface="Times New Roman" pitchFamily="18" charset="0"/>
                <a:cs typeface="Times New Roman" pitchFamily="18" charset="0"/>
              </a:rPr>
              <a:t> Sistemleri </a:t>
            </a:r>
            <a:endParaRPr lang="tr-TR" sz="3600" dirty="0" smtClean="0">
              <a:latin typeface="Times New Roman" pitchFamily="18" charset="0"/>
              <a:cs typeface="Times New Roman" pitchFamily="18" charset="0"/>
            </a:endParaRPr>
          </a:p>
          <a:p>
            <a:pPr>
              <a:lnSpc>
                <a:spcPct val="200000"/>
              </a:lnSpc>
            </a:pPr>
            <a:r>
              <a:rPr lang="tr-TR" sz="3600" dirty="0" smtClean="0">
                <a:latin typeface="Times New Roman" pitchFamily="18" charset="0"/>
                <a:cs typeface="Times New Roman" pitchFamily="18" charset="0"/>
              </a:rPr>
              <a:t>	A. Genel Olarak </a:t>
            </a:r>
            <a:r>
              <a:rPr lang="tr-TR" sz="3600" dirty="0" err="1" smtClean="0">
                <a:latin typeface="Times New Roman" pitchFamily="18" charset="0"/>
                <a:cs typeface="Times New Roman" pitchFamily="18" charset="0"/>
              </a:rPr>
              <a:t>Hükûmet</a:t>
            </a:r>
            <a:r>
              <a:rPr lang="tr-TR" sz="3600" dirty="0" smtClean="0">
                <a:latin typeface="Times New Roman" pitchFamily="18" charset="0"/>
                <a:cs typeface="Times New Roman" pitchFamily="18" charset="0"/>
              </a:rPr>
              <a:t> Sistemleri</a:t>
            </a:r>
            <a:endParaRPr lang="tr-TR" sz="3600" dirty="0">
              <a:latin typeface="Times New Roman" pitchFamily="18" charset="0"/>
              <a:cs typeface="Times New Roman" pitchFamily="18" charset="0"/>
            </a:endParaRPr>
          </a:p>
          <a:p>
            <a:pPr>
              <a:lnSpc>
                <a:spcPct val="200000"/>
              </a:lnSpc>
            </a:pPr>
            <a:r>
              <a:rPr lang="tr-TR" sz="3600" dirty="0" smtClean="0">
                <a:latin typeface="Times New Roman" pitchFamily="18" charset="0"/>
                <a:cs typeface="Times New Roman" pitchFamily="18" charset="0"/>
              </a:rPr>
              <a:t>	B. </a:t>
            </a:r>
            <a:r>
              <a:rPr lang="tr-TR" sz="3600" dirty="0" err="1" smtClean="0">
                <a:latin typeface="Times New Roman" pitchFamily="18" charset="0"/>
                <a:cs typeface="Times New Roman" pitchFamily="18" charset="0"/>
              </a:rPr>
              <a:t>Hükûmet</a:t>
            </a:r>
            <a:r>
              <a:rPr lang="tr-TR" sz="3600" dirty="0" smtClean="0">
                <a:latin typeface="Times New Roman" pitchFamily="18" charset="0"/>
                <a:cs typeface="Times New Roman" pitchFamily="18" charset="0"/>
              </a:rPr>
              <a:t> Sistemi Tartışmaları</a:t>
            </a:r>
            <a:endParaRPr lang="tr-TR" sz="3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914400"/>
            <a:ext cx="11783787" cy="3693319"/>
          </a:xfrm>
          <a:prstGeom prst="rect">
            <a:avLst/>
          </a:prstGeom>
          <a:noFill/>
        </p:spPr>
        <p:txBody>
          <a:bodyPr wrap="square" rtlCol="0">
            <a:spAutoFit/>
          </a:bodyPr>
          <a:lstStyle/>
          <a:p>
            <a:pPr>
              <a:lnSpc>
                <a:spcPct val="200000"/>
              </a:lnSpc>
            </a:pPr>
            <a:r>
              <a:rPr lang="tr-TR" sz="3600" b="1" dirty="0">
                <a:latin typeface="Times New Roman" pitchFamily="18" charset="0"/>
                <a:cs typeface="Times New Roman" pitchFamily="18" charset="0"/>
              </a:rPr>
              <a:t>A</a:t>
            </a:r>
            <a:r>
              <a:rPr lang="tr-TR" sz="3600" b="1" dirty="0" smtClean="0">
                <a:latin typeface="Times New Roman" pitchFamily="18" charset="0"/>
                <a:cs typeface="Times New Roman" pitchFamily="18" charset="0"/>
              </a:rPr>
              <a:t>. Genel Olarak </a:t>
            </a:r>
            <a:r>
              <a:rPr lang="tr-TR" sz="3600" b="1" dirty="0" err="1" smtClean="0">
                <a:latin typeface="Times New Roman" pitchFamily="18" charset="0"/>
                <a:cs typeface="Times New Roman" pitchFamily="18" charset="0"/>
              </a:rPr>
              <a:t>Hükûmet</a:t>
            </a:r>
            <a:r>
              <a:rPr lang="tr-TR" sz="3600" b="1" dirty="0" smtClean="0">
                <a:latin typeface="Times New Roman" pitchFamily="18" charset="0"/>
                <a:cs typeface="Times New Roman" pitchFamily="18" charset="0"/>
              </a:rPr>
              <a:t> Sistemleri</a:t>
            </a:r>
            <a:endParaRPr lang="tr-TR" sz="3600" dirty="0" smtClean="0">
              <a:latin typeface="Times New Roman" pitchFamily="18" charset="0"/>
              <a:cs typeface="Times New Roman" pitchFamily="18" charset="0"/>
            </a:endParaRPr>
          </a:p>
          <a:p>
            <a:pPr>
              <a:lnSpc>
                <a:spcPct val="200000"/>
              </a:lnSpc>
            </a:pPr>
            <a:r>
              <a:rPr lang="tr-TR" sz="3600" dirty="0" smtClean="0">
                <a:latin typeface="Times New Roman" pitchFamily="18" charset="0"/>
                <a:cs typeface="Times New Roman" pitchFamily="18" charset="0"/>
              </a:rPr>
              <a:t>	1. Genel Olarak Kuvvetler Ayrılığı İlkesi</a:t>
            </a:r>
            <a:endParaRPr lang="tr-TR" sz="3600" dirty="0">
              <a:latin typeface="Times New Roman" pitchFamily="18" charset="0"/>
              <a:cs typeface="Times New Roman" pitchFamily="18" charset="0"/>
            </a:endParaRPr>
          </a:p>
          <a:p>
            <a:pPr>
              <a:lnSpc>
                <a:spcPct val="200000"/>
              </a:lnSpc>
            </a:pPr>
            <a:r>
              <a:rPr lang="tr-TR" sz="3600" dirty="0" smtClean="0">
                <a:latin typeface="Times New Roman" pitchFamily="18" charset="0"/>
                <a:cs typeface="Times New Roman" pitchFamily="18" charset="0"/>
              </a:rPr>
              <a:t>	2</a:t>
            </a:r>
            <a:r>
              <a:rPr lang="tr-TR" sz="3600" dirty="0">
                <a:latin typeface="Times New Roman" pitchFamily="18" charset="0"/>
                <a:cs typeface="Times New Roman" pitchFamily="18" charset="0"/>
              </a:rPr>
              <a:t>. </a:t>
            </a:r>
            <a:r>
              <a:rPr lang="tr-TR" sz="3600" dirty="0" smtClean="0">
                <a:latin typeface="Times New Roman" pitchFamily="18" charset="0"/>
                <a:cs typeface="Times New Roman" pitchFamily="18" charset="0"/>
              </a:rPr>
              <a:t>Kuvvetler Ayrılığına Göre </a:t>
            </a:r>
            <a:r>
              <a:rPr lang="tr-TR" sz="3600" dirty="0" err="1" smtClean="0">
                <a:latin typeface="Times New Roman" pitchFamily="18" charset="0"/>
                <a:cs typeface="Times New Roman" pitchFamily="18" charset="0"/>
              </a:rPr>
              <a:t>Hükûmet</a:t>
            </a:r>
            <a:r>
              <a:rPr lang="tr-TR" sz="3600" dirty="0" smtClean="0">
                <a:latin typeface="Times New Roman" pitchFamily="18" charset="0"/>
                <a:cs typeface="Times New Roman" pitchFamily="18" charset="0"/>
              </a:rPr>
              <a:t> Sistemleri</a:t>
            </a:r>
            <a:endParaRPr lang="tr-TR" sz="3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2270" y="408214"/>
            <a:ext cx="11783787" cy="5016758"/>
          </a:xfrm>
          <a:prstGeom prst="rect">
            <a:avLst/>
          </a:prstGeom>
          <a:noFill/>
        </p:spPr>
        <p:txBody>
          <a:bodyPr wrap="square" rtlCol="0">
            <a:spAutoFit/>
          </a:bodyPr>
          <a:lstStyle/>
          <a:p>
            <a:pPr>
              <a:lnSpc>
                <a:spcPct val="200000"/>
              </a:lnSpc>
            </a:pPr>
            <a:r>
              <a:rPr lang="tr-TR" sz="4000" b="1" dirty="0" smtClean="0">
                <a:latin typeface="Times New Roman" pitchFamily="18" charset="0"/>
                <a:cs typeface="Times New Roman" pitchFamily="18" charset="0"/>
              </a:rPr>
              <a:t>2. Kuvvetler Ayrılığına Göre </a:t>
            </a:r>
            <a:r>
              <a:rPr lang="tr-TR" sz="4000" b="1" dirty="0" err="1" smtClean="0">
                <a:latin typeface="Times New Roman" pitchFamily="18" charset="0"/>
                <a:cs typeface="Times New Roman" pitchFamily="18" charset="0"/>
              </a:rPr>
              <a:t>Hükûmet</a:t>
            </a:r>
            <a:r>
              <a:rPr lang="tr-TR" sz="4000" b="1" dirty="0" smtClean="0">
                <a:latin typeface="Times New Roman" pitchFamily="18" charset="0"/>
                <a:cs typeface="Times New Roman" pitchFamily="18" charset="0"/>
              </a:rPr>
              <a:t> Sistemleri</a:t>
            </a:r>
            <a:endParaRPr lang="tr-TR" sz="4000" dirty="0" smtClean="0">
              <a:latin typeface="Times New Roman" pitchFamily="18" charset="0"/>
              <a:cs typeface="Times New Roman" pitchFamily="18" charset="0"/>
            </a:endParaRPr>
          </a:p>
          <a:p>
            <a:pPr>
              <a:lnSpc>
                <a:spcPct val="200000"/>
              </a:lnSpc>
            </a:pPr>
            <a:r>
              <a:rPr lang="tr-TR" sz="4000" dirty="0" smtClean="0">
                <a:latin typeface="Times New Roman" pitchFamily="18" charset="0"/>
                <a:cs typeface="Times New Roman" pitchFamily="18" charset="0"/>
              </a:rPr>
              <a:t>	a. Kuvvetler Birliğine Dayalı Hükûmet Sistemleri</a:t>
            </a:r>
          </a:p>
          <a:p>
            <a:pPr>
              <a:lnSpc>
                <a:spcPct val="200000"/>
              </a:lnSpc>
            </a:pPr>
            <a:r>
              <a:rPr lang="tr-TR" sz="4000" dirty="0" smtClean="0">
                <a:latin typeface="Times New Roman" pitchFamily="18" charset="0"/>
                <a:cs typeface="Times New Roman" pitchFamily="18" charset="0"/>
              </a:rPr>
              <a:t>	b. Kuvvetler Ayrılığına Dayanan </a:t>
            </a:r>
            <a:r>
              <a:rPr lang="tr-TR" sz="4000" dirty="0" err="1" smtClean="0">
                <a:latin typeface="Times New Roman" pitchFamily="18" charset="0"/>
                <a:cs typeface="Times New Roman" pitchFamily="18" charset="0"/>
              </a:rPr>
              <a:t>Hükûmet</a:t>
            </a:r>
            <a:r>
              <a:rPr lang="tr-TR" sz="4000" dirty="0" smtClean="0">
                <a:latin typeface="Times New Roman" pitchFamily="18" charset="0"/>
                <a:cs typeface="Times New Roman" pitchFamily="18" charset="0"/>
              </a:rPr>
              <a:t> 	    	 	    Sistemleri</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2270" y="408214"/>
            <a:ext cx="11783787" cy="5909310"/>
          </a:xfrm>
          <a:prstGeom prst="rect">
            <a:avLst/>
          </a:prstGeom>
          <a:noFill/>
        </p:spPr>
        <p:txBody>
          <a:bodyPr wrap="square" rtlCol="0">
            <a:spAutoFit/>
          </a:bodyPr>
          <a:lstStyle/>
          <a:p>
            <a:pPr>
              <a:lnSpc>
                <a:spcPct val="150000"/>
              </a:lnSpc>
            </a:pPr>
            <a:r>
              <a:rPr lang="tr-TR" sz="3600" b="1" dirty="0" smtClean="0">
                <a:latin typeface="Times New Roman" pitchFamily="18" charset="0"/>
                <a:cs typeface="Times New Roman" pitchFamily="18" charset="0"/>
              </a:rPr>
              <a:t>b. Kuvvetler Ayrılığına Dayanan </a:t>
            </a:r>
            <a:r>
              <a:rPr lang="tr-TR" sz="3600" b="1" dirty="0" err="1" smtClean="0">
                <a:latin typeface="Times New Roman" pitchFamily="18" charset="0"/>
                <a:cs typeface="Times New Roman" pitchFamily="18" charset="0"/>
              </a:rPr>
              <a:t>Hükûmet</a:t>
            </a:r>
            <a:r>
              <a:rPr lang="tr-TR" sz="3600" b="1" dirty="0" smtClean="0">
                <a:latin typeface="Times New Roman" pitchFamily="18" charset="0"/>
                <a:cs typeface="Times New Roman" pitchFamily="18" charset="0"/>
              </a:rPr>
              <a:t> Sistemleri </a:t>
            </a:r>
            <a:r>
              <a:rPr lang="tr-TR" sz="3600" dirty="0" smtClean="0">
                <a:latin typeface="Times New Roman" pitchFamily="18" charset="0"/>
                <a:cs typeface="Times New Roman" pitchFamily="18" charset="0"/>
              </a:rPr>
              <a:t>	</a:t>
            </a:r>
          </a:p>
          <a:p>
            <a:pPr>
              <a:lnSpc>
                <a:spcPct val="150000"/>
              </a:lnSpc>
            </a:pPr>
            <a:r>
              <a:rPr lang="tr-TR" sz="3600" dirty="0" smtClean="0">
                <a:latin typeface="Times New Roman" pitchFamily="18" charset="0"/>
                <a:cs typeface="Times New Roman" pitchFamily="18" charset="0"/>
              </a:rPr>
              <a:t>		i. Klasik Ayrım</a:t>
            </a:r>
          </a:p>
          <a:p>
            <a:pPr>
              <a:lnSpc>
                <a:spcPct val="150000"/>
              </a:lnSpc>
            </a:pP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ii</a:t>
            </a:r>
            <a:r>
              <a:rPr lang="tr-TR" sz="3600" dirty="0" smtClean="0">
                <a:latin typeface="Times New Roman" pitchFamily="18" charset="0"/>
                <a:cs typeface="Times New Roman" pitchFamily="18" charset="0"/>
              </a:rPr>
              <a:t>. Yeni Bazı Ayrımlar</a:t>
            </a:r>
          </a:p>
          <a:p>
            <a:pPr>
              <a:lnSpc>
                <a:spcPct val="150000"/>
              </a:lnSpc>
            </a:pP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iii</a:t>
            </a:r>
            <a:r>
              <a:rPr lang="tr-TR"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Matthew </a:t>
            </a:r>
            <a:r>
              <a:rPr lang="en-US" sz="3600" dirty="0" err="1" smtClean="0">
                <a:latin typeface="Times New Roman" pitchFamily="18" charset="0"/>
                <a:cs typeface="Times New Roman" pitchFamily="18" charset="0"/>
              </a:rPr>
              <a:t>Soberg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Shugart</a:t>
            </a:r>
            <a:r>
              <a:rPr lang="en-US" sz="36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ve</a:t>
            </a:r>
            <a:r>
              <a:rPr lang="en-US" sz="3600" dirty="0" smtClean="0">
                <a:latin typeface="Times New Roman" pitchFamily="18" charset="0"/>
                <a:cs typeface="Times New Roman" pitchFamily="18" charset="0"/>
              </a:rPr>
              <a:t> John M. Carey</a:t>
            </a:r>
            <a:r>
              <a:rPr lang="tr-TR" sz="3600" dirty="0" smtClean="0">
                <a:latin typeface="Times New Roman" pitchFamily="18" charset="0"/>
                <a:cs typeface="Times New Roman" pitchFamily="18" charset="0"/>
              </a:rPr>
              <a:t>’in 		      Ayrımı</a:t>
            </a:r>
          </a:p>
          <a:p>
            <a:pPr>
              <a:lnSpc>
                <a:spcPct val="150000"/>
              </a:lnSpc>
            </a:pPr>
            <a:endParaRPr lang="tr-TR" sz="3600" dirty="0" smtClean="0">
              <a:latin typeface="Times New Roman" pitchFamily="18" charset="0"/>
              <a:cs typeface="Times New Roman" pitchFamily="18" charset="0"/>
            </a:endParaRPr>
          </a:p>
          <a:p>
            <a:pPr>
              <a:lnSpc>
                <a:spcPct val="150000"/>
              </a:lnSpc>
            </a:pPr>
            <a:r>
              <a:rPr lang="tr-T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469571" y="750336"/>
          <a:ext cx="9180287" cy="5182833"/>
        </p:xfrm>
        <a:graphic>
          <a:graphicData uri="http://schemas.openxmlformats.org/drawingml/2006/table">
            <a:tbl>
              <a:tblPr/>
              <a:tblGrid>
                <a:gridCol w="2743070"/>
                <a:gridCol w="2741234"/>
                <a:gridCol w="3695983"/>
              </a:tblGrid>
              <a:tr h="96657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3200" b="1" dirty="0" smtClean="0">
                          <a:latin typeface="Times New Roman"/>
                          <a:ea typeface="Times New Roman"/>
                          <a:cs typeface="Times New Roman"/>
                        </a:rPr>
                        <a:t>“</a:t>
                      </a:r>
                      <a:r>
                        <a:rPr lang="tr-TR" sz="3200" b="1" dirty="0" smtClean="0">
                          <a:latin typeface="Times New Roman" pitchFamily="18" charset="0"/>
                          <a:cs typeface="Times New Roman" pitchFamily="18" charset="0"/>
                        </a:rPr>
                        <a:t>Kuvvetler Ayrılığı Anlayışına Göre </a:t>
                      </a:r>
                      <a:r>
                        <a:rPr lang="tr-TR" sz="3200" b="1" dirty="0" err="1" smtClean="0">
                          <a:latin typeface="Times New Roman" pitchFamily="18" charset="0"/>
                          <a:cs typeface="Times New Roman" pitchFamily="18" charset="0"/>
                        </a:rPr>
                        <a:t>Hükûmet</a:t>
                      </a:r>
                      <a:r>
                        <a:rPr lang="tr-TR" sz="3200" b="1" dirty="0" smtClean="0">
                          <a:latin typeface="Times New Roman" pitchFamily="18" charset="0"/>
                          <a:cs typeface="Times New Roman" pitchFamily="18" charset="0"/>
                        </a:rPr>
                        <a:t> Sistemleri </a:t>
                      </a:r>
                      <a:r>
                        <a:rPr lang="tr-TR" sz="3200" b="1" dirty="0" smtClean="0">
                          <a:latin typeface="Times New Roman"/>
                          <a:ea typeface="Times New Roman"/>
                          <a:cs typeface="Times New Roman"/>
                        </a:rPr>
                        <a:t>” Konusu için Genel Kaynakça</a:t>
                      </a:r>
                      <a:endParaRPr lang="tr-TR" sz="32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630">
                <a:tc>
                  <a:txBody>
                    <a:bodyPr/>
                    <a:lstStyle/>
                    <a:p>
                      <a:pPr>
                        <a:lnSpc>
                          <a:spcPct val="115000"/>
                        </a:lnSpc>
                        <a:spcAft>
                          <a:spcPts val="0"/>
                        </a:spcAft>
                      </a:pPr>
                      <a:r>
                        <a:rPr lang="tr-TR" sz="2400" b="1" smtClean="0">
                          <a:latin typeface="Times New Roman"/>
                          <a:ea typeface="Times New Roman"/>
                          <a:cs typeface="Times New Roman"/>
                        </a:rPr>
                        <a:t>Eserin</a:t>
                      </a:r>
                      <a:r>
                        <a:rPr lang="tr-TR" sz="2400" b="1" baseline="0" smtClean="0">
                          <a:latin typeface="Times New Roman"/>
                          <a:ea typeface="Times New Roman"/>
                          <a:cs typeface="Times New Roman"/>
                        </a:rPr>
                        <a:t> Künyesi</a:t>
                      </a:r>
                      <a:r>
                        <a:rPr lang="tr-TR" sz="2400" b="1" baseline="0" dirty="0" smtClean="0">
                          <a:latin typeface="Times New Roman"/>
                          <a:ea typeface="Times New Roman"/>
                          <a:cs typeface="Times New Roman"/>
                        </a:rPr>
                        <a:t>:</a:t>
                      </a:r>
                      <a:endParaRPr lang="tr-TR" sz="24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579">
                <a:tc>
                  <a:txBody>
                    <a:bodyPr/>
                    <a:lstStyle/>
                    <a:p>
                      <a:pPr>
                        <a:lnSpc>
                          <a:spcPct val="115000"/>
                        </a:lnSpc>
                        <a:spcAft>
                          <a:spcPts val="0"/>
                        </a:spcAft>
                      </a:pPr>
                      <a:r>
                        <a:rPr lang="tr-TR" sz="2800" b="1" u="none" dirty="0" smtClean="0">
                          <a:solidFill>
                            <a:srgbClr val="000000"/>
                          </a:solidFill>
                          <a:latin typeface="Times New Roman"/>
                          <a:ea typeface="Times New Roman"/>
                          <a:cs typeface="Times New Roman"/>
                        </a:rPr>
                        <a:t>Sayfa Sayıları:</a:t>
                      </a:r>
                      <a:endParaRPr lang="tr-TR" sz="2800" u="none"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800" kern="1200" dirty="0" smtClean="0">
                          <a:solidFill>
                            <a:schemeClr val="tx1"/>
                          </a:solidFill>
                          <a:latin typeface="Times New Roman" pitchFamily="18" charset="0"/>
                          <a:ea typeface="+mn-ea"/>
                          <a:cs typeface="Times New Roman" pitchFamily="18" charset="0"/>
                        </a:rPr>
                        <a:t>423-424, 489-497; 497-560</a:t>
                      </a:r>
                      <a:endParaRPr lang="tr-TR" sz="28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3600" dirty="0" smtClean="0">
                          <a:solidFill>
                            <a:srgbClr val="000000"/>
                          </a:solidFill>
                          <a:latin typeface="Times New Roman"/>
                          <a:ea typeface="Times New Roman"/>
                          <a:cs typeface="Times New Roman"/>
                        </a:rPr>
                        <a:t>217-222; 223-257</a:t>
                      </a: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083">
                <a:tc gridSpan="3">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800" b="1" u="sng" kern="1200" dirty="0" smtClean="0">
                          <a:solidFill>
                            <a:schemeClr val="tx1"/>
                          </a:solidFill>
                          <a:latin typeface="Times New Roman" pitchFamily="18" charset="0"/>
                          <a:ea typeface="+mn-ea"/>
                          <a:cs typeface="Times New Roman" pitchFamily="18" charset="0"/>
                        </a:rPr>
                        <a:t>Not:</a:t>
                      </a:r>
                      <a:r>
                        <a:rPr lang="tr-TR" sz="1800" b="1" u="none" kern="1200" baseline="0" dirty="0" smtClean="0">
                          <a:solidFill>
                            <a:schemeClr val="tx1"/>
                          </a:solidFill>
                          <a:latin typeface="Times New Roman" pitchFamily="18" charset="0"/>
                          <a:ea typeface="+mn-ea"/>
                          <a:cs typeface="Times New Roman" pitchFamily="18" charset="0"/>
                        </a:rPr>
                        <a:t> </a:t>
                      </a:r>
                      <a:r>
                        <a:rPr lang="tr-TR" sz="1800" kern="1200" dirty="0" smtClean="0">
                          <a:solidFill>
                            <a:schemeClr val="tx1"/>
                          </a:solidFill>
                          <a:latin typeface="Times New Roman" pitchFamily="18" charset="0"/>
                          <a:ea typeface="+mn-ea"/>
                          <a:cs typeface="Times New Roman" pitchFamily="18" charset="0"/>
                        </a:rPr>
                        <a:t>“Okuma Çizelgesi”, öğrencilerin </a:t>
                      </a:r>
                      <a:r>
                        <a:rPr lang="tr-TR" sz="1800" u="sng" kern="1200" dirty="0" smtClean="0">
                          <a:solidFill>
                            <a:schemeClr val="tx1"/>
                          </a:solidFill>
                          <a:latin typeface="Times New Roman" pitchFamily="18" charset="0"/>
                          <a:ea typeface="+mn-ea"/>
                          <a:cs typeface="Times New Roman" pitchFamily="18" charset="0"/>
                        </a:rPr>
                        <a:t>2017-2018 güz yarı yılında</a:t>
                      </a:r>
                      <a:r>
                        <a:rPr lang="tr-TR" sz="18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800" u="sng" kern="1200" dirty="0" smtClean="0">
                          <a:solidFill>
                            <a:schemeClr val="tx1"/>
                          </a:solidFill>
                          <a:latin typeface="Times New Roman" pitchFamily="18" charset="0"/>
                          <a:ea typeface="+mn-ea"/>
                          <a:cs typeface="Times New Roman" pitchFamily="18" charset="0"/>
                        </a:rPr>
                        <a:t>derslerde işlenen konuların hepsini kapsamamaktadır.</a:t>
                      </a:r>
                      <a:endParaRPr lang="tr-TR" sz="18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54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61257" y="424543"/>
            <a:ext cx="11658600" cy="1043619"/>
          </a:xfrm>
          <a:prstGeom prst="rect">
            <a:avLst/>
          </a:prstGeom>
          <a:noFill/>
        </p:spPr>
        <p:txBody>
          <a:bodyPr wrap="square" rtlCol="0">
            <a:spAutoFit/>
          </a:bodyPr>
          <a:lstStyle/>
          <a:p>
            <a:pPr algn="ctr">
              <a:lnSpc>
                <a:spcPct val="115000"/>
              </a:lnSpc>
              <a:defRPr/>
            </a:pPr>
            <a:r>
              <a:rPr lang="tr-TR" sz="2800" b="1" dirty="0" smtClean="0">
                <a:latin typeface="Times New Roman"/>
                <a:ea typeface="Times New Roman"/>
                <a:cs typeface="Times New Roman"/>
              </a:rPr>
              <a:t>“</a:t>
            </a:r>
            <a:r>
              <a:rPr lang="tr-TR" sz="2800" b="1" dirty="0" smtClean="0">
                <a:latin typeface="Times New Roman" pitchFamily="18" charset="0"/>
                <a:cs typeface="Times New Roman" pitchFamily="18" charset="0"/>
              </a:rPr>
              <a:t>Kuvvetler Ayrılığı Anlayışına Göre </a:t>
            </a:r>
            <a:r>
              <a:rPr lang="tr-TR" sz="2800" b="1" dirty="0" err="1" smtClean="0">
                <a:latin typeface="Times New Roman" pitchFamily="18" charset="0"/>
                <a:cs typeface="Times New Roman" pitchFamily="18" charset="0"/>
              </a:rPr>
              <a:t>Hükûmet</a:t>
            </a:r>
            <a:r>
              <a:rPr lang="tr-TR" sz="2800" b="1" dirty="0" smtClean="0">
                <a:latin typeface="Times New Roman" pitchFamily="18" charset="0"/>
                <a:cs typeface="Times New Roman" pitchFamily="18" charset="0"/>
              </a:rPr>
              <a:t> Sistemleri </a:t>
            </a:r>
            <a:r>
              <a:rPr lang="tr-TR" sz="2800" b="1" dirty="0" smtClean="0">
                <a:latin typeface="Times New Roman"/>
                <a:ea typeface="Times New Roman"/>
                <a:cs typeface="Times New Roman"/>
              </a:rPr>
              <a:t>” Konusu için Seçilmiş Kaynakça</a:t>
            </a:r>
            <a:endParaRPr lang="tr-TR" sz="2800" b="1" dirty="0">
              <a:latin typeface="Times New Roman"/>
              <a:ea typeface="Times New Roman"/>
              <a:cs typeface="Times New Roman"/>
            </a:endParaRPr>
          </a:p>
        </p:txBody>
      </p:sp>
      <p:sp>
        <p:nvSpPr>
          <p:cNvPr id="6" name="5 Metin kutusu"/>
          <p:cNvSpPr txBox="1"/>
          <p:nvPr/>
        </p:nvSpPr>
        <p:spPr>
          <a:xfrm>
            <a:off x="326572" y="1567543"/>
            <a:ext cx="11576957" cy="5632311"/>
          </a:xfrm>
          <a:prstGeom prst="rect">
            <a:avLst/>
          </a:prstGeom>
          <a:noFill/>
        </p:spPr>
        <p:txBody>
          <a:bodyPr wrap="square" rtlCol="0">
            <a:spAutoFit/>
          </a:bodyPr>
          <a:lstStyle/>
          <a:p>
            <a:r>
              <a:rPr lang="tr-TR" sz="2000" dirty="0" smtClean="0">
                <a:latin typeface="Times New Roman" pitchFamily="18" charset="0"/>
                <a:cs typeface="Times New Roman" pitchFamily="18" charset="0"/>
              </a:rPr>
              <a:t>Ergun </a:t>
            </a:r>
            <a:r>
              <a:rPr lang="tr-TR" sz="2000" dirty="0" err="1" smtClean="0">
                <a:latin typeface="Times New Roman" pitchFamily="18" charset="0"/>
                <a:cs typeface="Times New Roman" pitchFamily="18" charset="0"/>
              </a:rPr>
              <a:t>Özbudun</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Demokrasiye Geçiş Sürecinde Anayasa Yapımı</a:t>
            </a:r>
            <a:r>
              <a:rPr lang="tr-TR" sz="2000" dirty="0" smtClean="0">
                <a:latin typeface="Times New Roman" pitchFamily="18" charset="0"/>
                <a:cs typeface="Times New Roman" pitchFamily="18" charset="0"/>
              </a:rPr>
              <a:t>, Bilgi Yayınevi, Ankara 1993.</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err="1" smtClean="0">
                <a:latin typeface="Times New Roman" pitchFamily="18" charset="0"/>
                <a:cs typeface="Times New Roman" pitchFamily="18" charset="0"/>
              </a:rPr>
              <a:t>Giovanni</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Sartori</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Karşılaştırmalı Anayasa Mühendisliği</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çev</a:t>
            </a:r>
            <a:r>
              <a:rPr lang="tr-TR" sz="2000" dirty="0" smtClean="0">
                <a:latin typeface="Times New Roman" pitchFamily="18" charset="0"/>
                <a:cs typeface="Times New Roman" pitchFamily="18" charset="0"/>
              </a:rPr>
              <a:t>. Ergun </a:t>
            </a:r>
            <a:r>
              <a:rPr lang="tr-TR" sz="2000" dirty="0" err="1" smtClean="0">
                <a:latin typeface="Times New Roman" pitchFamily="18" charset="0"/>
                <a:cs typeface="Times New Roman" pitchFamily="18" charset="0"/>
              </a:rPr>
              <a:t>Özbudun</a:t>
            </a:r>
            <a:r>
              <a:rPr lang="tr-TR" sz="2000" dirty="0" smtClean="0">
                <a:latin typeface="Times New Roman" pitchFamily="18" charset="0"/>
                <a:cs typeface="Times New Roman" pitchFamily="18" charset="0"/>
              </a:rPr>
              <a:t>), Yetkin Yayınları, Ankara 	1997.</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Nur </a:t>
            </a:r>
            <a:r>
              <a:rPr lang="tr-TR" sz="2000" dirty="0" err="1" smtClean="0">
                <a:latin typeface="Times New Roman" pitchFamily="18" charset="0"/>
                <a:cs typeface="Times New Roman" pitchFamily="18" charset="0"/>
              </a:rPr>
              <a:t>Uluşahin</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Anayasal Bir Tercih Olarak Başkanlık Sistemi</a:t>
            </a:r>
            <a:r>
              <a:rPr lang="tr-TR" sz="2000" dirty="0" smtClean="0">
                <a:latin typeface="Times New Roman" pitchFamily="18" charset="0"/>
                <a:cs typeface="Times New Roman" pitchFamily="18" charset="0"/>
              </a:rPr>
              <a:t>, Yetkin Yayınları, Ankara 1999.</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Erdal Onar, “</a:t>
            </a:r>
            <a:r>
              <a:rPr lang="tr-TR" sz="2000" i="1" dirty="0" smtClean="0">
                <a:latin typeface="Times New Roman" pitchFamily="18" charset="0"/>
                <a:cs typeface="Times New Roman" pitchFamily="18" charset="0"/>
              </a:rPr>
              <a:t>Türkiye’nin Başkanlık veya Yarı-Başkanlık Sistemine Geçmesi Düşünülmeli midir?</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Başkanlık 	Sistemi</a:t>
            </a:r>
            <a:r>
              <a:rPr lang="tr-TR" sz="2000" dirty="0" smtClean="0">
                <a:latin typeface="Times New Roman" pitchFamily="18" charset="0"/>
                <a:cs typeface="Times New Roman" pitchFamily="18" charset="0"/>
              </a:rPr>
              <a:t>, Türkiye Barolar Birliği Yayını, Ankara 2005, s. 71-104.</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Cem </a:t>
            </a:r>
            <a:r>
              <a:rPr lang="tr-TR" sz="2000" dirty="0" err="1" smtClean="0">
                <a:latin typeface="Times New Roman" pitchFamily="18" charset="0"/>
                <a:cs typeface="Times New Roman" pitchFamily="18" charset="0"/>
              </a:rPr>
              <a:t>Eroğul</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Çağdaş Devlet Düzenleri</a:t>
            </a:r>
            <a:r>
              <a:rPr lang="tr-TR" sz="2000" dirty="0" smtClean="0">
                <a:latin typeface="Times New Roman" pitchFamily="18" charset="0"/>
                <a:cs typeface="Times New Roman" pitchFamily="18" charset="0"/>
              </a:rPr>
              <a:t>, 9.b., İmaj Yayıncılık, Ankara 2014.</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err="1" smtClean="0">
                <a:latin typeface="Times New Roman" pitchFamily="18" charset="0"/>
                <a:cs typeface="Times New Roman" pitchFamily="18" charset="0"/>
              </a:rPr>
              <a:t>Arend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Lijphart</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Çağdaş Demokrasiler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çev</a:t>
            </a:r>
            <a:r>
              <a:rPr lang="tr-TR" sz="2000" dirty="0" smtClean="0">
                <a:latin typeface="Times New Roman" pitchFamily="18" charset="0"/>
                <a:cs typeface="Times New Roman" pitchFamily="18" charset="0"/>
              </a:rPr>
              <a:t>. Ergun </a:t>
            </a:r>
            <a:r>
              <a:rPr lang="tr-TR" sz="2000" dirty="0" err="1" smtClean="0">
                <a:latin typeface="Times New Roman" pitchFamily="18" charset="0"/>
                <a:cs typeface="Times New Roman" pitchFamily="18" charset="0"/>
              </a:rPr>
              <a:t>Özbudun</a:t>
            </a:r>
            <a:r>
              <a:rPr lang="tr-TR" sz="2000" dirty="0" smtClean="0">
                <a:latin typeface="Times New Roman" pitchFamily="18" charset="0"/>
                <a:cs typeface="Times New Roman" pitchFamily="18" charset="0"/>
              </a:rPr>
              <a:t> - Ersin </a:t>
            </a:r>
            <a:r>
              <a:rPr lang="tr-TR" sz="2000" dirty="0" err="1" smtClean="0">
                <a:latin typeface="Times New Roman" pitchFamily="18" charset="0"/>
                <a:cs typeface="Times New Roman" pitchFamily="18" charset="0"/>
              </a:rPr>
              <a:t>Onulduran</a:t>
            </a:r>
            <a:r>
              <a:rPr lang="tr-TR" sz="2000" dirty="0" smtClean="0">
                <a:latin typeface="Times New Roman" pitchFamily="18" charset="0"/>
                <a:cs typeface="Times New Roman" pitchFamily="18" charset="0"/>
              </a:rPr>
              <a:t>), Yetkin Yayınları, Ankara 	1996, s. 44-80.</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Mehmet Turhan, </a:t>
            </a:r>
            <a:r>
              <a:rPr lang="tr-TR" sz="2000" b="1" dirty="0" smtClean="0">
                <a:latin typeface="Times New Roman" pitchFamily="18" charset="0"/>
                <a:cs typeface="Times New Roman" pitchFamily="18" charset="0"/>
              </a:rPr>
              <a:t>Hükümet Sistemleri ve 1982 Anayasası</a:t>
            </a:r>
            <a:r>
              <a:rPr lang="tr-TR" sz="2000" dirty="0" smtClean="0">
                <a:latin typeface="Times New Roman" pitchFamily="18" charset="0"/>
                <a:cs typeface="Times New Roman" pitchFamily="18" charset="0"/>
              </a:rPr>
              <a:t>, DÜHF Yayını, Diyarbakır 1989.</a:t>
            </a:r>
          </a:p>
          <a:p>
            <a:endParaRPr lang="tr-TR" sz="2000" dirty="0" smtClean="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93915" y="408214"/>
            <a:ext cx="11250385" cy="5632311"/>
          </a:xfrm>
          <a:prstGeom prst="rect">
            <a:avLst/>
          </a:prstGeom>
          <a:noFill/>
        </p:spPr>
        <p:txBody>
          <a:bodyPr wrap="square" rtlCol="0">
            <a:spAutoFit/>
          </a:bodyPr>
          <a:lstStyle/>
          <a:p>
            <a:r>
              <a:rPr lang="tr-TR" sz="3600" b="1" u="sng" dirty="0" smtClean="0">
                <a:latin typeface="Times New Roman" pitchFamily="18" charset="0"/>
                <a:cs typeface="Times New Roman" pitchFamily="18" charset="0"/>
              </a:rPr>
              <a:t> SORU ÖRNEKLERİ </a:t>
            </a:r>
            <a:endParaRPr lang="tr-TR" sz="3600" b="1" dirty="0" smtClean="0">
              <a:latin typeface="Times New Roman" pitchFamily="18" charset="0"/>
              <a:cs typeface="Times New Roman" pitchFamily="18" charset="0"/>
            </a:endParaRPr>
          </a:p>
          <a:p>
            <a:r>
              <a:rPr lang="tr-TR" sz="3600" b="1" dirty="0" smtClean="0">
                <a:latin typeface="Times New Roman" pitchFamily="18" charset="0"/>
                <a:cs typeface="Times New Roman" pitchFamily="18" charset="0"/>
              </a:rPr>
              <a:t>1. </a:t>
            </a:r>
            <a:r>
              <a:rPr lang="tr-TR" sz="3600" dirty="0" smtClean="0">
                <a:latin typeface="Times New Roman" pitchFamily="18" charset="0"/>
                <a:cs typeface="Times New Roman" pitchFamily="18" charset="0"/>
              </a:rPr>
              <a:t>Parlâmenter hükûmet sisteminin temel özelliklerini kısaca açıklayınız.</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2. </a:t>
            </a:r>
            <a:r>
              <a:rPr lang="tr-TR" sz="3600" smtClean="0">
                <a:latin typeface="Times New Roman" pitchFamily="18" charset="0"/>
                <a:cs typeface="Times New Roman" pitchFamily="18" charset="0"/>
              </a:rPr>
              <a:t>Aşağıdakileri </a:t>
            </a:r>
            <a:r>
              <a:rPr lang="tr-TR" sz="3600" smtClean="0">
                <a:latin typeface="Times New Roman" pitchFamily="18" charset="0"/>
                <a:cs typeface="Times New Roman" pitchFamily="18" charset="0"/>
              </a:rPr>
              <a:t>açıklayınız:</a:t>
            </a:r>
          </a:p>
          <a:p>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a.</a:t>
            </a:r>
            <a:r>
              <a:rPr lang="tr-TR" sz="36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Montesquieu ve kuvvetler ayrılığı</a:t>
            </a:r>
            <a:endParaRPr lang="tr-TR" sz="3600" dirty="0" smtClean="0">
              <a:latin typeface="Times New Roman" pitchFamily="18" charset="0"/>
              <a:cs typeface="Times New Roman" pitchFamily="18" charset="0"/>
            </a:endParaRPr>
          </a:p>
          <a:p>
            <a:r>
              <a:rPr lang="tr-TR" sz="3600" b="1" dirty="0" smtClean="0">
                <a:latin typeface="Times New Roman" pitchFamily="18" charset="0"/>
                <a:cs typeface="Times New Roman" pitchFamily="18" charset="0"/>
              </a:rPr>
              <a:t>b. </a:t>
            </a:r>
            <a:r>
              <a:rPr lang="tr-TR" sz="3600" dirty="0" smtClean="0">
                <a:latin typeface="Times New Roman" pitchFamily="18" charset="0"/>
                <a:cs typeface="Times New Roman" pitchFamily="18" charset="0"/>
              </a:rPr>
              <a:t>M. </a:t>
            </a:r>
            <a:r>
              <a:rPr lang="tr-TR" sz="3600" dirty="0" smtClean="0">
                <a:latin typeface="Times New Roman" pitchFamily="18" charset="0"/>
                <a:cs typeface="Times New Roman" pitchFamily="18" charset="0"/>
              </a:rPr>
              <a:t>Duverger’ye göre «yarı-başkanlık sistemi»</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d. </a:t>
            </a:r>
            <a:r>
              <a:rPr lang="tr-TR" sz="3600" dirty="0" smtClean="0">
                <a:latin typeface="Times New Roman" pitchFamily="18" charset="0"/>
                <a:cs typeface="Times New Roman" pitchFamily="18" charset="0"/>
              </a:rPr>
              <a:t>Başkanlı parlamenter sistem</a:t>
            </a:r>
            <a:br>
              <a:rPr lang="tr-TR" sz="3600"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e. </a:t>
            </a:r>
            <a:r>
              <a:rPr lang="tr-TR" sz="3600" dirty="0" smtClean="0">
                <a:latin typeface="Times New Roman" pitchFamily="18" charset="0"/>
                <a:cs typeface="Times New Roman" pitchFamily="18" charset="0"/>
              </a:rPr>
              <a:t>Saf başkanlık sistemi</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15906005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156</Words>
  <Application>Microsoft Office PowerPoint</Application>
  <PresentationFormat>Custom</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Teması</vt:lpstr>
      <vt:lpstr>X. KUVVETLER AYRILIĞI ANLAYIŞINA GÖRE HÜKÛMET SİSTEMLERİ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14</cp:revision>
  <dcterms:created xsi:type="dcterms:W3CDTF">2017-10-23T13:24:59Z</dcterms:created>
  <dcterms:modified xsi:type="dcterms:W3CDTF">2017-11-27T15:09:21Z</dcterms:modified>
</cp:coreProperties>
</file>