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8" name="27 Veri Yer Tutucusu"/>
          <p:cNvSpPr>
            <a:spLocks noGrp="1"/>
          </p:cNvSpPr>
          <p:nvPr>
            <p:ph type="dt" sz="half" idx="10"/>
          </p:nvPr>
        </p:nvSpPr>
        <p:spPr/>
        <p:txBody>
          <a:bodyPr/>
          <a:lstStyle>
            <a:extLst/>
          </a:lstStyle>
          <a:p>
            <a:fld id="{D9F75050-0E15-4C5B-92B0-66D068882F1F}" type="datetimeFigureOut">
              <a:rPr lang="tr-TR" smtClean="0"/>
              <a:pPr/>
              <a:t>22.09.2017</a:t>
            </a:fld>
            <a:endParaRPr lang="tr-TR"/>
          </a:p>
        </p:txBody>
      </p:sp>
      <p:sp>
        <p:nvSpPr>
          <p:cNvPr id="17" name="16 Altbilgi Yer Tutucusu"/>
          <p:cNvSpPr>
            <a:spLocks noGrp="1"/>
          </p:cNvSpPr>
          <p:nvPr>
            <p:ph type="ftr" sz="quarter" idx="11"/>
          </p:nvPr>
        </p:nvSpPr>
        <p:spPr/>
        <p:txBody>
          <a:bodyPr/>
          <a:lstStyle>
            <a:extLst/>
          </a:lstStyle>
          <a:p>
            <a:endParaRPr lang="tr-TR"/>
          </a:p>
        </p:txBody>
      </p:sp>
      <p:sp>
        <p:nvSpPr>
          <p:cNvPr id="29" name="2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32" name="31 Dikdörtgen"/>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Dikdörtgen"/>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Dikdörtgen"/>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Dikdörtgen"/>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Dikdörtgen"/>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Başlık"/>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56" name="55 Dikdörtgen"/>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Dikdörtgen"/>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Dikdörtgen"/>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Dikdörtgen"/>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22.09.2017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981200" cy="5851525"/>
          </a:xfrm>
        </p:spPr>
        <p:txBody>
          <a:bodyPr vert="eaVert" anchor="ct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58674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22.09.2017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22.09.2017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14" name="13 Serbest Form"/>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Serbest Form"/>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Serbest Form"/>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Serbest Form"/>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Serbest Form"/>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Serbest Form"/>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Serbest Form"/>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Serbest Form"/>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Serbest Form"/>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Serbest Form"/>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Serbest Form"/>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Serbest Form"/>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Serbest Form"/>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Serbest Form"/>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Serbest Form"/>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Metin Yer Tutucusu"/>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22.09.2017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7" name="6 Dikdörtgen"/>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tr-TR" smtClean="0"/>
              <a:t>Asıl başlık stili için tıklatın</a:t>
            </a:r>
            <a:endParaRPr kumimoji="0" lang="en-US"/>
          </a:p>
        </p:txBody>
      </p:sp>
      <p:sp>
        <p:nvSpPr>
          <p:cNvPr id="8" name="7 Dikdörtgen"/>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Dikdörtgen"/>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Dikdörtgen"/>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Dikdörtgen"/>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2064"/>
            <a:ext cx="8229600" cy="9144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22.09.2017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5" name="24 Dikdörtgen"/>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504824" y="512064"/>
            <a:ext cx="7772400" cy="914400"/>
          </a:xfrm>
        </p:spPr>
        <p:txBody>
          <a:bodyPr anchor="t"/>
          <a:lstStyle>
            <a:lvl1pPr>
              <a:defRPr sz="400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22.09.2017</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16" name="15 Dikdörtgen"/>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Dikdörtgen"/>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Dikdörtgen"/>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Dikdörtgen"/>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Dikdörtgen"/>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Dikdörtgen"/>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Dikdörtgen"/>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Dikdörtgen"/>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Dikdörtgen"/>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2064"/>
            <a:ext cx="7772400" cy="914400"/>
          </a:xfrm>
        </p:spPr>
        <p:txBody>
          <a:bodyPr/>
          <a:lstStyle>
            <a:lvl1pPr>
              <a:defRPr sz="4000" cap="none" baseline="0"/>
            </a:lvl1pPr>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22.09.2017</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D9F75050-0E15-4C5B-92B0-66D068882F1F}" type="datetimeFigureOut">
              <a:rPr lang="tr-TR" smtClean="0"/>
              <a:pPr/>
              <a:t>22.09.2017</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273050"/>
            <a:ext cx="8229600" cy="1162050"/>
          </a:xfrm>
        </p:spPr>
        <p:txBody>
          <a:bodyPr anchor="ctr"/>
          <a:lstStyle>
            <a:lvl1pPr algn="l">
              <a:buNone/>
              <a:defRPr sz="3600" b="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22.09.2017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8" name="7 Dikdörtgen"/>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Düz Bağlayıcı"/>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
          <p:cNvGrpSpPr/>
          <p:nvPr/>
        </p:nvGrpSpPr>
        <p:grpSpPr>
          <a:xfrm rot="5400000">
            <a:off x="8514581" y="1219200"/>
            <a:ext cx="132763" cy="128466"/>
            <a:chOff x="6668087" y="1297746"/>
            <a:chExt cx="161840" cy="156602"/>
          </a:xfrm>
        </p:grpSpPr>
        <p:cxnSp>
          <p:nvCxnSpPr>
            <p:cNvPr id="15" name="14 Düz Bağlayıcı"/>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Düz Bağlayıcı"/>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Düz Bağlayıcı"/>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Başlık"/>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tr-TR" smtClean="0"/>
              <a:t>Asıl başlık stili için tıklatın</a:t>
            </a:r>
            <a:endParaRPr kumimoji="0" lang="en-US"/>
          </a:p>
        </p:txBody>
      </p:sp>
      <p:sp>
        <p:nvSpPr>
          <p:cNvPr id="3" name="2 Resim Yer Tutucusu"/>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tr-TR" smtClean="0"/>
              <a:t>Resim eklemek için simgeyi tıklatın</a:t>
            </a:r>
            <a:endParaRPr kumimoji="0" lang="en-US"/>
          </a:p>
        </p:txBody>
      </p:sp>
      <p:sp>
        <p:nvSpPr>
          <p:cNvPr id="4" name="3 Metin Yer Tutucusu"/>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grpSp>
        <p:nvGrpSpPr>
          <p:cNvPr id="14" name="13 Grup"/>
          <p:cNvGrpSpPr/>
          <p:nvPr/>
        </p:nvGrpSpPr>
        <p:grpSpPr>
          <a:xfrm rot="5400000">
            <a:off x="8666981" y="1371600"/>
            <a:ext cx="132763" cy="128466"/>
            <a:chOff x="6668087" y="1297746"/>
            <a:chExt cx="161840" cy="156602"/>
          </a:xfrm>
        </p:grpSpPr>
        <p:cxnSp>
          <p:nvCxnSpPr>
            <p:cNvPr id="11" name="10 Düz Bağlayıcı"/>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Düz Bağlayıcı"/>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Düz Bağlayıcı"/>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
          <p:cNvGrpSpPr/>
          <p:nvPr/>
        </p:nvGrpSpPr>
        <p:grpSpPr>
          <a:xfrm rot="5400000">
            <a:off x="8320088" y="1474763"/>
            <a:ext cx="132763" cy="128466"/>
            <a:chOff x="6668087" y="1297746"/>
            <a:chExt cx="161840" cy="156602"/>
          </a:xfrm>
        </p:grpSpPr>
        <p:cxnSp>
          <p:nvCxnSpPr>
            <p:cNvPr id="19" name="18 Düz Bağlayıcı"/>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Düz Bağlayıcı"/>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Düz Bağlayıcı"/>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Veri Yer Tutucusu"/>
          <p:cNvSpPr>
            <a:spLocks noGrp="1"/>
          </p:cNvSpPr>
          <p:nvPr>
            <p:ph type="dt" sz="half" idx="10"/>
          </p:nvPr>
        </p:nvSpPr>
        <p:spPr>
          <a:xfrm>
            <a:off x="6477000" y="55499"/>
            <a:ext cx="2133600" cy="365125"/>
          </a:xfrm>
        </p:spPr>
        <p:txBody>
          <a:bodyPr/>
          <a:lstStyle>
            <a:extLst/>
          </a:lstStyle>
          <a:p>
            <a:fld id="{D9F75050-0E15-4C5B-92B0-66D068882F1F}" type="datetimeFigureOut">
              <a:rPr lang="tr-TR" smtClean="0"/>
              <a:pPr/>
              <a:t>22.09.2017</a:t>
            </a:fld>
            <a:endParaRPr lang="tr-TR"/>
          </a:p>
        </p:txBody>
      </p:sp>
      <p:sp>
        <p:nvSpPr>
          <p:cNvPr id="6" name="5 Altbilgi Yer Tutucusu"/>
          <p:cNvSpPr>
            <a:spLocks noGrp="1"/>
          </p:cNvSpPr>
          <p:nvPr>
            <p:ph type="ftr" sz="quarter" idx="11"/>
          </p:nvPr>
        </p:nvSpPr>
        <p:spPr>
          <a:xfrm>
            <a:off x="914400" y="55499"/>
            <a:ext cx="5562600" cy="365125"/>
          </a:xfrm>
        </p:spPr>
        <p:txBody>
          <a:bodyPr/>
          <a:lstStyle>
            <a:extLst/>
          </a:lstStyle>
          <a:p>
            <a:endParaRPr lang="tr-TR"/>
          </a:p>
        </p:txBody>
      </p:sp>
      <p:sp>
        <p:nvSpPr>
          <p:cNvPr id="7" name="6 Slayt Numarası Yer Tutucusu"/>
          <p:cNvSpPr>
            <a:spLocks noGrp="1"/>
          </p:cNvSpPr>
          <p:nvPr>
            <p:ph type="sldNum" sz="quarter" idx="12"/>
          </p:nvPr>
        </p:nvSpPr>
        <p:spPr>
          <a:xfrm>
            <a:off x="8610600" y="55499"/>
            <a:ext cx="457200" cy="365125"/>
          </a:xfrm>
        </p:spPr>
        <p:txBody>
          <a:bodyPr/>
          <a:lstStyle>
            <a:extLst/>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Dikdörtgen"/>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Dikdörtgen"/>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ikdörtgen"/>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Dikdörtgen"/>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Dikdörtgen"/>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Dikdörtgen"/>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Dikdörtgen"/>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Dikdörtgen"/>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Başlık Yer Tutucusu"/>
          <p:cNvSpPr>
            <a:spLocks noGrp="1"/>
          </p:cNvSpPr>
          <p:nvPr>
            <p:ph type="title"/>
          </p:nvPr>
        </p:nvSpPr>
        <p:spPr>
          <a:xfrm>
            <a:off x="914400" y="512064"/>
            <a:ext cx="7772400" cy="914400"/>
          </a:xfrm>
          <a:prstGeom prst="rect">
            <a:avLst/>
          </a:prstGeom>
        </p:spPr>
        <p:txBody>
          <a:bodyPr vert="horz" anchor="t">
            <a:noAutofit/>
          </a:bodyPr>
          <a:lstStyle>
            <a:extLst/>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D9F75050-0E15-4C5B-92B0-66D068882F1F}" type="datetimeFigureOut">
              <a:rPr lang="tr-TR" smtClean="0"/>
              <a:pPr/>
              <a:t>22.09.2017</a:t>
            </a:fld>
            <a:endParaRPr lang="tr-TR"/>
          </a:p>
        </p:txBody>
      </p:sp>
      <p:sp>
        <p:nvSpPr>
          <p:cNvPr id="3" name="2 Altbilgi Yer Tutucusu"/>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tr-TR"/>
          </a:p>
        </p:txBody>
      </p:sp>
      <p:sp>
        <p:nvSpPr>
          <p:cNvPr id="23" name="22 Slayt Numarası Yer Tutucusu"/>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idx="4294967295"/>
          </p:nvPr>
        </p:nvSpPr>
        <p:spPr>
          <a:xfrm>
            <a:off x="457200" y="1714500"/>
            <a:ext cx="8686800" cy="3873500"/>
          </a:xfrm>
        </p:spPr>
        <p:txBody>
          <a:bodyPr/>
          <a:lstStyle/>
          <a:p>
            <a:pPr algn="l"/>
            <a:r>
              <a:rPr lang="tr-TR" sz="2800">
                <a:latin typeface="Times New Roman" pitchFamily="18" charset="0"/>
                <a:cs typeface="Times New Roman" pitchFamily="18" charset="0"/>
              </a:rPr>
              <a:t>•</a:t>
            </a:r>
            <a:r>
              <a:rPr lang="tr-TR" sz="2800">
                <a:latin typeface="Times New Roman" pitchFamily="18" charset="0"/>
              </a:rPr>
              <a:t> Glisin; </a:t>
            </a:r>
            <a:r>
              <a:rPr lang="tr-TR" sz="2800">
                <a:solidFill>
                  <a:schemeClr val="tx1"/>
                </a:solidFill>
                <a:latin typeface="Times New Roman" pitchFamily="18" charset="0"/>
              </a:rPr>
              <a:t>1- </a:t>
            </a:r>
            <a:r>
              <a:rPr lang="tr-TR" sz="2800">
                <a:solidFill>
                  <a:schemeClr val="accent1"/>
                </a:solidFill>
                <a:latin typeface="Times New Roman" pitchFamily="18" charset="0"/>
              </a:rPr>
              <a:t>Serin-hidroksimetiltransferaz</a:t>
            </a:r>
            <a:r>
              <a:rPr lang="tr-TR" sz="2800">
                <a:solidFill>
                  <a:schemeClr val="tx1"/>
                </a:solidFill>
                <a:latin typeface="Times New Roman" pitchFamily="18" charset="0"/>
              </a:rPr>
              <a:t> ile serine çevrilir.</a:t>
            </a:r>
            <a:br>
              <a:rPr lang="tr-TR" sz="2800">
                <a:solidFill>
                  <a:schemeClr val="tx1"/>
                </a:solidFill>
                <a:latin typeface="Times New Roman" pitchFamily="18" charset="0"/>
              </a:rPr>
            </a:br>
            <a:r>
              <a:rPr lang="tr-TR" sz="2800">
                <a:solidFill>
                  <a:schemeClr val="tx1"/>
                </a:solidFill>
                <a:latin typeface="Times New Roman" pitchFamily="18" charset="0"/>
              </a:rPr>
              <a:t>               2- </a:t>
            </a:r>
            <a:r>
              <a:rPr lang="tr-TR" sz="2800">
                <a:solidFill>
                  <a:schemeClr val="accent1"/>
                </a:solidFill>
                <a:latin typeface="Times New Roman" pitchFamily="18" charset="0"/>
              </a:rPr>
              <a:t>Glisin parçalayıcı enzim</a:t>
            </a:r>
            <a:r>
              <a:rPr lang="tr-TR" sz="2800">
                <a:solidFill>
                  <a:schemeClr val="tx1"/>
                </a:solidFill>
                <a:latin typeface="Times New Roman" pitchFamily="18" charset="0"/>
              </a:rPr>
              <a:t> ile CO</a:t>
            </a:r>
            <a:r>
              <a:rPr lang="tr-TR" sz="2800" baseline="-25000">
                <a:solidFill>
                  <a:schemeClr val="tx1"/>
                </a:solidFill>
                <a:latin typeface="Times New Roman" pitchFamily="18" charset="0"/>
              </a:rPr>
              <a:t>2</a:t>
            </a:r>
            <a:r>
              <a:rPr lang="tr-TR" sz="2800">
                <a:solidFill>
                  <a:schemeClr val="tx1"/>
                </a:solidFill>
                <a:latin typeface="Times New Roman" pitchFamily="18" charset="0"/>
              </a:rPr>
              <a:t> ve NH</a:t>
            </a:r>
            <a:r>
              <a:rPr lang="tr-TR" sz="2800" baseline="-25000">
                <a:solidFill>
                  <a:schemeClr val="tx1"/>
                </a:solidFill>
                <a:latin typeface="Times New Roman" pitchFamily="18" charset="0"/>
              </a:rPr>
              <a:t>4</a:t>
            </a:r>
            <a:r>
              <a:rPr lang="tr-TR" sz="2800">
                <a:solidFill>
                  <a:schemeClr val="tx1"/>
                </a:solidFill>
                <a:latin typeface="Times New Roman" pitchFamily="18" charset="0"/>
              </a:rPr>
              <a:t>’e parçalanır.</a:t>
            </a:r>
            <a:br>
              <a:rPr lang="tr-TR" sz="2800">
                <a:solidFill>
                  <a:schemeClr val="tx1"/>
                </a:solidFill>
                <a:latin typeface="Times New Roman" pitchFamily="18" charset="0"/>
              </a:rPr>
            </a:br>
            <a:r>
              <a:rPr lang="tr-TR" sz="2800">
                <a:solidFill>
                  <a:schemeClr val="tx1"/>
                </a:solidFill>
                <a:latin typeface="Times New Roman" pitchFamily="18" charset="0"/>
              </a:rPr>
              <a:t>               3- D-amino asit oksidaz ve FAD kullanılarak önce glioksilata çevrilir. Bu madde ya </a:t>
            </a:r>
            <a:r>
              <a:rPr lang="tr-TR" sz="2800">
                <a:latin typeface="Times New Roman" pitchFamily="18" charset="0"/>
              </a:rPr>
              <a:t>glioksilat karboligaz</a:t>
            </a:r>
            <a:r>
              <a:rPr lang="tr-TR" sz="4000">
                <a:latin typeface="Times New Roman" pitchFamily="18" charset="0"/>
              </a:rPr>
              <a:t> </a:t>
            </a:r>
            <a:r>
              <a:rPr lang="tr-TR" sz="2800">
                <a:solidFill>
                  <a:schemeClr val="tx1"/>
                </a:solidFill>
                <a:latin typeface="Times New Roman" pitchFamily="18" charset="0"/>
              </a:rPr>
              <a:t>ile</a:t>
            </a:r>
            <a:r>
              <a:rPr lang="tr-TR" sz="4000">
                <a:latin typeface="Times New Roman" pitchFamily="18" charset="0"/>
              </a:rPr>
              <a:t> </a:t>
            </a:r>
            <a:r>
              <a:rPr lang="tr-TR" sz="2800">
                <a:solidFill>
                  <a:schemeClr val="tx1"/>
                </a:solidFill>
                <a:latin typeface="Times New Roman" pitchFamily="18" charset="0"/>
              </a:rPr>
              <a:t>katabolize edilir ya da </a:t>
            </a:r>
            <a:r>
              <a:rPr lang="tr-TR" sz="2800">
                <a:solidFill>
                  <a:srgbClr val="FF0000"/>
                </a:solidFill>
                <a:latin typeface="Times New Roman" pitchFamily="18" charset="0"/>
              </a:rPr>
              <a:t>okzalata</a:t>
            </a:r>
            <a:r>
              <a:rPr lang="tr-TR" sz="2800">
                <a:solidFill>
                  <a:schemeClr val="tx1"/>
                </a:solidFill>
                <a:latin typeface="Times New Roman" pitchFamily="18" charset="0"/>
              </a:rPr>
              <a:t> dönüşerek idrarla atılır.</a:t>
            </a:r>
            <a:br>
              <a:rPr lang="tr-TR" sz="2800">
                <a:solidFill>
                  <a:schemeClr val="tx1"/>
                </a:solidFill>
                <a:latin typeface="Times New Roman" pitchFamily="18" charset="0"/>
              </a:rPr>
            </a:br>
            <a:r>
              <a:rPr lang="tr-TR" sz="2800">
                <a:solidFill>
                  <a:schemeClr val="tx1"/>
                </a:solidFill>
                <a:latin typeface="Times New Roman" pitchFamily="18" charset="0"/>
              </a:rPr>
              <a:t/>
            </a:r>
            <a:br>
              <a:rPr lang="tr-TR" sz="2800">
                <a:solidFill>
                  <a:schemeClr val="tx1"/>
                </a:solidFill>
                <a:latin typeface="Times New Roman" pitchFamily="18" charset="0"/>
              </a:rPr>
            </a:br>
            <a:endParaRPr lang="tr-TR" sz="2800">
              <a:solidFill>
                <a:schemeClr val="tx1"/>
              </a:solidFill>
              <a:latin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685800" y="549275"/>
            <a:ext cx="7772400" cy="5546725"/>
          </a:xfrm>
        </p:spPr>
        <p:txBody>
          <a:bodyPr/>
          <a:lstStyle/>
          <a:p>
            <a:pPr>
              <a:lnSpc>
                <a:spcPct val="80000"/>
              </a:lnSpc>
            </a:pPr>
            <a:r>
              <a:rPr lang="tr-TR" sz="2800">
                <a:solidFill>
                  <a:srgbClr val="FF3399"/>
                </a:solidFill>
                <a:latin typeface="Times New Roman" pitchFamily="18" charset="0"/>
              </a:rPr>
              <a:t>GLİSİNÜRİ: </a:t>
            </a:r>
            <a:r>
              <a:rPr lang="tr-TR" sz="2800">
                <a:latin typeface="Times New Roman" pitchFamily="18" charset="0"/>
              </a:rPr>
              <a:t>Glisinin renal tübüler geri emilim bozukluğu.</a:t>
            </a:r>
            <a:br>
              <a:rPr lang="tr-TR" sz="2800">
                <a:latin typeface="Times New Roman" pitchFamily="18" charset="0"/>
              </a:rPr>
            </a:br>
            <a:r>
              <a:rPr lang="tr-TR" sz="2800">
                <a:latin typeface="Times New Roman" pitchFamily="18" charset="0"/>
              </a:rPr>
              <a:t>Taş oluşur.</a:t>
            </a:r>
          </a:p>
          <a:p>
            <a:pPr>
              <a:lnSpc>
                <a:spcPct val="80000"/>
              </a:lnSpc>
            </a:pPr>
            <a:r>
              <a:rPr lang="tr-TR" sz="2800">
                <a:solidFill>
                  <a:srgbClr val="FF3399"/>
                </a:solidFill>
                <a:latin typeface="Times New Roman" pitchFamily="18" charset="0"/>
              </a:rPr>
              <a:t>PRİMER HİPEROKZALÜRİ: </a:t>
            </a:r>
            <a:r>
              <a:rPr lang="tr-TR" sz="2800">
                <a:latin typeface="Times New Roman" pitchFamily="18" charset="0"/>
              </a:rPr>
              <a:t>Glioksilat karboligaz eksikliği.</a:t>
            </a:r>
            <a:br>
              <a:rPr lang="tr-TR" sz="2800">
                <a:latin typeface="Times New Roman" pitchFamily="18" charset="0"/>
              </a:rPr>
            </a:br>
            <a:r>
              <a:rPr lang="tr-TR" sz="2800">
                <a:latin typeface="Times New Roman" pitchFamily="18" charset="0"/>
              </a:rPr>
              <a:t>Aşırı okzalat birikimi, nefrokalsinozis, ürolitiyazis ve hipertansiyon ya da böbrek yetmezliğinden erken ölüm söz konusudur. </a:t>
            </a:r>
          </a:p>
          <a:p>
            <a:pPr>
              <a:lnSpc>
                <a:spcPct val="80000"/>
              </a:lnSpc>
            </a:pPr>
            <a:r>
              <a:rPr lang="tr-TR" sz="2800">
                <a:solidFill>
                  <a:srgbClr val="FF3399"/>
                </a:solidFill>
                <a:latin typeface="Times New Roman" pitchFamily="18" charset="0"/>
              </a:rPr>
              <a:t>NONKETOTİK HİPERGLİSİNEMİ: </a:t>
            </a:r>
            <a:r>
              <a:rPr lang="tr-TR" sz="2800">
                <a:latin typeface="Times New Roman" pitchFamily="18" charset="0"/>
              </a:rPr>
              <a:t>Glisin parçalayıcı enzim eksikliği. Glisin ensefalopatisi. BOS’ta glisin birikimi olur. Zeka geriliği ve epileptik nöbetler görülür. Glisin aynı zamanda s.s.s.de nörotransmitter olduğundan tedavide glisin yerine reseptöre bağlanan striknin ve atılımı kolaylaştıran sodyum benzoat kullanılır.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a:xfrm>
            <a:off x="685800" y="476250"/>
            <a:ext cx="7772400" cy="5619750"/>
          </a:xfrm>
        </p:spPr>
        <p:txBody>
          <a:bodyPr/>
          <a:lstStyle/>
          <a:p>
            <a:r>
              <a:rPr lang="tr-TR">
                <a:solidFill>
                  <a:schemeClr val="tx2"/>
                </a:solidFill>
                <a:latin typeface="Times New Roman" pitchFamily="18" charset="0"/>
              </a:rPr>
              <a:t>Treonin</a:t>
            </a:r>
            <a:r>
              <a:rPr lang="tr-TR">
                <a:latin typeface="Times New Roman" pitchFamily="18" charset="0"/>
              </a:rPr>
              <a:t>; 1- Treonin aldolazla glisin ve asetaldehid açığa çıkar. Hem glukojenik hem ketojeniktir.</a:t>
            </a:r>
            <a:br>
              <a:rPr lang="tr-TR">
                <a:latin typeface="Times New Roman" pitchFamily="18" charset="0"/>
              </a:rPr>
            </a:br>
            <a:r>
              <a:rPr lang="tr-TR">
                <a:latin typeface="Times New Roman" pitchFamily="18" charset="0"/>
              </a:rPr>
              <a:t>                 2- </a:t>
            </a:r>
            <a:r>
              <a:rPr lang="tr-TR">
                <a:latin typeface="Times New Roman" pitchFamily="18" charset="0"/>
                <a:sym typeface="Symbol" pitchFamily="18" charset="2"/>
              </a:rPr>
              <a:t>-ketobütirat üzerinden s</a:t>
            </a:r>
            <a:r>
              <a:rPr lang="tr-TR">
                <a:latin typeface="Times New Roman" pitchFamily="18" charset="0"/>
              </a:rPr>
              <a:t>üksinil koA’ya çevrilebilir.</a:t>
            </a:r>
          </a:p>
          <a:p>
            <a:r>
              <a:rPr lang="tr-TR">
                <a:solidFill>
                  <a:schemeClr val="tx2"/>
                </a:solidFill>
                <a:latin typeface="Times New Roman" pitchFamily="18" charset="0"/>
              </a:rPr>
              <a:t>Triptofan</a:t>
            </a:r>
            <a:r>
              <a:rPr lang="tr-TR">
                <a:latin typeface="Times New Roman" pitchFamily="18" charset="0"/>
              </a:rPr>
              <a:t>, alanin üzerinden piruvata dönüşürken, aynı anda asetil koA ve NAD de sentezlenir.</a:t>
            </a:r>
            <a:br>
              <a:rPr lang="tr-TR">
                <a:latin typeface="Times New Roman" pitchFamily="18" charset="0"/>
              </a:rPr>
            </a:br>
            <a:endParaRPr lang="tr-TR">
              <a:latin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idx="1"/>
          </p:nvPr>
        </p:nvSpPr>
        <p:spPr>
          <a:xfrm>
            <a:off x="684213" y="404813"/>
            <a:ext cx="7772400" cy="6096000"/>
          </a:xfrm>
        </p:spPr>
        <p:txBody>
          <a:bodyPr/>
          <a:lstStyle/>
          <a:p>
            <a:pPr algn="just">
              <a:buFontTx/>
              <a:buNone/>
            </a:pPr>
            <a:r>
              <a:rPr lang="tr-TR" sz="2800" b="1">
                <a:solidFill>
                  <a:srgbClr val="FF3399"/>
                </a:solidFill>
                <a:latin typeface="Times New Roman" pitchFamily="18" charset="0"/>
              </a:rPr>
              <a:t>HARTNUP HASTALIĞI</a:t>
            </a:r>
            <a:r>
              <a:rPr lang="tr-TR" sz="2800">
                <a:solidFill>
                  <a:srgbClr val="FF3399"/>
                </a:solidFill>
                <a:latin typeface="Times New Roman" pitchFamily="18" charset="0"/>
              </a:rPr>
              <a:t>: </a:t>
            </a:r>
            <a:r>
              <a:rPr lang="tr-TR" sz="2800">
                <a:latin typeface="Times New Roman" pitchFamily="18" charset="0"/>
              </a:rPr>
              <a:t>Triptofan ve nötral amino asitlerin bağırsak ve böbrekteki emilim bozukluğu.  NAD sentezi bozulur. </a:t>
            </a:r>
          </a:p>
          <a:p>
            <a:pPr algn="just">
              <a:buFontTx/>
              <a:buNone/>
            </a:pPr>
            <a:endParaRPr lang="tr-TR" sz="2800">
              <a:latin typeface="Times New Roman" pitchFamily="18" charset="0"/>
            </a:endParaRPr>
          </a:p>
          <a:p>
            <a:pPr algn="just">
              <a:buFontTx/>
              <a:buNone/>
            </a:pPr>
            <a:r>
              <a:rPr lang="tr-TR" sz="2800">
                <a:latin typeface="Times New Roman" pitchFamily="18" charset="0"/>
              </a:rPr>
              <a:t>Gelişme bozukluğu, fotosensitivite, intermittan ataksi, nistagmus ve tremor ile </a:t>
            </a:r>
            <a:r>
              <a:rPr lang="tr-TR" sz="2800">
                <a:solidFill>
                  <a:srgbClr val="FF0066"/>
                </a:solidFill>
                <a:latin typeface="Times New Roman" pitchFamily="18" charset="0"/>
              </a:rPr>
              <a:t>pellegra </a:t>
            </a:r>
            <a:r>
              <a:rPr lang="tr-TR" sz="2800">
                <a:latin typeface="Times New Roman" pitchFamily="18" charset="0"/>
              </a:rPr>
              <a:t>tablosu vardır. Semptomlar ataklar halinde gelişir, yaş ilerledikçe sıklığı azalır. Kötü beslenme ataklara yol açar. İdrarla indol türevleri atılır. Tedavide proteinden zengin diyet, nikotinamid verilir.</a:t>
            </a:r>
            <a:endParaRPr lang="tr-TR" sz="28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09600" y="228600"/>
            <a:ext cx="7772400" cy="641350"/>
          </a:xfrm>
        </p:spPr>
        <p:txBody>
          <a:bodyPr/>
          <a:lstStyle/>
          <a:p>
            <a:r>
              <a:rPr lang="tr-TR" sz="3600" b="1">
                <a:latin typeface="Times New Roman" pitchFamily="18" charset="0"/>
              </a:rPr>
              <a:t>Fumarat açığa çıkartanlar:</a:t>
            </a:r>
          </a:p>
        </p:txBody>
      </p:sp>
      <p:sp>
        <p:nvSpPr>
          <p:cNvPr id="30723" name="Rectangle 3"/>
          <p:cNvSpPr>
            <a:spLocks noGrp="1" noChangeArrowheads="1"/>
          </p:cNvSpPr>
          <p:nvPr>
            <p:ph idx="1"/>
          </p:nvPr>
        </p:nvSpPr>
        <p:spPr>
          <a:xfrm>
            <a:off x="685800" y="990600"/>
            <a:ext cx="7772400" cy="5105400"/>
          </a:xfrm>
        </p:spPr>
        <p:txBody>
          <a:bodyPr/>
          <a:lstStyle/>
          <a:p>
            <a:r>
              <a:rPr lang="tr-TR" sz="3000">
                <a:solidFill>
                  <a:schemeClr val="tx2"/>
                </a:solidFill>
                <a:latin typeface="Times New Roman" pitchFamily="18" charset="0"/>
              </a:rPr>
              <a:t>Fenilalanin</a:t>
            </a:r>
            <a:r>
              <a:rPr lang="tr-TR" sz="3000">
                <a:latin typeface="Times New Roman" pitchFamily="18" charset="0"/>
              </a:rPr>
              <a:t>, </a:t>
            </a:r>
            <a:r>
              <a:rPr lang="tr-TR" sz="3000">
                <a:solidFill>
                  <a:schemeClr val="accent1"/>
                </a:solidFill>
                <a:latin typeface="Times New Roman" pitchFamily="18" charset="0"/>
              </a:rPr>
              <a:t>fenilalanin hidroksilazla</a:t>
            </a:r>
            <a:r>
              <a:rPr lang="tr-TR" sz="3000">
                <a:latin typeface="Times New Roman" pitchFamily="18" charset="0"/>
              </a:rPr>
              <a:t>, </a:t>
            </a:r>
            <a:r>
              <a:rPr lang="tr-TR" sz="3000">
                <a:solidFill>
                  <a:srgbClr val="FF0066"/>
                </a:solidFill>
                <a:latin typeface="Times New Roman" pitchFamily="18" charset="0"/>
              </a:rPr>
              <a:t>tetrahidro-biopterin </a:t>
            </a:r>
            <a:r>
              <a:rPr lang="tr-TR" sz="3000">
                <a:latin typeface="Times New Roman" pitchFamily="18" charset="0"/>
              </a:rPr>
              <a:t>koenzim olarak kullanılarak tirozine çevrilir.</a:t>
            </a:r>
          </a:p>
          <a:p>
            <a:r>
              <a:rPr lang="tr-TR" sz="3000">
                <a:solidFill>
                  <a:schemeClr val="tx2"/>
                </a:solidFill>
                <a:latin typeface="Times New Roman" pitchFamily="18" charset="0"/>
              </a:rPr>
              <a:t>Tirozin,</a:t>
            </a:r>
            <a:r>
              <a:rPr lang="tr-TR" sz="3000">
                <a:latin typeface="Times New Roman" pitchFamily="18" charset="0"/>
              </a:rPr>
              <a:t> transaminasyon ve bir dizi reaksiyon sonucunda fumarat ve asetoasetata dönüşür. Asetoasetattan da asetil koA açığa çıkar. </a:t>
            </a:r>
          </a:p>
          <a:p>
            <a:r>
              <a:rPr lang="tr-TR" sz="3000">
                <a:latin typeface="Times New Roman" pitchFamily="18" charset="0"/>
              </a:rPr>
              <a:t>Fenilalanin ve tirozin, hem glukojenik hem ketojenik amino asitlerdir.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684213" y="0"/>
            <a:ext cx="7772400" cy="701675"/>
          </a:xfrm>
        </p:spPr>
        <p:txBody>
          <a:bodyPr/>
          <a:lstStyle/>
          <a:p>
            <a:r>
              <a:rPr lang="tr-TR" sz="4000">
                <a:latin typeface="Times New Roman" pitchFamily="18" charset="0"/>
              </a:rPr>
              <a:t>F</a:t>
            </a:r>
            <a:r>
              <a:rPr lang="en-US" sz="4000">
                <a:latin typeface="Times New Roman" pitchFamily="18" charset="0"/>
              </a:rPr>
              <a:t>en</a:t>
            </a:r>
            <a:r>
              <a:rPr lang="tr-TR" sz="4000">
                <a:latin typeface="Times New Roman" pitchFamily="18" charset="0"/>
              </a:rPr>
              <a:t>i</a:t>
            </a:r>
            <a:r>
              <a:rPr lang="en-US" sz="4000">
                <a:latin typeface="Times New Roman" pitchFamily="18" charset="0"/>
              </a:rPr>
              <a:t>lketon</a:t>
            </a:r>
            <a:r>
              <a:rPr lang="tr-TR" sz="4000">
                <a:latin typeface="Times New Roman" pitchFamily="18" charset="0"/>
              </a:rPr>
              <a:t>üri</a:t>
            </a:r>
            <a:r>
              <a:rPr lang="en-US" sz="4000">
                <a:latin typeface="Times New Roman" pitchFamily="18" charset="0"/>
              </a:rPr>
              <a:t> (</a:t>
            </a:r>
            <a:r>
              <a:rPr lang="tr-TR" sz="4000">
                <a:latin typeface="Times New Roman" pitchFamily="18" charset="0"/>
              </a:rPr>
              <a:t>FKÜ</a:t>
            </a:r>
            <a:r>
              <a:rPr lang="en-US" sz="4000">
                <a:latin typeface="Times New Roman" pitchFamily="18" charset="0"/>
              </a:rPr>
              <a:t>)</a:t>
            </a:r>
            <a:r>
              <a:rPr lang="en-US" sz="4000" b="1">
                <a:latin typeface="Times New Roman" pitchFamily="18" charset="0"/>
              </a:rPr>
              <a:t> </a:t>
            </a:r>
            <a:endParaRPr lang="en-US">
              <a:latin typeface="Times New Roman" pitchFamily="18" charset="0"/>
            </a:endParaRPr>
          </a:p>
        </p:txBody>
      </p:sp>
      <p:sp>
        <p:nvSpPr>
          <p:cNvPr id="50179" name="Rectangle 3"/>
          <p:cNvSpPr>
            <a:spLocks noGrp="1" noChangeArrowheads="1"/>
          </p:cNvSpPr>
          <p:nvPr>
            <p:ph type="body" idx="4294967295"/>
          </p:nvPr>
        </p:nvSpPr>
        <p:spPr>
          <a:xfrm>
            <a:off x="0" y="765175"/>
            <a:ext cx="7772400" cy="3959225"/>
          </a:xfrm>
        </p:spPr>
        <p:txBody>
          <a:bodyPr/>
          <a:lstStyle/>
          <a:p>
            <a:pPr>
              <a:lnSpc>
                <a:spcPct val="80000"/>
              </a:lnSpc>
            </a:pPr>
            <a:r>
              <a:rPr lang="tr-TR" sz="2800">
                <a:latin typeface="Times New Roman" pitchFamily="18" charset="0"/>
              </a:rPr>
              <a:t>F.</a:t>
            </a:r>
            <a:r>
              <a:rPr lang="en-US" sz="2800">
                <a:latin typeface="Times New Roman" pitchFamily="18" charset="0"/>
              </a:rPr>
              <a:t> h</a:t>
            </a:r>
            <a:r>
              <a:rPr lang="tr-TR" sz="2800">
                <a:latin typeface="Times New Roman" pitchFamily="18" charset="0"/>
              </a:rPr>
              <a:t>idroksilaz (klasik FKÜ) veya kofaktör tetrahidro-biopterin sentez/indirgenme bozukluğu.</a:t>
            </a:r>
            <a:endParaRPr lang="en-US" sz="2800">
              <a:latin typeface="Times New Roman" pitchFamily="18" charset="0"/>
            </a:endParaRPr>
          </a:p>
          <a:p>
            <a:pPr>
              <a:lnSpc>
                <a:spcPct val="80000"/>
              </a:lnSpc>
            </a:pPr>
            <a:r>
              <a:rPr lang="tr-TR" sz="2800">
                <a:latin typeface="Times New Roman" pitchFamily="18" charset="0"/>
              </a:rPr>
              <a:t>Tüm yenidoğanların taranması zorunludur (Guthrie testi).</a:t>
            </a:r>
          </a:p>
          <a:p>
            <a:pPr>
              <a:lnSpc>
                <a:spcPct val="80000"/>
              </a:lnSpc>
            </a:pPr>
            <a:r>
              <a:rPr lang="tr-TR" sz="2800">
                <a:latin typeface="Times New Roman" pitchFamily="18" charset="0"/>
              </a:rPr>
              <a:t>Zeka geriliği (1 yaş)</a:t>
            </a:r>
            <a:r>
              <a:rPr lang="en-US" sz="2800">
                <a:latin typeface="Times New Roman" pitchFamily="18" charset="0"/>
              </a:rPr>
              <a:t>, </a:t>
            </a:r>
            <a:r>
              <a:rPr lang="tr-TR" sz="2800">
                <a:latin typeface="Times New Roman" pitchFamily="18" charset="0"/>
              </a:rPr>
              <a:t>yürüme-konuşma bozukluğu, hiperaktivite, tremor, mikroensefali, büyüme geriliği, melanin sentez bozukluğu ve hipopigmentasyon</a:t>
            </a:r>
            <a:endParaRPr lang="en-US" sz="2800">
              <a:latin typeface="Times New Roman" pitchFamily="18" charset="0"/>
            </a:endParaRPr>
          </a:p>
          <a:p>
            <a:pPr>
              <a:lnSpc>
                <a:spcPct val="80000"/>
              </a:lnSpc>
            </a:pPr>
            <a:r>
              <a:rPr lang="en-US" sz="2800">
                <a:latin typeface="Times New Roman" pitchFamily="18" charset="0"/>
              </a:rPr>
              <a:t>T</a:t>
            </a:r>
            <a:r>
              <a:rPr lang="tr-TR" sz="2800">
                <a:latin typeface="Times New Roman" pitchFamily="18" charset="0"/>
              </a:rPr>
              <a:t>edavide</a:t>
            </a:r>
            <a:r>
              <a:rPr lang="en-US" sz="2800">
                <a:latin typeface="Times New Roman" pitchFamily="18" charset="0"/>
              </a:rPr>
              <a:t>: </a:t>
            </a:r>
            <a:r>
              <a:rPr lang="tr-TR" sz="2800">
                <a:latin typeface="Times New Roman" pitchFamily="18" charset="0"/>
              </a:rPr>
              <a:t>f</a:t>
            </a:r>
            <a:r>
              <a:rPr lang="en-US" sz="2800">
                <a:latin typeface="Times New Roman" pitchFamily="18" charset="0"/>
              </a:rPr>
              <a:t>en</a:t>
            </a:r>
            <a:r>
              <a:rPr lang="tr-TR" sz="2800">
                <a:latin typeface="Times New Roman" pitchFamily="18" charset="0"/>
              </a:rPr>
              <a:t>i</a:t>
            </a:r>
            <a:r>
              <a:rPr lang="en-US" sz="2800">
                <a:latin typeface="Times New Roman" pitchFamily="18" charset="0"/>
              </a:rPr>
              <a:t>lalanin</a:t>
            </a:r>
            <a:r>
              <a:rPr lang="tr-TR" sz="2800">
                <a:latin typeface="Times New Roman" pitchFamily="18" charset="0"/>
              </a:rPr>
              <a:t> alımı kısıtlanır. </a:t>
            </a:r>
          </a:p>
          <a:p>
            <a:pPr>
              <a:lnSpc>
                <a:spcPct val="80000"/>
              </a:lnSpc>
            </a:pPr>
            <a:r>
              <a:rPr lang="tr-TR" sz="2800">
                <a:latin typeface="Times New Roman" pitchFamily="18" charset="0"/>
              </a:rPr>
              <a:t>İlk 1 hafta içinde başlamalı.</a:t>
            </a:r>
            <a:endParaRPr lang="en-US" sz="2800">
              <a:latin typeface="Times New Roman" pitchFamily="18" charset="0"/>
            </a:endParaRPr>
          </a:p>
          <a:p>
            <a:pPr>
              <a:lnSpc>
                <a:spcPct val="80000"/>
              </a:lnSpc>
            </a:pPr>
            <a:endParaRPr lang="en-US" sz="2800">
              <a:latin typeface="Times New Roman" pitchFamily="18" charset="0"/>
            </a:endParaRPr>
          </a:p>
        </p:txBody>
      </p:sp>
      <p:pic>
        <p:nvPicPr>
          <p:cNvPr id="50180" name="Picture 4"/>
          <p:cNvPicPr>
            <a:picLocks noChangeAspect="1" noChangeArrowheads="1"/>
          </p:cNvPicPr>
          <p:nvPr/>
        </p:nvPicPr>
        <p:blipFill>
          <a:blip r:embed="rId2" cstate="print"/>
          <a:srcRect/>
          <a:stretch>
            <a:fillRect/>
          </a:stretch>
        </p:blipFill>
        <p:spPr bwMode="auto">
          <a:xfrm>
            <a:off x="4716463" y="5516563"/>
            <a:ext cx="1663700" cy="850900"/>
          </a:xfrm>
          <a:prstGeom prst="rect">
            <a:avLst/>
          </a:prstGeom>
          <a:solidFill>
            <a:srgbClr val="FFFF99"/>
          </a:solidFill>
          <a:ln w="9525">
            <a:noFill/>
            <a:miter lim="800000"/>
            <a:headEnd/>
            <a:tailEnd/>
          </a:ln>
          <a:effectLst/>
        </p:spPr>
      </p:pic>
      <p:sp>
        <p:nvSpPr>
          <p:cNvPr id="50181" name="Text Box 5"/>
          <p:cNvSpPr txBox="1">
            <a:spLocks noChangeArrowheads="1"/>
          </p:cNvSpPr>
          <p:nvPr/>
        </p:nvSpPr>
        <p:spPr bwMode="auto">
          <a:xfrm>
            <a:off x="2987675" y="5157788"/>
            <a:ext cx="742950" cy="457200"/>
          </a:xfrm>
          <a:prstGeom prst="rect">
            <a:avLst/>
          </a:prstGeom>
          <a:noFill/>
          <a:ln w="9525">
            <a:noFill/>
            <a:miter lim="800000"/>
            <a:headEnd/>
            <a:tailEnd/>
          </a:ln>
          <a:effectLst/>
        </p:spPr>
        <p:txBody>
          <a:bodyPr wrap="none">
            <a:spAutoFit/>
          </a:bodyPr>
          <a:lstStyle/>
          <a:p>
            <a:pPr algn="l" eaLnBrk="0" hangingPunct="0"/>
            <a:r>
              <a:rPr lang="en-US" b="1">
                <a:latin typeface="Helvetica" charset="0"/>
              </a:rPr>
              <a:t>Phe</a:t>
            </a:r>
            <a:endParaRPr lang="en-US">
              <a:latin typeface="Times" charset="0"/>
            </a:endParaRPr>
          </a:p>
        </p:txBody>
      </p:sp>
      <p:sp>
        <p:nvSpPr>
          <p:cNvPr id="50182" name="Text Box 6"/>
          <p:cNvSpPr txBox="1">
            <a:spLocks noChangeArrowheads="1"/>
          </p:cNvSpPr>
          <p:nvPr/>
        </p:nvSpPr>
        <p:spPr bwMode="auto">
          <a:xfrm>
            <a:off x="4643438" y="4581525"/>
            <a:ext cx="658812" cy="457200"/>
          </a:xfrm>
          <a:prstGeom prst="rect">
            <a:avLst/>
          </a:prstGeom>
          <a:noFill/>
          <a:ln w="9525">
            <a:noFill/>
            <a:miter lim="800000"/>
            <a:headEnd/>
            <a:tailEnd/>
          </a:ln>
          <a:effectLst/>
        </p:spPr>
        <p:txBody>
          <a:bodyPr wrap="none">
            <a:spAutoFit/>
          </a:bodyPr>
          <a:lstStyle/>
          <a:p>
            <a:pPr algn="l" eaLnBrk="0" hangingPunct="0"/>
            <a:r>
              <a:rPr lang="en-US" b="1">
                <a:latin typeface="Helvetica" charset="0"/>
              </a:rPr>
              <a:t>Tyr</a:t>
            </a:r>
          </a:p>
        </p:txBody>
      </p:sp>
      <p:sp>
        <p:nvSpPr>
          <p:cNvPr id="50183" name="AutoShape 7"/>
          <p:cNvSpPr>
            <a:spLocks noChangeArrowheads="1"/>
          </p:cNvSpPr>
          <p:nvPr/>
        </p:nvSpPr>
        <p:spPr bwMode="auto">
          <a:xfrm rot="-2238961">
            <a:off x="3995738" y="5084763"/>
            <a:ext cx="685800" cy="228600"/>
          </a:xfrm>
          <a:prstGeom prst="rightArrow">
            <a:avLst>
              <a:gd name="adj1" fmla="val 50000"/>
              <a:gd name="adj2" fmla="val 75000"/>
            </a:avLst>
          </a:prstGeom>
          <a:solidFill>
            <a:schemeClr val="accent1"/>
          </a:solidFill>
          <a:ln w="9525">
            <a:solidFill>
              <a:schemeClr val="tx1"/>
            </a:solidFill>
            <a:miter lim="800000"/>
            <a:headEnd/>
            <a:tailEnd/>
          </a:ln>
          <a:effectLst/>
        </p:spPr>
        <p:txBody>
          <a:bodyPr wrap="none" anchor="ctr"/>
          <a:lstStyle/>
          <a:p>
            <a:endParaRPr lang="tr-TR"/>
          </a:p>
        </p:txBody>
      </p:sp>
      <p:sp>
        <p:nvSpPr>
          <p:cNvPr id="50184" name="AutoShape 8"/>
          <p:cNvSpPr>
            <a:spLocks noChangeArrowheads="1"/>
          </p:cNvSpPr>
          <p:nvPr/>
        </p:nvSpPr>
        <p:spPr bwMode="auto">
          <a:xfrm rot="2085097">
            <a:off x="3924300" y="5805488"/>
            <a:ext cx="685800" cy="228600"/>
          </a:xfrm>
          <a:prstGeom prst="rightArrow">
            <a:avLst>
              <a:gd name="adj1" fmla="val 50000"/>
              <a:gd name="adj2" fmla="val 75000"/>
            </a:avLst>
          </a:prstGeom>
          <a:solidFill>
            <a:schemeClr val="accent1"/>
          </a:solidFill>
          <a:ln w="9525">
            <a:solidFill>
              <a:schemeClr val="tx1"/>
            </a:solidFill>
            <a:miter lim="800000"/>
            <a:headEnd/>
            <a:tailEnd/>
          </a:ln>
          <a:effectLst/>
        </p:spPr>
        <p:txBody>
          <a:bodyPr wrap="none" anchor="ctr"/>
          <a:lstStyle/>
          <a:p>
            <a:endParaRPr lang="tr-TR"/>
          </a:p>
        </p:txBody>
      </p:sp>
      <p:sp>
        <p:nvSpPr>
          <p:cNvPr id="50185" name="Text Box 9"/>
          <p:cNvSpPr txBox="1">
            <a:spLocks noChangeArrowheads="1"/>
          </p:cNvSpPr>
          <p:nvPr/>
        </p:nvSpPr>
        <p:spPr bwMode="auto">
          <a:xfrm>
            <a:off x="2268538" y="5734050"/>
            <a:ext cx="1797050" cy="336550"/>
          </a:xfrm>
          <a:prstGeom prst="rect">
            <a:avLst/>
          </a:prstGeom>
          <a:noFill/>
          <a:ln w="9525">
            <a:noFill/>
            <a:miter lim="800000"/>
            <a:headEnd/>
            <a:tailEnd/>
          </a:ln>
          <a:effectLst/>
        </p:spPr>
        <p:txBody>
          <a:bodyPr wrap="none">
            <a:spAutoFit/>
          </a:bodyPr>
          <a:lstStyle/>
          <a:p>
            <a:pPr algn="l" eaLnBrk="0" hangingPunct="0"/>
            <a:r>
              <a:rPr lang="en-US" sz="1600" b="1">
                <a:latin typeface="Helvetica" charset="0"/>
              </a:rPr>
              <a:t>Transamina</a:t>
            </a:r>
            <a:r>
              <a:rPr lang="tr-TR" sz="1600" b="1">
                <a:latin typeface="Helvetica" charset="0"/>
              </a:rPr>
              <a:t>syon</a:t>
            </a:r>
            <a:endParaRPr lang="en-US">
              <a:latin typeface="Times" charset="0"/>
            </a:endParaRPr>
          </a:p>
        </p:txBody>
      </p:sp>
      <p:sp>
        <p:nvSpPr>
          <p:cNvPr id="50186" name="Line 10"/>
          <p:cNvSpPr>
            <a:spLocks noChangeShapeType="1"/>
          </p:cNvSpPr>
          <p:nvPr/>
        </p:nvSpPr>
        <p:spPr bwMode="auto">
          <a:xfrm>
            <a:off x="4038600" y="5257800"/>
            <a:ext cx="457200" cy="304800"/>
          </a:xfrm>
          <a:prstGeom prst="line">
            <a:avLst/>
          </a:prstGeom>
          <a:noFill/>
          <a:ln w="28575">
            <a:solidFill>
              <a:srgbClr val="FF0000"/>
            </a:solidFill>
            <a:round/>
            <a:headEnd/>
            <a:tailEnd/>
          </a:ln>
          <a:effectLst/>
        </p:spPr>
        <p:txBody>
          <a:bodyPr wrap="none" anchor="ctr"/>
          <a:lstStyle/>
          <a:p>
            <a:endParaRPr lang="tr-TR"/>
          </a:p>
        </p:txBody>
      </p:sp>
      <p:sp>
        <p:nvSpPr>
          <p:cNvPr id="50187" name="Line 11"/>
          <p:cNvSpPr>
            <a:spLocks noChangeShapeType="1"/>
          </p:cNvSpPr>
          <p:nvPr/>
        </p:nvSpPr>
        <p:spPr bwMode="auto">
          <a:xfrm>
            <a:off x="4267200" y="5181600"/>
            <a:ext cx="0" cy="457200"/>
          </a:xfrm>
          <a:prstGeom prst="line">
            <a:avLst/>
          </a:prstGeom>
          <a:noFill/>
          <a:ln w="28575">
            <a:solidFill>
              <a:srgbClr val="FF0000"/>
            </a:solidFill>
            <a:round/>
            <a:headEnd/>
            <a:tailEnd/>
          </a:ln>
          <a:effectLst/>
        </p:spPr>
        <p:txBody>
          <a:bodyPr wrap="none" anchor="ctr"/>
          <a:lstStyle/>
          <a:p>
            <a:endParaRPr lang="tr-TR"/>
          </a:p>
        </p:txBody>
      </p:sp>
      <p:sp>
        <p:nvSpPr>
          <p:cNvPr id="50188" name="Text Box 12"/>
          <p:cNvSpPr txBox="1">
            <a:spLocks noChangeArrowheads="1"/>
          </p:cNvSpPr>
          <p:nvPr/>
        </p:nvSpPr>
        <p:spPr bwMode="auto">
          <a:xfrm>
            <a:off x="6516688" y="5445125"/>
            <a:ext cx="1336675" cy="581025"/>
          </a:xfrm>
          <a:prstGeom prst="rect">
            <a:avLst/>
          </a:prstGeom>
          <a:noFill/>
          <a:ln w="9525">
            <a:noFill/>
            <a:miter lim="800000"/>
            <a:headEnd/>
            <a:tailEnd/>
          </a:ln>
          <a:effectLst/>
        </p:spPr>
        <p:txBody>
          <a:bodyPr wrap="none">
            <a:spAutoFit/>
          </a:bodyPr>
          <a:lstStyle/>
          <a:p>
            <a:pPr algn="l" eaLnBrk="0" hangingPunct="0"/>
            <a:r>
              <a:rPr lang="tr-TR" sz="1600" b="1">
                <a:latin typeface="Helvetica" charset="0"/>
              </a:rPr>
              <a:t>F</a:t>
            </a:r>
            <a:r>
              <a:rPr lang="en-US" sz="1600" b="1">
                <a:latin typeface="Helvetica" charset="0"/>
              </a:rPr>
              <a:t>en</a:t>
            </a:r>
            <a:r>
              <a:rPr lang="tr-TR" sz="1600" b="1">
                <a:latin typeface="Helvetica" charset="0"/>
              </a:rPr>
              <a:t>i</a:t>
            </a:r>
            <a:r>
              <a:rPr lang="en-US" sz="1600" b="1">
                <a:latin typeface="Helvetica" charset="0"/>
              </a:rPr>
              <a:t>lp</a:t>
            </a:r>
            <a:r>
              <a:rPr lang="tr-TR" sz="1600" b="1">
                <a:latin typeface="Helvetica" charset="0"/>
              </a:rPr>
              <a:t>iruvat</a:t>
            </a:r>
            <a:endParaRPr lang="en-US" sz="1600" b="1">
              <a:latin typeface="Helvetica" charset="0"/>
            </a:endParaRPr>
          </a:p>
          <a:p>
            <a:pPr algn="l" eaLnBrk="0" hangingPunct="0"/>
            <a:r>
              <a:rPr lang="en-US" sz="1600" b="1">
                <a:latin typeface="Helvetica" charset="0"/>
              </a:rPr>
              <a:t>(</a:t>
            </a:r>
            <a:r>
              <a:rPr lang="tr-TR" sz="1600" b="1">
                <a:latin typeface="Helvetica" charset="0"/>
              </a:rPr>
              <a:t>idrar</a:t>
            </a:r>
            <a:r>
              <a:rPr lang="en-US" sz="1600" b="1">
                <a:latin typeface="Helvetica" charset="0"/>
              </a:rPr>
              <a:t>)</a:t>
            </a:r>
            <a:endParaRPr lang="en-US">
              <a:latin typeface="Times"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idx="1"/>
          </p:nvPr>
        </p:nvSpPr>
        <p:spPr>
          <a:xfrm>
            <a:off x="684213" y="476250"/>
            <a:ext cx="7772400" cy="4683125"/>
          </a:xfrm>
        </p:spPr>
        <p:txBody>
          <a:bodyPr/>
          <a:lstStyle/>
          <a:p>
            <a:r>
              <a:rPr lang="tr-TR" sz="2800">
                <a:latin typeface="Times New Roman" pitchFamily="18" charset="0"/>
              </a:rPr>
              <a:t>Tirozin transaminaz eksikliğinde </a:t>
            </a:r>
            <a:r>
              <a:rPr lang="tr-TR" sz="2800">
                <a:solidFill>
                  <a:srgbClr val="FF3399"/>
                </a:solidFill>
                <a:latin typeface="Times New Roman" pitchFamily="18" charset="0"/>
              </a:rPr>
              <a:t>Tirozinemi tip II </a:t>
            </a:r>
            <a:r>
              <a:rPr lang="tr-TR" sz="2800">
                <a:latin typeface="Times New Roman" pitchFamily="18" charset="0"/>
              </a:rPr>
              <a:t>olur. Göz ve deri lezyonları ile orta dereceli zeka geriliği görülür, diyette f.alanin –tirozin kısıtlaması yapılır.</a:t>
            </a:r>
          </a:p>
          <a:p>
            <a:r>
              <a:rPr lang="tr-TR" sz="2800">
                <a:latin typeface="Times New Roman" pitchFamily="18" charset="0"/>
              </a:rPr>
              <a:t>p-hidroksi fenipiruvat hidroksilaz eksikliğinde </a:t>
            </a:r>
            <a:r>
              <a:rPr lang="tr-TR" sz="2800">
                <a:solidFill>
                  <a:srgbClr val="FF3399"/>
                </a:solidFill>
                <a:latin typeface="Times New Roman" pitchFamily="18" charset="0"/>
              </a:rPr>
              <a:t>Neonatal geçici tirozinemi.</a:t>
            </a:r>
            <a:endParaRPr lang="tr-TR" sz="2800">
              <a:latin typeface="Times New Roman" pitchFamily="18" charset="0"/>
            </a:endParaRPr>
          </a:p>
          <a:p>
            <a:r>
              <a:rPr lang="tr-TR" sz="2800">
                <a:latin typeface="Times New Roman" pitchFamily="18" charset="0"/>
              </a:rPr>
              <a:t>Fumarilasetoasetat hidrolaz eksikliğinde </a:t>
            </a:r>
            <a:r>
              <a:rPr lang="tr-TR" sz="2800">
                <a:solidFill>
                  <a:srgbClr val="FF3399"/>
                </a:solidFill>
                <a:latin typeface="Times New Roman" pitchFamily="18" charset="0"/>
              </a:rPr>
              <a:t>Tirozinemi tip I</a:t>
            </a:r>
            <a:r>
              <a:rPr lang="tr-TR" sz="2800">
                <a:latin typeface="Times New Roman" pitchFamily="18" charset="0"/>
              </a:rPr>
              <a:t> (lahana kokusu) ortaya çıkar. Diyet tedavisi uygulanır, aksi halde k.c. yetmezliği gelişir.</a:t>
            </a:r>
          </a:p>
          <a:p>
            <a:endParaRPr lang="tr-TR" sz="2800">
              <a:latin typeface="Times New Roman" pitchFamily="18" charset="0"/>
            </a:endParaRPr>
          </a:p>
          <a:p>
            <a:pPr algn="r">
              <a:buFontTx/>
              <a:buNone/>
            </a:pPr>
            <a:endParaRPr lang="tr-TR" sz="1600">
              <a:latin typeface="Times New Roman" pitchFamily="18" charset="0"/>
            </a:endParaRPr>
          </a:p>
          <a:p>
            <a:pPr algn="r">
              <a:buFontTx/>
              <a:buNone/>
            </a:pPr>
            <a:endParaRPr lang="tr-TR" sz="1600">
              <a:latin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11188" y="188913"/>
            <a:ext cx="7772400" cy="762000"/>
          </a:xfrm>
        </p:spPr>
        <p:txBody>
          <a:bodyPr/>
          <a:lstStyle/>
          <a:p>
            <a:r>
              <a:rPr lang="en-US" b="1">
                <a:latin typeface="Times New Roman" pitchFamily="18" charset="0"/>
              </a:rPr>
              <a:t>Alkapton</a:t>
            </a:r>
            <a:r>
              <a:rPr lang="tr-TR" b="1">
                <a:latin typeface="Times New Roman" pitchFamily="18" charset="0"/>
              </a:rPr>
              <a:t>üri</a:t>
            </a:r>
            <a:endParaRPr lang="en-US">
              <a:latin typeface="Times New Roman" pitchFamily="18" charset="0"/>
            </a:endParaRPr>
          </a:p>
        </p:txBody>
      </p:sp>
      <p:sp>
        <p:nvSpPr>
          <p:cNvPr id="51203" name="Rectangle 3"/>
          <p:cNvSpPr>
            <a:spLocks noGrp="1" noChangeArrowheads="1"/>
          </p:cNvSpPr>
          <p:nvPr>
            <p:ph type="body" idx="4294967295"/>
          </p:nvPr>
        </p:nvSpPr>
        <p:spPr>
          <a:xfrm>
            <a:off x="0" y="1196975"/>
            <a:ext cx="7772400" cy="4899025"/>
          </a:xfrm>
        </p:spPr>
        <p:txBody>
          <a:bodyPr/>
          <a:lstStyle/>
          <a:p>
            <a:r>
              <a:rPr lang="tr-TR">
                <a:latin typeface="Times New Roman" pitchFamily="18" charset="0"/>
              </a:rPr>
              <a:t>Tirozin metabolizmasındaki </a:t>
            </a:r>
            <a:r>
              <a:rPr lang="tr-TR">
                <a:solidFill>
                  <a:srgbClr val="FF3399"/>
                </a:solidFill>
                <a:latin typeface="Times New Roman" pitchFamily="18" charset="0"/>
              </a:rPr>
              <a:t>H</a:t>
            </a:r>
            <a:r>
              <a:rPr lang="en-US">
                <a:solidFill>
                  <a:srgbClr val="FF3399"/>
                </a:solidFill>
                <a:latin typeface="Times New Roman" pitchFamily="18" charset="0"/>
              </a:rPr>
              <a:t>omogentisat </a:t>
            </a:r>
            <a:r>
              <a:rPr lang="tr-TR">
                <a:solidFill>
                  <a:srgbClr val="FF3399"/>
                </a:solidFill>
                <a:latin typeface="Times New Roman" pitchFamily="18" charset="0"/>
              </a:rPr>
              <a:t>oksidaz</a:t>
            </a:r>
            <a:r>
              <a:rPr lang="tr-TR">
                <a:latin typeface="Times New Roman" pitchFamily="18" charset="0"/>
              </a:rPr>
              <a:t> enzimi eksikliği.</a:t>
            </a:r>
          </a:p>
          <a:p>
            <a:r>
              <a:rPr lang="tr-TR">
                <a:latin typeface="Times New Roman" pitchFamily="18" charset="0"/>
              </a:rPr>
              <a:t>İdrar beklemekle siyah döner (</a:t>
            </a:r>
            <a:r>
              <a:rPr lang="en-US">
                <a:latin typeface="Times New Roman" pitchFamily="18" charset="0"/>
              </a:rPr>
              <a:t>homogentisi</a:t>
            </a:r>
            <a:r>
              <a:rPr lang="tr-TR">
                <a:latin typeface="Times New Roman" pitchFamily="18" charset="0"/>
              </a:rPr>
              <a:t>k</a:t>
            </a:r>
            <a:r>
              <a:rPr lang="en-US">
                <a:latin typeface="Times New Roman" pitchFamily="18" charset="0"/>
              </a:rPr>
              <a:t> </a:t>
            </a:r>
            <a:r>
              <a:rPr lang="tr-TR">
                <a:latin typeface="Times New Roman" pitchFamily="18" charset="0"/>
              </a:rPr>
              <a:t>asitin oksidasyonu).</a:t>
            </a:r>
          </a:p>
          <a:p>
            <a:r>
              <a:rPr lang="tr-TR">
                <a:latin typeface="Times New Roman" pitchFamily="18" charset="0"/>
              </a:rPr>
              <a:t>Geç evrede artrit ve bağ dokusunda pigmentasyon (okronozis) ortaya çıkar.</a:t>
            </a:r>
            <a:endParaRPr lang="en-US">
              <a:latin typeface="Times New Roman" pitchFamily="18" charset="0"/>
            </a:endParaRPr>
          </a:p>
          <a:p>
            <a:pPr>
              <a:buFontTx/>
              <a:buNone/>
            </a:pPr>
            <a:endParaRPr lang="tr-TR" sz="280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317</Words>
  <Application>Microsoft Office PowerPoint</Application>
  <PresentationFormat>Ekran Gösterisi (4:3)</PresentationFormat>
  <Paragraphs>32</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Metro</vt:lpstr>
      <vt:lpstr>• Glisin; 1- Serin-hidroksimetiltransferaz ile serine çevrilir.                2- Glisin parçalayıcı enzim ile CO2 ve NH4’e parçalanır.                3- D-amino asit oksidaz ve FAD kullanılarak önce glioksilata çevrilir. Bu madde ya glioksilat karboligaz ile katabolize edilir ya da okzalata dönüşerek idrarla atılır.  </vt:lpstr>
      <vt:lpstr>Slayt 2</vt:lpstr>
      <vt:lpstr>Slayt 3</vt:lpstr>
      <vt:lpstr>Slayt 4</vt:lpstr>
      <vt:lpstr>Fumarat açığa çıkartanlar:</vt:lpstr>
      <vt:lpstr>Fenilketonüri (FKÜ) </vt:lpstr>
      <vt:lpstr>Slayt 7</vt:lpstr>
      <vt:lpstr>Alkaptonüri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Glisin; 1- Serin-hidroksimetiltransferaz ile serine çevrilir.                2- Glisin parçalayıcı enzim ile CO2 ve NH4’e parçalanır.                3- D-amino asit oksidaz ve FAD kullanılarak önce glioksilata çevrilir. Bu madde ya glioksilat karboligaz ile katabolize edilir ya da okzalata dönüşerek idrarla atılır.  </dc:title>
  <dc:creator>ELGÜN</dc:creator>
  <cp:lastModifiedBy>user</cp:lastModifiedBy>
  <cp:revision>1</cp:revision>
  <dcterms:created xsi:type="dcterms:W3CDTF">2017-09-22T08:51:43Z</dcterms:created>
  <dcterms:modified xsi:type="dcterms:W3CDTF">2017-09-22T08:52:14Z</dcterms:modified>
</cp:coreProperties>
</file>