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3" r:id="rId1"/>
  </p:sldMasterIdLst>
  <p:notesMasterIdLst>
    <p:notesMasterId r:id="rId17"/>
  </p:notesMasterIdLst>
  <p:handoutMasterIdLst>
    <p:handoutMasterId r:id="rId18"/>
  </p:handoutMasterIdLst>
  <p:sldIdLst>
    <p:sldId id="256" r:id="rId2"/>
    <p:sldId id="297" r:id="rId3"/>
    <p:sldId id="299" r:id="rId4"/>
    <p:sldId id="373" r:id="rId5"/>
    <p:sldId id="358" r:id="rId6"/>
    <p:sldId id="359" r:id="rId7"/>
    <p:sldId id="366" r:id="rId8"/>
    <p:sldId id="371" r:id="rId9"/>
    <p:sldId id="369" r:id="rId10"/>
    <p:sldId id="370" r:id="rId11"/>
    <p:sldId id="348" r:id="rId12"/>
    <p:sldId id="379" r:id="rId13"/>
    <p:sldId id="354" r:id="rId14"/>
    <p:sldId id="349" r:id="rId15"/>
    <p:sldId id="37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70" autoAdjust="0"/>
    <p:restoredTop sz="94660"/>
  </p:normalViewPr>
  <p:slideViewPr>
    <p:cSldViewPr>
      <p:cViewPr varScale="1">
        <p:scale>
          <a:sx n="91" d="100"/>
          <a:sy n="91" d="100"/>
        </p:scale>
        <p:origin x="60" y="60"/>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5.11.2021</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5.11.2021</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5.11.2021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35813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08421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83120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46020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0262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90482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37031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3503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3047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78539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6517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5.11.2021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01423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5.11.2021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6476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5.11.2021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6406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8426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1689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5.11.2021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37420507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076064" y="1484784"/>
            <a:ext cx="4950338" cy="1566174"/>
          </a:xfrm>
        </p:spPr>
        <p:txBody>
          <a:bodyPr anchor="ctr">
            <a:normAutofit fontScale="90000"/>
          </a:bodyPr>
          <a:lstStyle/>
          <a:p>
            <a:pPr algn="ct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ÇOCUK GELİŞİMİ BÖLÜMÜ</a:t>
            </a: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3773742" y="3158970"/>
            <a:ext cx="5554980"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Dersin adı: Sağlık  Sosyolojisi</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Konu: Etnik Köken, Irk, Sosyal Sınıf ve Sağlık</a:t>
            </a:r>
          </a:p>
          <a:p>
            <a:pPr marL="257310" indent="-256770" algn="ctr">
              <a:spcBef>
                <a:spcPts val="751"/>
              </a:spcBef>
            </a:pPr>
            <a:endParaRPr lang="tr-TR" spc="-1" dirty="0">
              <a:solidFill>
                <a:schemeClr val="tx1"/>
              </a:solidFill>
              <a:uFill>
                <a:solidFill>
                  <a:srgbClr val="FFFFFF"/>
                </a:solidFill>
              </a:u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332656"/>
            <a:ext cx="9577064" cy="6323994"/>
          </a:xfrm>
        </p:spPr>
        <p:txBody>
          <a:bodyPr anchor="ctr">
            <a:noAutofit/>
          </a:bodyPr>
          <a:lstStyle/>
          <a:p>
            <a:pPr marL="457740" indent="-457200" algn="just">
              <a:buClr>
                <a:srgbClr val="B31166"/>
              </a:buClr>
              <a:buFont typeface="Wingdings" panose="05000000000000000000" pitchFamily="2" charset="2"/>
              <a:buChar char="ü"/>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Sosyal sınıf genel anlamda, </a:t>
            </a:r>
            <a:r>
              <a:rPr lang="tr-TR" sz="26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eğitim, meslek </a:t>
            </a: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ve </a:t>
            </a:r>
            <a:r>
              <a:rPr lang="tr-TR" sz="26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gelir, sosyoekonomik konum </a:t>
            </a: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olmak üzere üç boyutta değerlendirilebilir. </a:t>
            </a:r>
            <a:r>
              <a:rPr lang="tr-TR" sz="26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Eğitim,</a:t>
            </a: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 sağlık bilincini ve davranışlarını şekillendirdiğinden; sosyal sınıf açısından sağlığa etki eden boyutlardan birincisidir. </a:t>
            </a:r>
          </a:p>
          <a:p>
            <a:pPr marL="457740" indent="-457200" algn="just">
              <a:buClr>
                <a:srgbClr val="B31166"/>
              </a:buClr>
              <a:buFont typeface="Wingdings" panose="05000000000000000000" pitchFamily="2" charset="2"/>
              <a:buChar char="ü"/>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Hastalık sıklığı, eğitim düzeyi düşük olanlarda ve özellikle de okur yazar olmayanlarda yüksek bulunmaktadır. </a:t>
            </a:r>
          </a:p>
          <a:p>
            <a:pPr marL="457740" indent="-457200" algn="just">
              <a:buClr>
                <a:srgbClr val="B31166"/>
              </a:buClr>
              <a:buFont typeface="Wingdings" panose="05000000000000000000" pitchFamily="2" charset="2"/>
              <a:buChar char="ü"/>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Ancak Hollanda'da yapılan bir çalışmada eğitimden ziyade gelir durumunun sağlık eşitsizliklerini artırıcı rolü daha fazla bulunmuştur. Bu sonucun gelir durumunun, doğrudan yaşam koşullarını etkilediğinden çıktığı düşünülmektedir. </a:t>
            </a:r>
          </a:p>
          <a:p>
            <a:pPr marL="457740" indent="-457200" algn="just">
              <a:buClr>
                <a:srgbClr val="B31166"/>
              </a:buClr>
              <a:buFont typeface="Wingdings" panose="05000000000000000000" pitchFamily="2" charset="2"/>
              <a:buChar char="ü"/>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Yine bir çok sağlık araştırmasında, kötü maddi yaşam koşullarının ve gelir düzeyinin düşüklüğünün, eğitim, sınıf gibi başka değişkenlerden bağımsız olarak psikolojik sağlık ve algılanan sağlık üzerinde etkili olduğu bulunmuştur.</a:t>
            </a:r>
          </a:p>
          <a:p>
            <a:pPr marL="540" indent="0" algn="just">
              <a:buClr>
                <a:srgbClr val="B31166"/>
              </a:buClr>
              <a:buNone/>
            </a:pPr>
            <a:endPar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1DEFA8C-F947-479F-BE07-76B6B3F80BF1}"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tr-TR"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5" name="3 Slayt Numarası Yer Tutucusu"/>
          <p:cNvSpPr txBox="1">
            <a:spLocks/>
          </p:cNvSpPr>
          <p:nvPr/>
        </p:nvSpPr>
        <p:spPr>
          <a:xfrm>
            <a:off x="8742294" y="5586412"/>
            <a:ext cx="727842" cy="357188"/>
          </a:xfrm>
          <a:prstGeom prst="rect">
            <a:avLst/>
          </a:prstGeom>
        </p:spPr>
        <p:txBody>
          <a:bodyPr anchor="b"/>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778563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Sosyal sınıfın ikinci alt boyutu, </a:t>
            </a: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meslek ve gelirdir</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Bir kişinin sağlığı, mesleği gereği çalıştığı ortam ile de ilişkilidir. Örneğin; beyaz yakalılarla, el işçileri kıyaslandığında hastalık ve ölüm riski farklılık gösterebilmektedir. </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Gelir ise, sağlık hizmetlerinden faydalanmayı doğrudan etkilemektedir. Ekonomik durumun sağlık üzerindeki yansımaları yoksul kesimde açık bir şekilde görülmektedir. </a:t>
            </a: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Yoksul olmak</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düşük gelir düzeyini, yetersiz ve dengesiz beslenmeyi, sosyalliğin azalmasını, psikolojik ve ekonomik anlamda kişide oluşan güvensizlik hissini, varoş hayatı, sağlıksız çevre koşullarını, madde bağımlılığını, ümitsizliği, dışlanan kesimleri ifade etmektedir.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11</a:t>
            </a:fld>
            <a:endParaRPr lang="tr-TR"/>
          </a:p>
        </p:txBody>
      </p:sp>
    </p:spTree>
    <p:extLst>
      <p:ext uri="{BB962C8B-B14F-4D97-AF65-F5344CB8AC3E}">
        <p14:creationId xmlns:p14="http://schemas.microsoft.com/office/powerpoint/2010/main" val="3453257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Ekonomik olarak asgari yaşam koşullarına ulaşamayan, barınacak bir evi, beslenecek yeterli gıdası olmayan, yeterli giyinme imkânını karşılayamayan, temel ihtiyaçlarını karşılayamayan kişilerin sağlıklı bir hayat sürdürmeleri mümkün değildir. </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Gelir durumu ile sağlıklı beslenme, kaliteli gıda tüketme arasında ciddi bir ilişki vardır. Satın alma gücü düşük olduğunda, kişiler mecburen ucuza mal edebilecekleri besinlerle karınlarını doyurmaktadır. Kalabalık ailelerde, aile bireyi sayısı arttıkça kişi başına düşen besin miktarı azalmaktadır.</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Bir kişinin sahip olduğu mevcut para miktarı değil, gelir dağılımındaki göreli konumu, sağlık durumunun bozulmasına ve ölüme yol açmaktadır. Kişilerin ve hane halkının geliri, gelir temelli sağlığın belirleyicilerinde anahtar rol oynamaktadır. Dolayısıyla kişi başına gelir düşerken, hastalık ve ölüm riski artmaktadır.</a:t>
            </a:r>
          </a:p>
          <a:p>
            <a:pPr marL="377825" indent="-285750"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12</a:t>
            </a:fld>
            <a:endParaRPr lang="tr-TR"/>
          </a:p>
        </p:txBody>
      </p:sp>
    </p:spTree>
    <p:extLst>
      <p:ext uri="{BB962C8B-B14F-4D97-AF65-F5344CB8AC3E}">
        <p14:creationId xmlns:p14="http://schemas.microsoft.com/office/powerpoint/2010/main" val="8073073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063552" y="404664"/>
            <a:ext cx="9505056" cy="5760640"/>
          </a:xfrm>
        </p:spPr>
        <p:txBody>
          <a:bodyPr anchor="ctr">
            <a:noAutofit/>
          </a:bodyPr>
          <a:lstStyle/>
          <a:p>
            <a:pPr indent="0" algn="just">
              <a:lnSpc>
                <a:spcPct val="150000"/>
              </a:lnSpc>
              <a:buNone/>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628650" indent="-285750" algn="just">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Sosyal sınıfın üçüncü alt boyutu ise, </a:t>
            </a: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sosyoekonomik konumdur.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Düşük sosyoekonomik duruma sahip ailelerin olduğu bölgelerde sağlık sorunları daha sık yaşanmaktadır. </a:t>
            </a:r>
          </a:p>
          <a:p>
            <a:pPr marL="628650" indent="-285750" algn="just">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Sosyoekonomik konumlar, zenginlik ve diğer kaynaklara ulaşmayı olduğu kadar güç, prestij ve statüye erişmeyi de kolaylaştırmaktadır. Bir kişinin sosyoekonomik konumu sağlık hizmetlerini de içeren bazı kaynak eşitsizliklerinde anahtar rol oynamaktadır.</a:t>
            </a:r>
          </a:p>
          <a:p>
            <a:pPr marL="628650" indent="-285750" algn="just">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Sağlıktaki sosyoekonomik konumdan doğan sosyal sınıf farklılıkları </a:t>
            </a:r>
            <a:r>
              <a:rPr lang="tr-TR" sz="2000" b="1" dirty="0" err="1">
                <a:latin typeface="Times New Roman" panose="02020603050405020304" pitchFamily="18" charset="0"/>
                <a:ea typeface="Times New Roman" panose="02020603050405020304" pitchFamily="18" charset="0"/>
                <a:cs typeface="Times New Roman" panose="02020603050405020304" pitchFamily="18" charset="0"/>
              </a:rPr>
              <a:t>birikimsel</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olarak yaşanmaktadır. Bir insanın ailesinin sosyoekonomik konumu, onun sağlığını da etkilemektedir. Aslında kişinin kökeni, konumunun da belirleyicisidir. Bireyler; ailesinin geliri ve hane halkına düşen geliri nispetinde eğitim almaktadır ve bu sayede belirli bir mesleki sınıfa girmekte ve bu doğrultuda da bir gelire sahip olmaktadır. </a:t>
            </a:r>
          </a:p>
          <a:p>
            <a:pPr marL="628650" indent="-285750" algn="just">
              <a:lnSpc>
                <a:spcPct val="150000"/>
              </a:lnSpc>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13</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29134503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E88CCC7-1227-4C61-A876-BD5C9756ED8A}"/>
              </a:ext>
            </a:extLst>
          </p:cNvPr>
          <p:cNvSpPr>
            <a:spLocks noGrp="1"/>
          </p:cNvSpPr>
          <p:nvPr>
            <p:ph idx="1"/>
          </p:nvPr>
        </p:nvSpPr>
        <p:spPr>
          <a:xfrm>
            <a:off x="1847528" y="692696"/>
            <a:ext cx="9657084" cy="5616624"/>
          </a:xfrm>
        </p:spPr>
        <p:txBody>
          <a:bodyPr>
            <a:normAutofit fontScale="92500" lnSpcReduction="10000"/>
          </a:bodyPr>
          <a:lstStyle/>
          <a:p>
            <a:pPr marL="0" indent="0" algn="just">
              <a:buNone/>
            </a:pPr>
            <a:endParaRPr lang="tr-TR" sz="2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tr-TR" sz="3000" dirty="0">
                <a:latin typeface="Times New Roman" panose="02020603050405020304" pitchFamily="18" charset="0"/>
                <a:cs typeface="Times New Roman" panose="02020603050405020304" pitchFamily="18" charset="0"/>
              </a:rPr>
              <a:t>Çocukluğunda ya da gençlik yıllarında yeterince sağlık hizmeti alamayan kişiler, ileri yaşlarda daha fazla hastalanmakta, hastalığı ilerlemekte ve tedavisi daha da zorlaşmaktadır.</a:t>
            </a:r>
          </a:p>
          <a:p>
            <a:pPr algn="just">
              <a:buFont typeface="Wingdings" panose="05000000000000000000" pitchFamily="2" charset="2"/>
              <a:buChar char="ü"/>
            </a:pPr>
            <a:r>
              <a:rPr lang="tr-TR" sz="3000" dirty="0">
                <a:latin typeface="Times New Roman" panose="02020603050405020304" pitchFamily="18" charset="0"/>
                <a:cs typeface="Times New Roman" panose="02020603050405020304" pitchFamily="18" charset="0"/>
              </a:rPr>
              <a:t>Özellikle çocukluktaki yoksul büyüme koşulları, ev içindeki olumsuz kültürel ve sosyal ortam, daha az kalifiye, daha az güvenceli iş koşullarında çalışma, iş stresi gibi etkenler, sağlık durumu üzerinde olumsuz etki yapmaktadır.</a:t>
            </a:r>
          </a:p>
          <a:p>
            <a:pPr algn="just">
              <a:buFont typeface="Wingdings" panose="05000000000000000000" pitchFamily="2" charset="2"/>
              <a:buChar char="ü"/>
            </a:pPr>
            <a:r>
              <a:rPr lang="tr-TR" sz="3000" dirty="0">
                <a:latin typeface="Times New Roman" panose="02020603050405020304" pitchFamily="18" charset="0"/>
                <a:cs typeface="Times New Roman" panose="02020603050405020304" pitchFamily="18" charset="0"/>
              </a:rPr>
              <a:t>Etnik gruplarda, azınlıklarda ve göçmenlerde hastalıkların görülmesinin ve ölüm oranlarının yüksekliğinin nedenleri; </a:t>
            </a:r>
            <a:r>
              <a:rPr lang="tr-TR" sz="3000" b="1" dirty="0">
                <a:latin typeface="Times New Roman" panose="02020603050405020304" pitchFamily="18" charset="0"/>
                <a:cs typeface="Times New Roman" panose="02020603050405020304" pitchFamily="18" charset="0"/>
              </a:rPr>
              <a:t>sağlıktaki eşitsizlikler, kültürel ve ekonomik engeller, dil sorunları </a:t>
            </a:r>
            <a:r>
              <a:rPr lang="tr-TR" sz="3000" dirty="0">
                <a:latin typeface="Times New Roman" panose="02020603050405020304" pitchFamily="18" charset="0"/>
                <a:cs typeface="Times New Roman" panose="02020603050405020304" pitchFamily="18" charset="0"/>
              </a:rPr>
              <a:t>ve</a:t>
            </a:r>
            <a:r>
              <a:rPr lang="tr-TR" sz="3000" b="1" dirty="0">
                <a:latin typeface="Times New Roman" panose="02020603050405020304" pitchFamily="18" charset="0"/>
                <a:cs typeface="Times New Roman" panose="02020603050405020304" pitchFamily="18" charset="0"/>
              </a:rPr>
              <a:t> ırkçılık </a:t>
            </a:r>
            <a:r>
              <a:rPr lang="tr-TR" sz="3000" dirty="0">
                <a:latin typeface="Times New Roman" panose="02020603050405020304" pitchFamily="18" charset="0"/>
                <a:cs typeface="Times New Roman" panose="02020603050405020304" pitchFamily="18" charset="0"/>
              </a:rPr>
              <a:t>olarak dört grupta ifade edilebilmektedir. 	</a:t>
            </a:r>
          </a:p>
          <a:p>
            <a:pPr marL="0" indent="0" algn="just">
              <a:buNone/>
            </a:pP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9549E7EC-562C-4D6E-ADDB-C203CA819C85}"/>
              </a:ext>
            </a:extLst>
          </p:cNvPr>
          <p:cNvSpPr>
            <a:spLocks noGrp="1"/>
          </p:cNvSpPr>
          <p:nvPr>
            <p:ph type="sldNum" sz="quarter" idx="12"/>
          </p:nvPr>
        </p:nvSpPr>
        <p:spPr/>
        <p:txBody>
          <a:bodyPr/>
          <a:lstStyle/>
          <a:p>
            <a:fld id="{B1DEFA8C-F947-479F-BE07-76B6B3F80BF1}" type="slidenum">
              <a:rPr lang="tr-TR" smtClean="0"/>
              <a:pPr/>
              <a:t>14</a:t>
            </a:fld>
            <a:endParaRPr lang="tr-TR"/>
          </a:p>
        </p:txBody>
      </p:sp>
    </p:spTree>
    <p:extLst>
      <p:ext uri="{BB962C8B-B14F-4D97-AF65-F5344CB8AC3E}">
        <p14:creationId xmlns:p14="http://schemas.microsoft.com/office/powerpoint/2010/main" val="3664864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E88CCC7-1227-4C61-A876-BD5C9756ED8A}"/>
              </a:ext>
            </a:extLst>
          </p:cNvPr>
          <p:cNvSpPr>
            <a:spLocks noGrp="1"/>
          </p:cNvSpPr>
          <p:nvPr>
            <p:ph idx="1"/>
          </p:nvPr>
        </p:nvSpPr>
        <p:spPr>
          <a:xfrm>
            <a:off x="1847528" y="692696"/>
            <a:ext cx="9657084" cy="5616624"/>
          </a:xfrm>
        </p:spPr>
        <p:txBody>
          <a:bodyPr>
            <a:normAutofit/>
          </a:bodyPr>
          <a:lstStyle/>
          <a:p>
            <a:pPr marL="0" indent="0" algn="just">
              <a:buNone/>
            </a:pPr>
            <a:r>
              <a:rPr lang="tr-TR" sz="2800" b="1" dirty="0">
                <a:latin typeface="Times New Roman" panose="02020603050405020304" pitchFamily="18" charset="0"/>
                <a:cs typeface="Times New Roman" panose="02020603050405020304" pitchFamily="18" charset="0"/>
              </a:rPr>
              <a:t>KAYNAKLAR</a:t>
            </a:r>
          </a:p>
          <a:p>
            <a:pPr marL="0" indent="0" algn="just">
              <a:buNone/>
            </a:pPr>
            <a:endParaRPr lang="tr-TR" sz="2800" dirty="0">
              <a:latin typeface="Times New Roman" panose="02020603050405020304" pitchFamily="18" charset="0"/>
              <a:cs typeface="Times New Roman" panose="02020603050405020304" pitchFamily="18" charset="0"/>
            </a:endParaRPr>
          </a:p>
          <a:p>
            <a:pPr marL="0" indent="0" algn="just">
              <a:buNone/>
            </a:pPr>
            <a:r>
              <a:rPr lang="tr-TR" sz="2800" dirty="0">
                <a:latin typeface="Times New Roman" panose="02020603050405020304" pitchFamily="18" charset="0"/>
                <a:cs typeface="Times New Roman" panose="02020603050405020304" pitchFamily="18" charset="0"/>
              </a:rPr>
              <a:t>1.Cirhinlioğlu, Z. (2015). Sağlık Sosyolojisi.5. Baskı, Ankara: Nobel Yayın Dağıtım.</a:t>
            </a:r>
          </a:p>
          <a:p>
            <a:pPr marL="0" indent="0" algn="just">
              <a:buNone/>
            </a:pPr>
            <a:r>
              <a:rPr lang="tr-TR" sz="2800" dirty="0">
                <a:latin typeface="Times New Roman" panose="02020603050405020304" pitchFamily="18" charset="0"/>
                <a:cs typeface="Times New Roman" panose="02020603050405020304" pitchFamily="18" charset="0"/>
              </a:rPr>
              <a:t>2.Sosyolojik Boyutlarıyla Sağlık. (Ed. Özlem Özer, Fatih </a:t>
            </a:r>
            <a:r>
              <a:rPr lang="tr-TR" sz="2800" dirty="0" err="1">
                <a:latin typeface="Times New Roman" panose="02020603050405020304" pitchFamily="18" charset="0"/>
                <a:cs typeface="Times New Roman" panose="02020603050405020304" pitchFamily="18" charset="0"/>
              </a:rPr>
              <a:t>Şantaş</a:t>
            </a:r>
            <a:r>
              <a:rPr lang="tr-TR" sz="2800" dirty="0">
                <a:latin typeface="Times New Roman" panose="02020603050405020304" pitchFamily="18" charset="0"/>
                <a:cs typeface="Times New Roman" panose="02020603050405020304" pitchFamily="18" charset="0"/>
              </a:rPr>
              <a:t>). Nobel Akademik Yayıncılık, 2019</a:t>
            </a:r>
          </a:p>
          <a:p>
            <a:pPr marL="0" indent="0" algn="just">
              <a:buNone/>
            </a:pPr>
            <a:r>
              <a:rPr lang="tr-TR" sz="2800" dirty="0">
                <a:latin typeface="Times New Roman" panose="02020603050405020304" pitchFamily="18" charset="0"/>
                <a:cs typeface="Times New Roman" panose="02020603050405020304" pitchFamily="18" charset="0"/>
              </a:rPr>
              <a:t>3.Sağlık Sosyolojisine Güncel Yaklaşımlar. (Ed. Nurşen Adak). Nobel Akademik Yayıncılık, 2016</a:t>
            </a:r>
          </a:p>
          <a:p>
            <a:pPr marL="0" indent="0" algn="just">
              <a:buNone/>
            </a:pPr>
            <a:endParaRPr lang="tr-TR" sz="2800" dirty="0">
              <a:latin typeface="Times New Roman" panose="02020603050405020304" pitchFamily="18" charset="0"/>
              <a:cs typeface="Times New Roman" panose="02020603050405020304" pitchFamily="18" charset="0"/>
            </a:endParaRPr>
          </a:p>
          <a:p>
            <a:pPr marL="0" indent="0" algn="just">
              <a:buNone/>
            </a:pP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9549E7EC-562C-4D6E-ADDB-C203CA819C85}"/>
              </a:ext>
            </a:extLst>
          </p:cNvPr>
          <p:cNvSpPr>
            <a:spLocks noGrp="1"/>
          </p:cNvSpPr>
          <p:nvPr>
            <p:ph type="sldNum" sz="quarter" idx="12"/>
          </p:nvPr>
        </p:nvSpPr>
        <p:spPr/>
        <p:txBody>
          <a:bodyPr/>
          <a:lstStyle/>
          <a:p>
            <a:fld id="{B1DEFA8C-F947-479F-BE07-76B6B3F80BF1}" type="slidenum">
              <a:rPr lang="tr-TR" smtClean="0"/>
              <a:pPr/>
              <a:t>15</a:t>
            </a:fld>
            <a:endParaRPr lang="tr-TR"/>
          </a:p>
        </p:txBody>
      </p:sp>
    </p:spTree>
    <p:extLst>
      <p:ext uri="{BB962C8B-B14F-4D97-AF65-F5344CB8AC3E}">
        <p14:creationId xmlns:p14="http://schemas.microsoft.com/office/powerpoint/2010/main" val="1096334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1.ETNİK KÖKEN, IRK, SOSYAL SINIF VE SAĞLIK</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12700" algn="just">
              <a:buNone/>
              <a:tabLst>
                <a:tab pos="0" algn="l"/>
              </a:tabLst>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 </a:t>
            </a:r>
            <a:r>
              <a:rPr lang="tr-TR" b="1" dirty="0">
                <a:latin typeface="Times New Roman" panose="02020603050405020304" pitchFamily="18" charset="0"/>
                <a:ea typeface="Times New Roman" panose="02020603050405020304" pitchFamily="18" charset="0"/>
                <a:cs typeface="Times New Roman" panose="02020603050405020304" pitchFamily="18" charset="0"/>
              </a:rPr>
              <a:t>Kötü sağlık koşulları mı bireyleri altsınıfta yaşamaya mahkûm etmekte, yoksa bireyler alt sınıfta olduklarından mı sağlıkları kötü olmaktadır?</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Sınıf, toplum içerisindeki bireyin eğitim, gelir, kültür ölçütlerine göre yerinin belirlenmesine yardımcı olur. </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Her toplum sınıflı bir toplumdur, her toplumda belli bir hiyerarşi vardır. </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Sınıflar arasındaki farklılıklar bireylerin sağlıklı bir yaşam sürmelerini etkilemektedir. Fakirlik, genellikle kötü bir sağlık durumu üretmekte, kötü bir sağlık durumu ise fakirlik üretmektedir. Çoğu zaman bireyler bu kısır döngüyü kıramazlar. </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Toplumsal hiyerarşinin en altında yaşayan bireyler zaman içerisinde kendilerine saygıyı yitirmekte kişilikleri üzerindeki kontrolleri zayıflamaktadır. Ekonomik sebeplerle toplumsal izolasyonda yaşamak zorunda kalmaktadırlar. Bu sebeple de tüberküloza, şizofreniye, alkolizme ve çeşitli kazalara daha fazla maruz kalmaktadırlar. </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Alt sınıflardaki bireyler zenginlere göre daha seyrek hekime başvurmaktadırlar.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br>
              <a:rPr lang="tr-TR" sz="2400" dirty="0">
                <a:latin typeface="Calibri" panose="020F0502020204030204" pitchFamily="34" charset="0"/>
                <a:ea typeface="Times New Roman" panose="02020603050405020304" pitchFamily="18" charset="0"/>
                <a:cs typeface="Times New Roman" panose="02020603050405020304" pitchFamily="18" charset="0"/>
              </a:rPr>
            </a:br>
            <a:endParaRPr lang="tr-TR" dirty="0"/>
          </a:p>
        </p:txBody>
      </p:sp>
      <p:sp>
        <p:nvSpPr>
          <p:cNvPr id="3" name="2 İçerik Yer Tutucusu"/>
          <p:cNvSpPr>
            <a:spLocks noGrp="1"/>
          </p:cNvSpPr>
          <p:nvPr>
            <p:ph idx="1"/>
          </p:nvPr>
        </p:nvSpPr>
        <p:spPr>
          <a:xfrm>
            <a:off x="1775520" y="624110"/>
            <a:ext cx="9729092" cy="5685210"/>
          </a:xfrm>
        </p:spPr>
        <p:txBody>
          <a:bodyPr>
            <a:noAutofit/>
          </a:bodyPr>
          <a:lstStyle/>
          <a:p>
            <a:pPr marL="800100" lvl="1" indent="-457200" algn="just">
              <a:lnSpc>
                <a:spcPct val="150000"/>
              </a:lnSpc>
              <a:buFont typeface="Wingdings" panose="05000000000000000000" pitchFamily="2" charset="2"/>
              <a:buChar char="ü"/>
            </a:pP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Etnisite</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ya da etnik ve ırksal farklılıklar, sosyal sınıf sağlık ve hastalığı, dolayısıyla yaşam kalitesini ve ölüm oranlarını etkileyen sosyal faktörlerin başındadır. </a:t>
            </a:r>
          </a:p>
          <a:p>
            <a:pPr marL="800100" lvl="1" indent="-457200" algn="just">
              <a:lnSpc>
                <a:spcPct val="150000"/>
              </a:lnSpc>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Toplumu oluşturan kişiler; etnik kökeni, ırkı ve sosyal sınıfı gereği sağlık hizmetlerine ulaşmada zorluklar yaşamakta, sağlık hizmetlerinden yeterince yararlanamamakta, kronik hastalıklarla mücadele edememektedir. Yeterli beslenemediği ve yeterli bakımı almadıkları için iyileşmeleri gecikmekte ve erken yaşlarda ölümler görülebilmektedir. </a:t>
            </a:r>
          </a:p>
          <a:p>
            <a:pPr marL="800100" lvl="1" indent="-457200" algn="just">
              <a:lnSpc>
                <a:spcPct val="150000"/>
              </a:lnSpc>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Bazı hastalıklar yoksul kesim veya etnik köken ile ilişkilendirilmektedir. Göç sonucu oluşan azınlıklar sağlık açısından toplumda dezavantajlı konumdadırlar. Irkçılık ve yoksulluğun yanı sıra dil ve kültürel bazı engellerle karşılaşabilmektedir.</a:t>
            </a:r>
          </a:p>
          <a:p>
            <a:pPr marL="800100" lvl="1" indent="-457200" algn="just">
              <a:lnSpc>
                <a:spcPct val="150000"/>
              </a:lnSpc>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Göçmen kadınların yoğun olarak dil sorunu yaşadıkları, dil bariyeri nedeniyle gittikleri yerlerde kendilerini ifade edemedikleri görülmektedir.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3</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155024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1.1.Etnik Köken, Irk ve Sağlık</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Etnik köken ve ırk kavramları benzer gibi görünse de farklı boyutlara sahiptir. </a:t>
            </a:r>
          </a:p>
          <a:p>
            <a:pPr marL="434975" algn="just">
              <a:buFont typeface="Wingdings" panose="05000000000000000000" pitchFamily="2" charset="2"/>
              <a:buChar char="ü"/>
              <a:tabLst>
                <a:tab pos="0" algn="l"/>
              </a:tabLst>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Irk</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benzeyiş ve soy zinciri gibi anlamlar içermektedir ve tek bir kaynaktan gelmiş olma nedeniyle ortak nitelikler gösteren ve bunu nesilden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nesile</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aktaran topluluk olarak tanımlanmaktadır. Irk, mensup olunan milletle ve millî kimlikle ilgilidir. </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Etniklik ise belirli bir milliyetin ve millî kimliğin parçasıdır. Etnik köken; deri rengi, coğrafi köken, soy bağı, ulusal kimlik gibi nedenlerle oluşan toplulukları ifade etmektedir. Etniklik, bir sosyal grubun kimlik yapısıdır. </a:t>
            </a:r>
          </a:p>
          <a:p>
            <a:pPr marL="434975" algn="just">
              <a:buFont typeface="Wingdings" panose="05000000000000000000" pitchFamily="2" charset="2"/>
              <a:buChar char="ü"/>
              <a:tabLst>
                <a:tab pos="0" algn="l"/>
              </a:tabLst>
            </a:pP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Sorokin</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(1947)'e göre aynı kültür değerlerine sahip olan kişiler, milliyeti veya etnik grubu oluşturmaktadır. Etnik özellikler, sosyalleşme süreci, eğitim ve öğretimle genç nesillere aktarılırken; ırki özellikler, etnik özelliklerden farklı olarak kalıtım yoluyla geçmektedir ve biyolojik faktörlere bağlıdır.</a:t>
            </a:r>
          </a:p>
          <a:p>
            <a:pPr marL="92075" indent="0" algn="just">
              <a:buNone/>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4184114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540" indent="0" algn="just">
              <a:buClr>
                <a:srgbClr val="B31166"/>
              </a:buClr>
              <a:buNone/>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Sağlık ve hastalık, etnik köken ve ırk bağlamında birkaç yönden değerlendirilebilir: </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Bazı hastalıkların ve ölüm oranlarının daha fazla görülmesi, hastalıklarla ırkların eşleştirilmesi, ayrımcılık ve sağlıkta eşitsizlik yaşayan göçmenlerin ve azınlıkların sorunları bu konuyla ilgilidir.</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Karşılaştırma yapılırken koroner kalp hastalıkları, hipertansiyon ve diyabet gibi hastalıkların oranlarının daha fazla görülmesi gibi farklılıklar dikkati çekmekledir. </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Etnik köken, bir hastalığa yakalanma kadar, o hastalığı yenmede de etkili olabilir. Özellikle bazı hastalıkların etkenlerinden biri olarak etnik köken gösterilebilmektedir.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5</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611023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03512" y="404664"/>
            <a:ext cx="9577064" cy="6251986"/>
          </a:xfrm>
        </p:spPr>
        <p:txBody>
          <a:bodyPr anchor="ctr">
            <a:normAutofit/>
          </a:bodyPr>
          <a:lstStyle/>
          <a:p>
            <a:pPr marL="343440" algn="just">
              <a:buClr>
                <a:srgbClr val="B31166"/>
              </a:buClr>
              <a:buFont typeface="Wingdings" panose="05000000000000000000" pitchFamily="2" charset="2"/>
              <a:buChar char="ü"/>
            </a:pP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Etnik köken ve ırkın sağlık ile olan bağlantısı açıklanırken, </a:t>
            </a:r>
            <a:r>
              <a:rPr lang="tr-TR" sz="24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etnik gruplar</a:t>
            </a: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 </a:t>
            </a:r>
            <a:r>
              <a:rPr lang="tr-TR" sz="24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göçmenler</a:t>
            </a: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 ve </a:t>
            </a:r>
            <a:r>
              <a:rPr lang="tr-TR" sz="24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azınlıklar </a:t>
            </a: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olmak üzere üç boyut göz önünde bulundurulmalıdır. </a:t>
            </a:r>
          </a:p>
          <a:p>
            <a:pPr marL="343440" algn="just">
              <a:buClr>
                <a:srgbClr val="B31166"/>
              </a:buClr>
              <a:buFont typeface="Wingdings" panose="05000000000000000000" pitchFamily="2" charset="2"/>
              <a:buChar char="ü"/>
            </a:pP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Öncelikle gelişmiş ülkelerde dahi deri rengine bağlı olarak yapılan resmî kimlik kazanan etnik grupların varlığı öne çıkmaktadır. </a:t>
            </a:r>
          </a:p>
          <a:p>
            <a:pPr marL="343440" algn="just">
              <a:buClr>
                <a:srgbClr val="B31166"/>
              </a:buClr>
              <a:buFont typeface="Wingdings" panose="05000000000000000000" pitchFamily="2" charset="2"/>
              <a:buChar char="ü"/>
            </a:pP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Örneğin özgür ve köle arasındaki ayrımı netleştirmek için insanların siyah ve beyaz diye kategorilere ayrıldığı ABD'de resmî istatistiklerde hem etnik hem de ırksal veriler kullanılırken (yerli Amerikanlar, İspanyolca konuşan Latin Amerikanlar (</a:t>
            </a:r>
            <a:r>
              <a:rPr lang="tr-TR" sz="24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Hispanikler</a:t>
            </a: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 ve Asyalı Amerikanlar), sömürgecilik nedeniyle birçok etnik grubun yaşadığı İngiltere'de yalnızca etnik veriler (alınarak beyazlar, karma, Asyalılar, siyahlar, Çinliler) kullanılmıştır.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6</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1017893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79" y="476672"/>
            <a:ext cx="9577064" cy="6107970"/>
          </a:xfrm>
        </p:spPr>
        <p:txBody>
          <a:bodyPr anchor="ctr">
            <a:normAutofit/>
          </a:bodyPr>
          <a:lstStyle/>
          <a:p>
            <a:pPr marL="540" indent="0" algn="just">
              <a:buClr>
                <a:srgbClr val="B31166"/>
              </a:buClr>
              <a:buNone/>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Etnik köken ve ırk ile sağlık değerlendirildiğinde göçmen ve azınlıklar diğer önemli grubu oluşturmaktadır. </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Son dönemlerde göçün de etkisiyle çok farklı etnik köken ve ırka sahip kişilerin sağlık hizmeti ihtiyacı ortaya çıkmaktadır. Bu kişiler arasında bazı kişiler gelirleri nedeniyle daha imtiyazlı görülürken, bazıları ise sosyal alanda bazı haklardan yeterince yararlanamamaktadır. Bu durum kimi zaman özel hayatta önyargılı tutumlara, etnik ve ırksal ayrımcılığa, kimi zaman da sağlık alanındaki eşitsizliğe varabilmektedir. </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Ayrıca uluslararası veya ulusal düzeydeki göçmen ve azınlıklar ile diğer ülke vatandaşları arasında dengesizlikler ve yaşam kalitesi farkları oluşmaktadır.</a:t>
            </a:r>
          </a:p>
        </p:txBody>
      </p:sp>
      <p:sp>
        <p:nvSpPr>
          <p:cNvPr id="4" name="3 Slayt Numarası Yer Tutucusu"/>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1DEFA8C-F947-479F-BE07-76B6B3F80BF1}"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tr-TR"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5" name="3 Slayt Numarası Yer Tutucusu"/>
          <p:cNvSpPr txBox="1">
            <a:spLocks/>
          </p:cNvSpPr>
          <p:nvPr/>
        </p:nvSpPr>
        <p:spPr>
          <a:xfrm>
            <a:off x="8742294" y="5586412"/>
            <a:ext cx="727842" cy="357188"/>
          </a:xfrm>
          <a:prstGeom prst="rect">
            <a:avLst/>
          </a:prstGeom>
        </p:spPr>
        <p:txBody>
          <a:bodyPr anchor="b"/>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669999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548680"/>
            <a:ext cx="9577064" cy="6107970"/>
          </a:xfrm>
        </p:spPr>
        <p:txBody>
          <a:bodyPr anchor="ctr">
            <a:normAutofit/>
          </a:bodyPr>
          <a:lstStyle/>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Göçmen ve azınlıkların sağlıkta eşitsizlik yaşadığı durumlar, sağlık durumlarının bozulmasına ve sağlık hizmetinden yeterince yararlanamamalarına sebep olabilmektedir. </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Öncelikle sağlık sigortasının varlığı, sağlık eşitsizliklerinde önemli bir faktördür. </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Ayrıca dil sorunları, hekimlerin muayene süresini kısıtlaması, personelin önyargılı tutum göstermesi ve diğer hastaların kendilerine sabırsız davranması gibi sorunlar da yaşanan diğer olumsuz durumlardır. </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Göçmen ve azınlıkların sağlığını etkileyen bir diğer neden de iş ve çalışma koşullarındaki ayrımcılıktır. </a:t>
            </a:r>
          </a:p>
        </p:txBody>
      </p:sp>
      <p:sp>
        <p:nvSpPr>
          <p:cNvPr id="4" name="3 Slayt Numarası Yer Tutucusu"/>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1DEFA8C-F947-479F-BE07-76B6B3F80BF1}"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tr-TR"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5" name="3 Slayt Numarası Yer Tutucusu"/>
          <p:cNvSpPr txBox="1">
            <a:spLocks/>
          </p:cNvSpPr>
          <p:nvPr/>
        </p:nvSpPr>
        <p:spPr>
          <a:xfrm>
            <a:off x="8742294" y="5586412"/>
            <a:ext cx="727842" cy="357188"/>
          </a:xfrm>
          <a:prstGeom prst="rect">
            <a:avLst/>
          </a:prstGeom>
        </p:spPr>
        <p:txBody>
          <a:bodyPr anchor="b"/>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5208036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631504" y="226355"/>
            <a:ext cx="10028684"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ea typeface="Times New Roman" panose="02020603050405020304" pitchFamily="18" charset="0"/>
                <a:cs typeface="Times New Roman" panose="02020603050405020304" pitchFamily="18" charset="0"/>
              </a:rPr>
              <a:t>1.2. Sosyal Sınıf ve Sağlık</a:t>
            </a: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871005"/>
            <a:ext cx="9721080" cy="5654339"/>
          </a:xfrm>
        </p:spPr>
        <p:txBody>
          <a:bodyPr>
            <a:noAutofit/>
          </a:bodyPr>
          <a:lstStyle/>
          <a:p>
            <a:pPr marL="434975" algn="just">
              <a:buFont typeface="Wingdings" panose="05000000000000000000" pitchFamily="2" charset="2"/>
              <a:buChar char="ü"/>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Sağlık; sadece biyolojik, bireysel ve çevresel nedenlerden değil, toplumsal yapı ve koşullardan da etkilenerek oluşmaktadır. </a:t>
            </a:r>
          </a:p>
          <a:p>
            <a:pPr marL="434975" algn="just">
              <a:buFont typeface="Wingdings" panose="05000000000000000000" pitchFamily="2" charset="2"/>
              <a:buChar char="ü"/>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Sosyal sınıf; nüfus, aile, din, dil, kültür ve gelir durumu ile birlikte sağlığı etkileyen en önemli toplumsal yapı faktörleri arasında sıralanmaktadır.</a:t>
            </a:r>
          </a:p>
          <a:p>
            <a:pPr marL="434975" algn="just">
              <a:buFont typeface="Wingdings" panose="05000000000000000000" pitchFamily="2" charset="2"/>
              <a:buChar char="ü"/>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Sınıf, sanayi toplumuyla birlikte öne çıkan ve yaygınlık kazanan bir </a:t>
            </a:r>
            <a:r>
              <a:rPr lang="tr-TR" sz="2300" dirty="0" err="1">
                <a:latin typeface="Times New Roman" panose="02020603050405020304" pitchFamily="18" charset="0"/>
                <a:ea typeface="Times New Roman" panose="02020603050405020304" pitchFamily="18" charset="0"/>
                <a:cs typeface="Times New Roman" panose="02020603050405020304" pitchFamily="18" charset="0"/>
              </a:rPr>
              <a:t>tabakalaşma</a:t>
            </a:r>
            <a:r>
              <a:rPr lang="tr-TR" sz="2300" dirty="0">
                <a:latin typeface="Times New Roman" panose="02020603050405020304" pitchFamily="18" charset="0"/>
                <a:ea typeface="Times New Roman" panose="02020603050405020304" pitchFamily="18" charset="0"/>
                <a:cs typeface="Times New Roman" panose="02020603050405020304" pitchFamily="18" charset="0"/>
              </a:rPr>
              <a:t> sistemidir. Sınıf kavramı, sanayileşme sürecinde öne çıkmış meslek ve gelir temelinde benzer avantaj ve dezavantajlara sahip grupları ifade etmektedir.</a:t>
            </a:r>
          </a:p>
          <a:p>
            <a:pPr marL="434975" algn="just">
              <a:buFont typeface="Wingdings" panose="05000000000000000000" pitchFamily="2" charset="2"/>
              <a:buChar char="ü"/>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Bir başka ifadeyle sınıf; aynı ekonomik şartlara, hayat tarzına, menfaatlere ve öğrenime sahip olan, ayrıca bu şartları taşımayanlara karşı tutum birliği içerisinde olanları ifade etmektedir (</a:t>
            </a:r>
            <a:r>
              <a:rPr lang="tr-TR" sz="2300" dirty="0" err="1">
                <a:latin typeface="Times New Roman" panose="02020603050405020304" pitchFamily="18" charset="0"/>
                <a:ea typeface="Times New Roman" panose="02020603050405020304" pitchFamily="18" charset="0"/>
                <a:cs typeface="Times New Roman" panose="02020603050405020304" pitchFamily="18" charset="0"/>
              </a:rPr>
              <a:t>Marx</a:t>
            </a:r>
            <a:r>
              <a:rPr lang="tr-TR" sz="2300" dirty="0">
                <a:latin typeface="Times New Roman" panose="02020603050405020304" pitchFamily="18" charset="0"/>
                <a:ea typeface="Times New Roman" panose="02020603050405020304" pitchFamily="18" charset="0"/>
                <a:cs typeface="Times New Roman" panose="02020603050405020304" pitchFamily="18" charset="0"/>
              </a:rPr>
              <a:t>, 1978).</a:t>
            </a:r>
          </a:p>
          <a:p>
            <a:pPr marL="92075" indent="12700" algn="just">
              <a:buNone/>
              <a:tabLst>
                <a:tab pos="0" algn="l"/>
              </a:tabLst>
            </a:pPr>
            <a:endParaRPr lang="tr-TR" sz="23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9</a:t>
            </a:fld>
            <a:endParaRPr lang="tr-TR"/>
          </a:p>
        </p:txBody>
      </p:sp>
    </p:spTree>
    <p:extLst>
      <p:ext uri="{BB962C8B-B14F-4D97-AF65-F5344CB8AC3E}">
        <p14:creationId xmlns:p14="http://schemas.microsoft.com/office/powerpoint/2010/main" val="285742193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3367</TotalTime>
  <Words>1558</Words>
  <Application>Microsoft Office PowerPoint</Application>
  <PresentationFormat>Geniş ekran</PresentationFormat>
  <Paragraphs>81</Paragraphs>
  <Slides>15</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15</vt:i4>
      </vt:variant>
    </vt:vector>
  </HeadingPairs>
  <TitlesOfParts>
    <vt:vector size="22" baseType="lpstr">
      <vt:lpstr>Arial</vt:lpstr>
      <vt:lpstr>Calibri</vt:lpstr>
      <vt:lpstr>Century Gothic</vt:lpstr>
      <vt:lpstr>Times New Roman</vt:lpstr>
      <vt:lpstr>Wingdings</vt:lpstr>
      <vt:lpstr>Wingdings 3</vt:lpstr>
      <vt:lpstr>Duman</vt:lpstr>
      <vt:lpstr>ANKARA ÜNİVERSİTESİ SAĞLIK BİLİMLERİ FAKÜLTESİ ÇOCUK GELİŞİMİ BÖLÜMÜ </vt:lpstr>
      <vt:lpstr>1.ETNİK KÖKEN, IRK, SOSYAL SINIF VE SAĞLIK</vt:lpstr>
      <vt:lpstr> </vt:lpstr>
      <vt:lpstr>1.1.Etnik Köken, Irk ve Sağlık</vt:lpstr>
      <vt:lpstr>PowerPoint Sunusu</vt:lpstr>
      <vt:lpstr>PowerPoint Sunusu</vt:lpstr>
      <vt:lpstr>PowerPoint Sunusu</vt:lpstr>
      <vt:lpstr>PowerPoint Sunusu</vt:lpstr>
      <vt:lpstr> 1.2. Sosyal Sınıf ve Sağlık  </vt:lpstr>
      <vt:lpstr>PowerPoint Sunusu</vt:lpstr>
      <vt:lpstr>   </vt:lpstr>
      <vt:lpstr>   </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244</cp:revision>
  <dcterms:created xsi:type="dcterms:W3CDTF">2019-12-10T17:31:29Z</dcterms:created>
  <dcterms:modified xsi:type="dcterms:W3CDTF">2021-11-05T07:08:34Z</dcterms:modified>
</cp:coreProperties>
</file>