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5/7/2020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5/7/2020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5/7/2020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İLETİŞİMİN İŞLEVLERİ VE TİPİK ÖRÜNTÜLER</a:t>
            </a:r>
            <a:endParaRPr lang="tr-TR" dirty="0"/>
          </a:p>
        </p:txBody>
      </p:sp>
      <p:sp>
        <p:nvSpPr>
          <p:cNvPr id="3" name="Alt Başlık 2"/>
          <p:cNvSpPr>
            <a:spLocks noGrp="1"/>
          </p:cNvSpPr>
          <p:nvPr>
            <p:ph type="subTitle" idx="1"/>
          </p:nvPr>
        </p:nvSpPr>
        <p:spPr/>
        <p:txBody>
          <a:bodyPr/>
          <a:lstStyle/>
          <a:p>
            <a:r>
              <a:rPr lang="tr-TR" dirty="0" smtClean="0"/>
              <a:t>BİLDİRİM, SORU, EMİR ÜNLEM TÜMCELERİ</a:t>
            </a:r>
            <a:endParaRPr lang="tr-TR" dirty="0"/>
          </a:p>
        </p:txBody>
      </p:sp>
    </p:spTree>
    <p:extLst>
      <p:ext uri="{BB962C8B-B14F-4D97-AF65-F5344CB8AC3E}">
        <p14:creationId xmlns:p14="http://schemas.microsoft.com/office/powerpoint/2010/main" val="1182395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a:t>
            </a:r>
            <a:endParaRPr lang="tr-TR" dirty="0"/>
          </a:p>
        </p:txBody>
      </p:sp>
      <p:sp>
        <p:nvSpPr>
          <p:cNvPr id="3" name="İçerik Yer Tutucusu 2"/>
          <p:cNvSpPr>
            <a:spLocks noGrp="1"/>
          </p:cNvSpPr>
          <p:nvPr>
            <p:ph idx="1"/>
          </p:nvPr>
        </p:nvSpPr>
        <p:spPr/>
        <p:txBody>
          <a:bodyPr/>
          <a:lstStyle/>
          <a:p>
            <a:r>
              <a:rPr lang="tr-TR" u="sng" dirty="0" err="1" smtClean="0">
                <a:solidFill>
                  <a:schemeClr val="accent1"/>
                </a:solidFill>
              </a:rPr>
              <a:t>The</a:t>
            </a:r>
            <a:r>
              <a:rPr lang="tr-TR" dirty="0" smtClean="0"/>
              <a:t> </a:t>
            </a:r>
            <a:r>
              <a:rPr lang="tr-TR" u="sng" dirty="0" err="1" smtClean="0">
                <a:solidFill>
                  <a:schemeClr val="accent4"/>
                </a:solidFill>
              </a:rPr>
              <a:t>beautiful</a:t>
            </a:r>
            <a:r>
              <a:rPr lang="tr-TR" dirty="0" smtClean="0">
                <a:solidFill>
                  <a:schemeClr val="accent4"/>
                </a:solidFill>
              </a:rPr>
              <a:t> </a:t>
            </a:r>
            <a:r>
              <a:rPr lang="tr-TR" u="sng" dirty="0" err="1" smtClean="0">
                <a:solidFill>
                  <a:schemeClr val="accent1"/>
                </a:solidFill>
              </a:rPr>
              <a:t>girl</a:t>
            </a:r>
            <a:r>
              <a:rPr lang="tr-TR" dirty="0" smtClean="0"/>
              <a:t> </a:t>
            </a:r>
            <a:r>
              <a:rPr lang="tr-TR" u="sng" dirty="0" err="1" smtClean="0">
                <a:solidFill>
                  <a:srgbClr val="00B050"/>
                </a:solidFill>
              </a:rPr>
              <a:t>loves</a:t>
            </a:r>
            <a:r>
              <a:rPr lang="tr-TR" dirty="0" smtClean="0"/>
              <a:t> </a:t>
            </a:r>
            <a:r>
              <a:rPr lang="tr-TR" u="sng" dirty="0" err="1" smtClean="0">
                <a:solidFill>
                  <a:srgbClr val="7030A0"/>
                </a:solidFill>
              </a:rPr>
              <a:t>the</a:t>
            </a:r>
            <a:r>
              <a:rPr lang="tr-TR" dirty="0" smtClean="0"/>
              <a:t> </a:t>
            </a:r>
            <a:r>
              <a:rPr lang="tr-TR" dirty="0" err="1" smtClean="0">
                <a:solidFill>
                  <a:srgbClr val="0070C0"/>
                </a:solidFill>
              </a:rPr>
              <a:t>handsome</a:t>
            </a:r>
            <a:r>
              <a:rPr lang="tr-TR" dirty="0" smtClean="0"/>
              <a:t> </a:t>
            </a:r>
            <a:r>
              <a:rPr lang="tr-TR" u="sng" dirty="0" smtClean="0">
                <a:solidFill>
                  <a:srgbClr val="7030A0"/>
                </a:solidFill>
              </a:rPr>
              <a:t>boy</a:t>
            </a:r>
            <a:r>
              <a:rPr lang="tr-TR" dirty="0" smtClean="0"/>
              <a:t> </a:t>
            </a:r>
            <a:r>
              <a:rPr lang="tr-TR" u="sng" dirty="0" err="1" smtClean="0">
                <a:solidFill>
                  <a:schemeClr val="bg2">
                    <a:lumMod val="25000"/>
                  </a:schemeClr>
                </a:solidFill>
              </a:rPr>
              <a:t>secretly</a:t>
            </a:r>
            <a:r>
              <a:rPr lang="tr-TR" u="sng" dirty="0" smtClean="0">
                <a:solidFill>
                  <a:schemeClr val="bg2">
                    <a:lumMod val="25000"/>
                  </a:schemeClr>
                </a:solidFill>
              </a:rPr>
              <a:t>.</a:t>
            </a:r>
          </a:p>
          <a:p>
            <a:pPr marL="0" indent="0">
              <a:buNone/>
            </a:pPr>
            <a:endParaRPr lang="tr-TR" i="1" dirty="0" smtClean="0"/>
          </a:p>
          <a:p>
            <a:pPr marL="0" indent="0">
              <a:buNone/>
            </a:pPr>
            <a:r>
              <a:rPr lang="tr-TR" i="1" u="sng" dirty="0" smtClean="0"/>
              <a:t>Bileşen</a:t>
            </a:r>
            <a:r>
              <a:rPr lang="tr-TR" i="1" dirty="0" smtClean="0"/>
              <a:t>			</a:t>
            </a:r>
            <a:r>
              <a:rPr lang="tr-TR" i="1" u="sng" dirty="0" smtClean="0"/>
              <a:t>Rol</a:t>
            </a:r>
            <a:r>
              <a:rPr lang="tr-TR" i="1" dirty="0" smtClean="0"/>
              <a:t>				</a:t>
            </a:r>
            <a:r>
              <a:rPr lang="tr-TR" i="1" u="sng" dirty="0" smtClean="0"/>
              <a:t>İşlev</a:t>
            </a:r>
            <a:r>
              <a:rPr lang="tr-TR" i="1" dirty="0" smtClean="0"/>
              <a:t>		</a:t>
            </a:r>
          </a:p>
          <a:p>
            <a:pPr marL="0" indent="0">
              <a:buNone/>
            </a:pPr>
            <a:r>
              <a:rPr lang="tr-TR" i="1" dirty="0" err="1" smtClean="0">
                <a:solidFill>
                  <a:schemeClr val="accent1"/>
                </a:solidFill>
              </a:rPr>
              <a:t>the</a:t>
            </a:r>
            <a:r>
              <a:rPr lang="tr-TR" i="1" dirty="0" smtClean="0">
                <a:solidFill>
                  <a:schemeClr val="accent1"/>
                </a:solidFill>
              </a:rPr>
              <a:t> </a:t>
            </a:r>
            <a:r>
              <a:rPr lang="tr-TR" i="1" dirty="0" err="1" smtClean="0">
                <a:solidFill>
                  <a:schemeClr val="accent1"/>
                </a:solidFill>
              </a:rPr>
              <a:t>girl</a:t>
            </a:r>
            <a:r>
              <a:rPr lang="tr-TR" i="1" dirty="0" smtClean="0">
                <a:solidFill>
                  <a:schemeClr val="accent1"/>
                </a:solidFill>
              </a:rPr>
              <a:t>	</a:t>
            </a:r>
            <a:r>
              <a:rPr lang="tr-TR" i="1" dirty="0">
                <a:solidFill>
                  <a:schemeClr val="accent1"/>
                </a:solidFill>
              </a:rPr>
              <a:t>	 </a:t>
            </a:r>
            <a:r>
              <a:rPr lang="tr-TR" i="1" dirty="0" smtClean="0">
                <a:solidFill>
                  <a:schemeClr val="accent1"/>
                </a:solidFill>
              </a:rPr>
              <a:t>    birinci katılımcı			özne</a:t>
            </a:r>
            <a:endParaRPr lang="tr-TR" i="1" dirty="0">
              <a:solidFill>
                <a:schemeClr val="accent1"/>
              </a:solidFill>
            </a:endParaRPr>
          </a:p>
          <a:p>
            <a:pPr marL="0" indent="0">
              <a:buNone/>
            </a:pPr>
            <a:r>
              <a:rPr lang="tr-TR" i="1" dirty="0" err="1" smtClean="0">
                <a:solidFill>
                  <a:schemeClr val="accent3">
                    <a:lumMod val="75000"/>
                  </a:schemeClr>
                </a:solidFill>
              </a:rPr>
              <a:t>beautiful</a:t>
            </a:r>
            <a:r>
              <a:rPr lang="tr-TR" i="1" dirty="0">
                <a:solidFill>
                  <a:schemeClr val="accent3">
                    <a:lumMod val="75000"/>
                  </a:schemeClr>
                </a:solidFill>
              </a:rPr>
              <a:t>	</a:t>
            </a:r>
            <a:r>
              <a:rPr lang="tr-TR" i="1" dirty="0" smtClean="0">
                <a:solidFill>
                  <a:schemeClr val="accent3">
                    <a:lumMod val="75000"/>
                  </a:schemeClr>
                </a:solidFill>
              </a:rPr>
              <a:t>    birinci katılımcı hakkında bir şeyler	özne </a:t>
            </a:r>
            <a:r>
              <a:rPr lang="tr-TR" i="1" dirty="0" err="1" smtClean="0">
                <a:solidFill>
                  <a:schemeClr val="accent3">
                    <a:lumMod val="75000"/>
                  </a:schemeClr>
                </a:solidFill>
              </a:rPr>
              <a:t>niteleyecisi</a:t>
            </a:r>
            <a:r>
              <a:rPr lang="tr-TR" i="1" dirty="0" smtClean="0">
                <a:solidFill>
                  <a:schemeClr val="accent3">
                    <a:lumMod val="75000"/>
                  </a:schemeClr>
                </a:solidFill>
              </a:rPr>
              <a:t> </a:t>
            </a:r>
          </a:p>
          <a:p>
            <a:pPr marL="0" indent="0">
              <a:buNone/>
            </a:pPr>
            <a:r>
              <a:rPr lang="tr-TR" dirty="0" err="1">
                <a:solidFill>
                  <a:srgbClr val="00B050"/>
                </a:solidFill>
              </a:rPr>
              <a:t>l</a:t>
            </a:r>
            <a:r>
              <a:rPr lang="tr-TR" dirty="0" err="1" smtClean="0">
                <a:solidFill>
                  <a:srgbClr val="00B050"/>
                </a:solidFill>
              </a:rPr>
              <a:t>ove</a:t>
            </a:r>
            <a:r>
              <a:rPr lang="tr-TR" dirty="0" smtClean="0">
                <a:solidFill>
                  <a:srgbClr val="00B050"/>
                </a:solidFill>
              </a:rPr>
              <a:t>		       süreç				yüklem</a:t>
            </a:r>
            <a:endParaRPr lang="tr-TR" dirty="0">
              <a:solidFill>
                <a:srgbClr val="00B050"/>
              </a:solidFill>
            </a:endParaRPr>
          </a:p>
          <a:p>
            <a:pPr marL="0" indent="0">
              <a:buNone/>
            </a:pPr>
            <a:r>
              <a:rPr lang="tr-TR" dirty="0" err="1" smtClean="0">
                <a:solidFill>
                  <a:srgbClr val="7030A0"/>
                </a:solidFill>
              </a:rPr>
              <a:t>the</a:t>
            </a:r>
            <a:r>
              <a:rPr lang="tr-TR" dirty="0" smtClean="0">
                <a:solidFill>
                  <a:srgbClr val="7030A0"/>
                </a:solidFill>
              </a:rPr>
              <a:t> boy	     	  ikinci katılımcı	           		dolaysız nesne	</a:t>
            </a:r>
          </a:p>
          <a:p>
            <a:pPr marL="0" indent="0">
              <a:buNone/>
            </a:pPr>
            <a:r>
              <a:rPr lang="tr-TR" dirty="0" err="1" smtClean="0">
                <a:solidFill>
                  <a:srgbClr val="0070C0"/>
                </a:solidFill>
              </a:rPr>
              <a:t>handsome</a:t>
            </a:r>
            <a:r>
              <a:rPr lang="tr-TR" dirty="0" smtClean="0">
                <a:solidFill>
                  <a:srgbClr val="0070C0"/>
                </a:solidFill>
              </a:rPr>
              <a:t>	ikinci katılımcı hakkına bir şeyler	nesne niteleyicisi</a:t>
            </a:r>
          </a:p>
          <a:p>
            <a:pPr marL="0" indent="0">
              <a:buNone/>
            </a:pPr>
            <a:r>
              <a:rPr lang="tr-TR" dirty="0" err="1">
                <a:solidFill>
                  <a:schemeClr val="tx2">
                    <a:lumMod val="50000"/>
                  </a:schemeClr>
                </a:solidFill>
              </a:rPr>
              <a:t>s</a:t>
            </a:r>
            <a:r>
              <a:rPr lang="tr-TR" dirty="0" err="1" smtClean="0">
                <a:solidFill>
                  <a:schemeClr val="tx2">
                    <a:lumMod val="50000"/>
                  </a:schemeClr>
                </a:solidFill>
              </a:rPr>
              <a:t>ecretly</a:t>
            </a:r>
            <a:r>
              <a:rPr lang="tr-TR" dirty="0" smtClean="0">
                <a:solidFill>
                  <a:schemeClr val="tx2">
                    <a:lumMod val="50000"/>
                  </a:schemeClr>
                </a:solidFill>
              </a:rPr>
              <a:t>	sahne					belirteç</a:t>
            </a:r>
            <a:endParaRPr lang="tr-TR" dirty="0">
              <a:solidFill>
                <a:schemeClr val="tx2">
                  <a:lumMod val="50000"/>
                </a:schemeClr>
              </a:solidFill>
            </a:endParaRPr>
          </a:p>
        </p:txBody>
      </p:sp>
    </p:spTree>
    <p:extLst>
      <p:ext uri="{BB962C8B-B14F-4D97-AF65-F5344CB8AC3E}">
        <p14:creationId xmlns:p14="http://schemas.microsoft.com/office/powerpoint/2010/main" val="269509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İLETİŞİMİN İŞLEVLERİ</a:t>
            </a:r>
            <a:endParaRPr lang="tr-TR" dirty="0"/>
          </a:p>
        </p:txBody>
      </p:sp>
      <p:sp>
        <p:nvSpPr>
          <p:cNvPr id="3" name="İçerik Yer Tutucusu 2"/>
          <p:cNvSpPr>
            <a:spLocks noGrp="1"/>
          </p:cNvSpPr>
          <p:nvPr>
            <p:ph idx="1"/>
          </p:nvPr>
        </p:nvSpPr>
        <p:spPr/>
        <p:txBody>
          <a:bodyPr/>
          <a:lstStyle/>
          <a:p>
            <a:pPr marL="0" indent="0" algn="just">
              <a:buNone/>
            </a:pPr>
            <a:r>
              <a:rPr lang="tr-TR" dirty="0" smtClean="0"/>
              <a:t>	İnsanlar çeşitli nedenlerle iletişim kurarlar. İletişimin dört temel nedeni şunlardır:</a:t>
            </a:r>
          </a:p>
          <a:p>
            <a:pPr marL="0" indent="0" algn="just">
              <a:buNone/>
            </a:pPr>
            <a:endParaRPr lang="tr-TR" dirty="0" smtClean="0"/>
          </a:p>
          <a:p>
            <a:pPr algn="just"/>
            <a:r>
              <a:rPr lang="tr-TR" dirty="0" smtClean="0"/>
              <a:t>Birini bir şey hakkında bilgilendirmek,</a:t>
            </a:r>
          </a:p>
          <a:p>
            <a:pPr algn="just"/>
            <a:r>
              <a:rPr lang="tr-TR" dirty="0" smtClean="0"/>
              <a:t>Birinden bilgi edinmek,</a:t>
            </a:r>
          </a:p>
          <a:p>
            <a:pPr algn="just"/>
            <a:r>
              <a:rPr lang="tr-TR" dirty="0" smtClean="0"/>
              <a:t>Birine bir şey yaptırmak,</a:t>
            </a:r>
          </a:p>
          <a:p>
            <a:pPr algn="just"/>
            <a:r>
              <a:rPr lang="tr-TR" dirty="0" smtClean="0"/>
              <a:t>Bir şey hakkındaki tutumunu ifade etmek. </a:t>
            </a:r>
          </a:p>
          <a:p>
            <a:endParaRPr lang="tr-TR" dirty="0" smtClean="0"/>
          </a:p>
          <a:p>
            <a:endParaRPr lang="tr-TR" dirty="0" smtClean="0"/>
          </a:p>
          <a:p>
            <a:endParaRPr lang="tr-TR" dirty="0"/>
          </a:p>
        </p:txBody>
      </p:sp>
    </p:spTree>
    <p:extLst>
      <p:ext uri="{BB962C8B-B14F-4D97-AF65-F5344CB8AC3E}">
        <p14:creationId xmlns:p14="http://schemas.microsoft.com/office/powerpoint/2010/main" val="395260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 İşlevlerinin Tümce Örüntüleri</a:t>
            </a:r>
            <a:endParaRPr lang="tr-TR" dirty="0"/>
          </a:p>
        </p:txBody>
      </p:sp>
      <p:sp>
        <p:nvSpPr>
          <p:cNvPr id="3" name="İçerik Yer Tutucusu 2"/>
          <p:cNvSpPr>
            <a:spLocks noGrp="1"/>
          </p:cNvSpPr>
          <p:nvPr>
            <p:ph idx="1"/>
          </p:nvPr>
        </p:nvSpPr>
        <p:spPr>
          <a:xfrm>
            <a:off x="1069848" y="2892117"/>
            <a:ext cx="10058400" cy="2189335"/>
          </a:xfrm>
        </p:spPr>
        <p:txBody>
          <a:bodyPr/>
          <a:lstStyle/>
          <a:p>
            <a:r>
              <a:rPr lang="tr-TR" dirty="0" smtClean="0"/>
              <a:t>Ali bekliyor.</a:t>
            </a:r>
          </a:p>
          <a:p>
            <a:r>
              <a:rPr lang="tr-TR" dirty="0" smtClean="0"/>
              <a:t>Ali bekliyor mu?</a:t>
            </a:r>
          </a:p>
          <a:p>
            <a:r>
              <a:rPr lang="tr-TR" dirty="0" smtClean="0"/>
              <a:t>Bekle!</a:t>
            </a:r>
          </a:p>
          <a:p>
            <a:r>
              <a:rPr lang="tr-TR" dirty="0" smtClean="0"/>
              <a:t>Ali’nin beklemesi çok şaşırtıcı!</a:t>
            </a:r>
            <a:endParaRPr lang="tr-TR" dirty="0"/>
          </a:p>
        </p:txBody>
      </p:sp>
    </p:spTree>
    <p:extLst>
      <p:ext uri="{BB962C8B-B14F-4D97-AF65-F5344CB8AC3E}">
        <p14:creationId xmlns:p14="http://schemas.microsoft.com/office/powerpoint/2010/main" val="3515080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Örüntülerin </a:t>
            </a:r>
            <a:r>
              <a:rPr lang="tr-TR" dirty="0" err="1" smtClean="0"/>
              <a:t>Sözdizimsel</a:t>
            </a:r>
            <a:r>
              <a:rPr lang="tr-TR" dirty="0" smtClean="0"/>
              <a:t> Özellikleri</a:t>
            </a:r>
            <a:endParaRPr lang="tr-TR" dirty="0"/>
          </a:p>
        </p:txBody>
      </p:sp>
      <p:sp>
        <p:nvSpPr>
          <p:cNvPr id="3" name="İçerik Yer Tutucusu 2"/>
          <p:cNvSpPr>
            <a:spLocks noGrp="1"/>
          </p:cNvSpPr>
          <p:nvPr>
            <p:ph idx="1"/>
          </p:nvPr>
        </p:nvSpPr>
        <p:spPr>
          <a:xfrm>
            <a:off x="1069848" y="2643922"/>
            <a:ext cx="10058400" cy="1941141"/>
          </a:xfrm>
        </p:spPr>
        <p:txBody>
          <a:bodyPr/>
          <a:lstStyle/>
          <a:p>
            <a:r>
              <a:rPr lang="tr-TR" dirty="0" smtClean="0"/>
              <a:t>Özne-eylemin tamamı</a:t>
            </a:r>
          </a:p>
          <a:p>
            <a:r>
              <a:rPr lang="tr-TR" dirty="0" smtClean="0"/>
              <a:t>Eylemin bir bölümü-özne-eylemin kalanı</a:t>
            </a:r>
          </a:p>
          <a:p>
            <a:r>
              <a:rPr lang="tr-TR" dirty="0" smtClean="0"/>
              <a:t>Eylemin kendisi</a:t>
            </a:r>
          </a:p>
          <a:p>
            <a:r>
              <a:rPr lang="tr-TR" dirty="0" err="1" smtClean="0"/>
              <a:t>Wh</a:t>
            </a:r>
            <a:r>
              <a:rPr lang="tr-TR" dirty="0" smtClean="0"/>
              <a:t> </a:t>
            </a:r>
            <a:r>
              <a:rPr lang="tr-TR" dirty="0" err="1" smtClean="0"/>
              <a:t>question</a:t>
            </a:r>
            <a:r>
              <a:rPr lang="tr-TR" dirty="0" smtClean="0"/>
              <a:t> sözcüklerinden biri-tümcenin kalanı</a:t>
            </a:r>
            <a:endParaRPr lang="tr-TR" dirty="0"/>
          </a:p>
        </p:txBody>
      </p:sp>
    </p:spTree>
    <p:extLst>
      <p:ext uri="{BB962C8B-B14F-4D97-AF65-F5344CB8AC3E}">
        <p14:creationId xmlns:p14="http://schemas.microsoft.com/office/powerpoint/2010/main" val="4155724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Örüntülerin Adları</a:t>
            </a:r>
            <a:endParaRPr lang="tr-TR" dirty="0"/>
          </a:p>
        </p:txBody>
      </p:sp>
      <p:sp>
        <p:nvSpPr>
          <p:cNvPr id="3" name="İçerik Yer Tutucusu 2"/>
          <p:cNvSpPr>
            <a:spLocks noGrp="1"/>
          </p:cNvSpPr>
          <p:nvPr>
            <p:ph idx="1"/>
          </p:nvPr>
        </p:nvSpPr>
        <p:spPr>
          <a:xfrm>
            <a:off x="1069848" y="2696173"/>
            <a:ext cx="10058400" cy="1901952"/>
          </a:xfrm>
        </p:spPr>
        <p:txBody>
          <a:bodyPr/>
          <a:lstStyle/>
          <a:p>
            <a:r>
              <a:rPr lang="tr-TR" dirty="0" smtClean="0"/>
              <a:t>Bildirim</a:t>
            </a:r>
          </a:p>
          <a:p>
            <a:r>
              <a:rPr lang="tr-TR" dirty="0" smtClean="0"/>
              <a:t>Soru</a:t>
            </a:r>
          </a:p>
          <a:p>
            <a:r>
              <a:rPr lang="tr-TR" dirty="0" smtClean="0"/>
              <a:t>Emir</a:t>
            </a:r>
          </a:p>
          <a:p>
            <a:r>
              <a:rPr lang="tr-TR" dirty="0" smtClean="0"/>
              <a:t>Ünlem</a:t>
            </a:r>
            <a:endParaRPr lang="tr-TR" dirty="0"/>
          </a:p>
        </p:txBody>
      </p:sp>
    </p:spTree>
    <p:extLst>
      <p:ext uri="{BB962C8B-B14F-4D97-AF65-F5344CB8AC3E}">
        <p14:creationId xmlns:p14="http://schemas.microsoft.com/office/powerpoint/2010/main" val="2866201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Örnekler</a:t>
            </a:r>
            <a:endParaRPr lang="tr-TR" dirty="0"/>
          </a:p>
        </p:txBody>
      </p:sp>
      <p:sp>
        <p:nvSpPr>
          <p:cNvPr id="3" name="İçerik Yer Tutucusu 2"/>
          <p:cNvSpPr>
            <a:spLocks noGrp="1"/>
          </p:cNvSpPr>
          <p:nvPr>
            <p:ph idx="1"/>
          </p:nvPr>
        </p:nvSpPr>
        <p:spPr>
          <a:xfrm>
            <a:off x="1069848" y="2774550"/>
            <a:ext cx="10058400" cy="1901952"/>
          </a:xfrm>
        </p:spPr>
        <p:txBody>
          <a:bodyPr/>
          <a:lstStyle/>
          <a:p>
            <a:r>
              <a:rPr lang="tr-TR" dirty="0" smtClean="0"/>
              <a:t>John is </a:t>
            </a:r>
            <a:r>
              <a:rPr lang="tr-TR" dirty="0" err="1" smtClean="0"/>
              <a:t>leaving</a:t>
            </a:r>
            <a:r>
              <a:rPr lang="tr-TR" dirty="0"/>
              <a:t>.</a:t>
            </a:r>
            <a:endParaRPr lang="tr-TR" dirty="0" smtClean="0"/>
          </a:p>
          <a:p>
            <a:r>
              <a:rPr lang="tr-TR" dirty="0" smtClean="0"/>
              <a:t>Is John </a:t>
            </a:r>
            <a:r>
              <a:rPr lang="tr-TR" dirty="0" err="1" smtClean="0"/>
              <a:t>leaving</a:t>
            </a:r>
            <a:r>
              <a:rPr lang="tr-TR" dirty="0" smtClean="0"/>
              <a:t>?</a:t>
            </a:r>
          </a:p>
          <a:p>
            <a:r>
              <a:rPr lang="tr-TR" dirty="0" err="1" smtClean="0"/>
              <a:t>Leave</a:t>
            </a:r>
            <a:r>
              <a:rPr lang="tr-TR" dirty="0" smtClean="0"/>
              <a:t>!</a:t>
            </a:r>
          </a:p>
          <a:p>
            <a:r>
              <a:rPr lang="tr-TR" dirty="0" smtClean="0"/>
              <a:t>How </a:t>
            </a:r>
            <a:r>
              <a:rPr lang="tr-TR" dirty="0" err="1" smtClean="0"/>
              <a:t>awful</a:t>
            </a:r>
            <a:r>
              <a:rPr lang="tr-TR" dirty="0" smtClean="0"/>
              <a:t> John is </a:t>
            </a:r>
            <a:r>
              <a:rPr lang="tr-TR" dirty="0" err="1" smtClean="0"/>
              <a:t>leaving</a:t>
            </a:r>
            <a:r>
              <a:rPr lang="tr-TR" dirty="0" smtClean="0"/>
              <a:t>!</a:t>
            </a:r>
          </a:p>
        </p:txBody>
      </p:sp>
    </p:spTree>
    <p:extLst>
      <p:ext uri="{BB962C8B-B14F-4D97-AF65-F5344CB8AC3E}">
        <p14:creationId xmlns:p14="http://schemas.microsoft.com/office/powerpoint/2010/main" val="342638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 Bileşenlerinin Rolleri</a:t>
            </a:r>
            <a:endParaRPr lang="tr-TR" dirty="0"/>
          </a:p>
        </p:txBody>
      </p:sp>
      <p:sp>
        <p:nvSpPr>
          <p:cNvPr id="3" name="İçerik Yer Tutucusu 2"/>
          <p:cNvSpPr>
            <a:spLocks noGrp="1"/>
          </p:cNvSpPr>
          <p:nvPr>
            <p:ph idx="1"/>
          </p:nvPr>
        </p:nvSpPr>
        <p:spPr/>
        <p:txBody>
          <a:bodyPr/>
          <a:lstStyle/>
          <a:p>
            <a:pPr marL="0" indent="0" algn="just">
              <a:buNone/>
            </a:pPr>
            <a:r>
              <a:rPr lang="tr-TR" dirty="0" smtClean="0"/>
              <a:t>Konuşucu iletişim kurarken, örneğin bir bildirim tümcesinde durumlar ya da olaylar hakkında karşısındaki kişiye bilgi verir. Aynı olay ya da durum farklı konuşucular tarafından farklı sözcüklerle anlatılabilir. Konuşucu bir olay ya da durum hakkındaki detayları aktarırken aşağıdaki görünümleri kullanır:</a:t>
            </a:r>
          </a:p>
          <a:p>
            <a:pPr marL="0" indent="0" algn="just">
              <a:buNone/>
            </a:pPr>
            <a:endParaRPr lang="tr-TR" dirty="0" smtClean="0"/>
          </a:p>
          <a:p>
            <a:pPr algn="just"/>
            <a:r>
              <a:rPr lang="tr-TR" dirty="0" smtClean="0"/>
              <a:t>Bir ya da daha çok katılımcı,</a:t>
            </a:r>
          </a:p>
          <a:p>
            <a:pPr algn="just"/>
            <a:r>
              <a:rPr lang="tr-TR" dirty="0" smtClean="0"/>
              <a:t>Bu katılımcıların nitelikleri,</a:t>
            </a:r>
          </a:p>
          <a:p>
            <a:pPr algn="just"/>
            <a:r>
              <a:rPr lang="tr-TR" dirty="0" smtClean="0"/>
              <a:t>Olay ya da durum hakkındaki sahne bilgisi. </a:t>
            </a:r>
          </a:p>
        </p:txBody>
      </p:sp>
    </p:spTree>
    <p:extLst>
      <p:ext uri="{BB962C8B-B14F-4D97-AF65-F5344CB8AC3E}">
        <p14:creationId xmlns:p14="http://schemas.microsoft.com/office/powerpoint/2010/main" val="2632838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 Bileşenlerinin İşlevleri</a:t>
            </a:r>
            <a:endParaRPr lang="tr-TR" dirty="0"/>
          </a:p>
        </p:txBody>
      </p:sp>
      <p:sp>
        <p:nvSpPr>
          <p:cNvPr id="3" name="İçerik Yer Tutucusu 2"/>
          <p:cNvSpPr>
            <a:spLocks noGrp="1"/>
          </p:cNvSpPr>
          <p:nvPr>
            <p:ph idx="1"/>
          </p:nvPr>
        </p:nvSpPr>
        <p:spPr/>
        <p:txBody>
          <a:bodyPr/>
          <a:lstStyle/>
          <a:p>
            <a:pPr marL="0" indent="0">
              <a:buNone/>
            </a:pPr>
            <a:r>
              <a:rPr lang="tr-TR" dirty="0" smtClean="0"/>
              <a:t>Tümce bileşenlerinin tümce içindeki işlevleri:</a:t>
            </a:r>
          </a:p>
          <a:p>
            <a:pPr marL="0" indent="0">
              <a:buNone/>
            </a:pPr>
            <a:endParaRPr lang="tr-TR" dirty="0" smtClean="0"/>
          </a:p>
          <a:p>
            <a:r>
              <a:rPr lang="tr-TR" dirty="0" smtClean="0"/>
              <a:t>Özne</a:t>
            </a:r>
          </a:p>
          <a:p>
            <a:r>
              <a:rPr lang="tr-TR" dirty="0" smtClean="0"/>
              <a:t>Yüklem</a:t>
            </a:r>
          </a:p>
          <a:p>
            <a:r>
              <a:rPr lang="tr-TR" dirty="0" smtClean="0"/>
              <a:t>Özne niteleyicisi</a:t>
            </a:r>
          </a:p>
          <a:p>
            <a:r>
              <a:rPr lang="tr-TR" dirty="0" smtClean="0"/>
              <a:t>Dolaysız nesne</a:t>
            </a:r>
          </a:p>
          <a:p>
            <a:r>
              <a:rPr lang="tr-TR" dirty="0" smtClean="0"/>
              <a:t>Nesne niteleyicisi</a:t>
            </a:r>
          </a:p>
          <a:p>
            <a:r>
              <a:rPr lang="tr-TR" dirty="0" smtClean="0"/>
              <a:t>Dolaylı nesne</a:t>
            </a:r>
          </a:p>
          <a:p>
            <a:r>
              <a:rPr lang="tr-TR" dirty="0" smtClean="0"/>
              <a:t>Belirteç/zarf</a:t>
            </a:r>
            <a:endParaRPr lang="tr-TR" dirty="0"/>
          </a:p>
        </p:txBody>
      </p:sp>
    </p:spTree>
    <p:extLst>
      <p:ext uri="{BB962C8B-B14F-4D97-AF65-F5344CB8AC3E}">
        <p14:creationId xmlns:p14="http://schemas.microsoft.com/office/powerpoint/2010/main" val="712085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 Bileşenlerinin Rolleri Ve İşlevleri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1288" y="2325189"/>
            <a:ext cx="9575074" cy="4258491"/>
          </a:xfrm>
        </p:spPr>
      </p:pic>
    </p:spTree>
    <p:extLst>
      <p:ext uri="{BB962C8B-B14F-4D97-AF65-F5344CB8AC3E}">
        <p14:creationId xmlns:p14="http://schemas.microsoft.com/office/powerpoint/2010/main" val="33719826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206</TotalTime>
  <Words>172</Words>
  <Application>Microsoft Office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Rockwell</vt:lpstr>
      <vt:lpstr>Rockwell Condensed</vt:lpstr>
      <vt:lpstr>Wingdings</vt:lpstr>
      <vt:lpstr>Wood Type Yazı Tipi</vt:lpstr>
      <vt:lpstr>İLETİŞİMİN İŞLEVLERİ VE TİPİK ÖRÜNTÜLER</vt:lpstr>
      <vt:lpstr>İLETİŞİMİN İŞLEVLERİ</vt:lpstr>
      <vt:lpstr>İletişim İşlevlerinin Tümce Örüntüleri</vt:lpstr>
      <vt:lpstr>Örüntülerin Sözdizimsel Özellikleri</vt:lpstr>
      <vt:lpstr>Örüntülerin Adları</vt:lpstr>
      <vt:lpstr>Örnekler</vt:lpstr>
      <vt:lpstr>Tümce Bileşenlerinin Rolleri</vt:lpstr>
      <vt:lpstr>Tümce Bileşenlerinin İşlevleri</vt:lpstr>
      <vt:lpstr>Tümce Bileşenlerinin Rolleri Ve İşlevleri</vt:lpstr>
      <vt:lpstr>Örnek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İŞLEVLERİ VE TİPİK ÖRÜNTÜLER</dc:title>
  <dc:creator>teknik</dc:creator>
  <cp:lastModifiedBy>teknik</cp:lastModifiedBy>
  <cp:revision>10</cp:revision>
  <dcterms:created xsi:type="dcterms:W3CDTF">2020-05-07T11:14:29Z</dcterms:created>
  <dcterms:modified xsi:type="dcterms:W3CDTF">2020-05-07T14:43:55Z</dcterms:modified>
</cp:coreProperties>
</file>