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618544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96597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4062990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4020258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13757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796126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F876EDF-3C87-4DB4-890A-11628F0C52DE}"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097916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F876EDF-3C87-4DB4-890A-11628F0C52DE}"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28926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76EDF-3C87-4DB4-890A-11628F0C52DE}"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2848804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342901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14353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F70C99E-7857-42A2-9582-2C56CA4D24EF}"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5678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xmlns="" id="{96B0AE69-E300-41A6-A4EF-9148E77B18F2}"/>
              </a:ext>
            </a:extLst>
          </p:cNvPr>
          <p:cNvSpPr/>
          <p:nvPr/>
        </p:nvSpPr>
        <p:spPr>
          <a:xfrm>
            <a:off x="663878" y="3663862"/>
            <a:ext cx="2617940" cy="9394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Turizm Sosyolojisi</a:t>
            </a:r>
          </a:p>
        </p:txBody>
      </p:sp>
      <p:sp>
        <p:nvSpPr>
          <p:cNvPr id="7" name="Ok: Sağ 6">
            <a:extLst>
              <a:ext uri="{FF2B5EF4-FFF2-40B4-BE49-F238E27FC236}">
                <a16:creationId xmlns:a16="http://schemas.microsoft.com/office/drawing/2014/main" xmlns="" id="{313DC7C4-0951-4B87-B51B-560767311A32}"/>
              </a:ext>
            </a:extLst>
          </p:cNvPr>
          <p:cNvSpPr/>
          <p:nvPr/>
        </p:nvSpPr>
        <p:spPr>
          <a:xfrm>
            <a:off x="3920647" y="3140901"/>
            <a:ext cx="3544865" cy="1985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Küreselleşme ve turizm</a:t>
            </a:r>
          </a:p>
          <a:p>
            <a:pPr algn="ctr"/>
            <a:endParaRPr lang="tr-TR" dirty="0"/>
          </a:p>
        </p:txBody>
      </p:sp>
      <p:sp>
        <p:nvSpPr>
          <p:cNvPr id="8" name="Dikdörtgen 7">
            <a:extLst>
              <a:ext uri="{FF2B5EF4-FFF2-40B4-BE49-F238E27FC236}">
                <a16:creationId xmlns:a16="http://schemas.microsoft.com/office/drawing/2014/main" xmlns="" id="{8BF8FF5A-2BEE-46E8-ADD2-FBEED68F00F7}"/>
              </a:ext>
            </a:extLst>
          </p:cNvPr>
          <p:cNvSpPr/>
          <p:nvPr/>
        </p:nvSpPr>
        <p:spPr>
          <a:xfrm>
            <a:off x="7766137" y="2743201"/>
            <a:ext cx="3544865" cy="27807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 KÜRESELLEŞME NEDİR?</a:t>
            </a:r>
          </a:p>
          <a:p>
            <a:r>
              <a:rPr lang="tr-TR" dirty="0"/>
              <a:t> • KÜRESEL PİYASA AĞININ YERELE ETKİSİ </a:t>
            </a:r>
          </a:p>
          <a:p>
            <a:r>
              <a:rPr lang="tr-TR" dirty="0"/>
              <a:t>• MEKÂN, KÜLTÜR, TÜKETİM: TURİZMİN YENİDEN İNŞASI </a:t>
            </a:r>
          </a:p>
          <a:p>
            <a:r>
              <a:rPr lang="tr-TR" dirty="0"/>
              <a:t>• KÜRESEL TURİZMDE PLANLAMA VE YÖNETİM</a:t>
            </a:r>
          </a:p>
        </p:txBody>
      </p:sp>
    </p:spTree>
    <p:extLst>
      <p:ext uri="{BB962C8B-B14F-4D97-AF65-F5344CB8AC3E}">
        <p14:creationId xmlns:p14="http://schemas.microsoft.com/office/powerpoint/2010/main" val="1332291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6049587-2D33-4A33-9546-F58294DDCA08}"/>
              </a:ext>
            </a:extLst>
          </p:cNvPr>
          <p:cNvSpPr>
            <a:spLocks noGrp="1"/>
          </p:cNvSpPr>
          <p:nvPr>
            <p:ph type="title"/>
          </p:nvPr>
        </p:nvSpPr>
        <p:spPr>
          <a:xfrm>
            <a:off x="581192" y="852469"/>
            <a:ext cx="11029616" cy="851071"/>
          </a:xfrm>
        </p:spPr>
        <p:txBody>
          <a:bodyPr>
            <a:normAutofit fontScale="90000"/>
          </a:bodyPr>
          <a:lstStyle/>
          <a:p>
            <a:r>
              <a:rPr lang="tr-TR" sz="4000" b="1" dirty="0" err="1"/>
              <a:t>KÜRESELLEşME</a:t>
            </a:r>
            <a:r>
              <a:rPr lang="tr-TR" sz="4000" b="1" dirty="0"/>
              <a:t> </a:t>
            </a:r>
            <a:r>
              <a:rPr lang="tr-TR" sz="4000" b="1" dirty="0" err="1"/>
              <a:t>NEDiR</a:t>
            </a:r>
            <a:r>
              <a:rPr lang="tr-TR" sz="4000" b="1" dirty="0"/>
              <a:t>?</a:t>
            </a:r>
            <a:r>
              <a:rPr lang="tr-TR" dirty="0"/>
              <a:t/>
            </a:r>
            <a:br>
              <a:rPr lang="tr-TR" dirty="0"/>
            </a:br>
            <a:endParaRPr lang="tr-TR" dirty="0"/>
          </a:p>
        </p:txBody>
      </p:sp>
      <p:sp>
        <p:nvSpPr>
          <p:cNvPr id="3" name="İçerik Yer Tutucusu 2">
            <a:extLst>
              <a:ext uri="{FF2B5EF4-FFF2-40B4-BE49-F238E27FC236}">
                <a16:creationId xmlns:a16="http://schemas.microsoft.com/office/drawing/2014/main" xmlns="" id="{CD48C35A-95E8-48C5-A26D-E50345A6D44F}"/>
              </a:ext>
            </a:extLst>
          </p:cNvPr>
          <p:cNvSpPr>
            <a:spLocks noGrp="1"/>
          </p:cNvSpPr>
          <p:nvPr>
            <p:ph idx="1"/>
          </p:nvPr>
        </p:nvSpPr>
        <p:spPr>
          <a:xfrm>
            <a:off x="581192" y="2004164"/>
            <a:ext cx="11029615" cy="4421688"/>
          </a:xfrm>
        </p:spPr>
        <p:txBody>
          <a:bodyPr/>
          <a:lstStyle/>
          <a:p>
            <a:r>
              <a:rPr lang="tr-TR" sz="2400" b="1" dirty="0"/>
              <a:t>Küreselleşmenin Temel Özellikleri</a:t>
            </a:r>
          </a:p>
          <a:p>
            <a:r>
              <a:rPr lang="tr-TR" sz="2400" dirty="0"/>
              <a:t>İçinde bulunduğumuz dünya düzenini ve toplumsal yapıyı en iyi tanımlayan kavram küreselleşme kavramdır. Bu aynı zamanda sosyal bilimler alanındaki çağdaş çalışmaların da odak noktasını oluşturmaktadır. Farklı açılardan farklı unsurlarıyla tanımlanabilecek küreselleşme kavramı, burada turizm açısından önem teşkil eden boyutlarıyla değerlendirilecektir. Bu anlamda küreselleşme, belirli tarihsel koşulların ortaya çıkması sonucu, gelişen iletişim ve ulaşım teknolojilerinin de katkısıyla dünya sisteminin politik, ekonomik ve sosyal alanda köklü bir dönüşüm geçirmesini ifade etmektedir.</a:t>
            </a:r>
          </a:p>
          <a:p>
            <a:endParaRPr lang="tr-TR" dirty="0"/>
          </a:p>
        </p:txBody>
      </p:sp>
    </p:spTree>
    <p:extLst>
      <p:ext uri="{BB962C8B-B14F-4D97-AF65-F5344CB8AC3E}">
        <p14:creationId xmlns:p14="http://schemas.microsoft.com/office/powerpoint/2010/main" val="3239527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83E1683-9A7F-4A87-95C8-DC224940A4EE}"/>
              </a:ext>
            </a:extLst>
          </p:cNvPr>
          <p:cNvSpPr>
            <a:spLocks noGrp="1"/>
          </p:cNvSpPr>
          <p:nvPr>
            <p:ph idx="1"/>
          </p:nvPr>
        </p:nvSpPr>
        <p:spPr>
          <a:xfrm>
            <a:off x="581192" y="1853852"/>
            <a:ext cx="11029615" cy="4672208"/>
          </a:xfrm>
        </p:spPr>
        <p:txBody>
          <a:bodyPr>
            <a:normAutofit/>
          </a:bodyPr>
          <a:lstStyle/>
          <a:p>
            <a:r>
              <a:rPr lang="tr-TR" sz="2000" dirty="0"/>
              <a:t>Öncelikle küreselleşmenin nedenlerine baktığımızda, en temel neden tarihsel bağlamdır. 1945’te II. Dünya Savaşı’nın bitmesiyle ortaya çıkan çift kutuplu uluslararası yapı Soğuk Savaş olarak adlandırılmaktadır. Soğuk Savaş dönemi güçlü ulus-devletlerin ve iç piyasaya dönük kapalı ekonomilerin hâkim olduğu ve uluslararası ilişkilerin Batı Bloku ve Sovyet Bloku içinde gerçekleştiği bir yapıydı. 1970’lerden itibaren uluslararası barışın yerleşmesi ve ulusal ekonomilerin yeniden inşa sürecini tamamlamasıyla birlikte Soğuk Savaş döneminde bir yumuşama meydana geldi. Bu yumuşama, ulusal ekonomilerin dışa açılmasını, ulus-devlet sınırlarının sermaye, mallar ve insanların hareketliliğine izin verecek biçimde zayıflamasını ve daha önce bloklar içinde gerçekleşen uluslararası ilişkilerin küresel düzlemde gerçekleşmesine yol açtı. 1980’lere gelindiğinde dünya artık politik ve ekonomik alanlarda yeni bir örgütsel yapıya doğru yönelmiş; bu durum sosyal yapılara ve ilişkilere de yansımıştır.</a:t>
            </a:r>
          </a:p>
        </p:txBody>
      </p:sp>
    </p:spTree>
    <p:extLst>
      <p:ext uri="{BB962C8B-B14F-4D97-AF65-F5344CB8AC3E}">
        <p14:creationId xmlns:p14="http://schemas.microsoft.com/office/powerpoint/2010/main" val="3971485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94CF48D7-B6D3-44A5-A7D1-DB0AA913CB88}"/>
              </a:ext>
            </a:extLst>
          </p:cNvPr>
          <p:cNvSpPr>
            <a:spLocks noGrp="1"/>
          </p:cNvSpPr>
          <p:nvPr>
            <p:ph idx="1"/>
          </p:nvPr>
        </p:nvSpPr>
        <p:spPr>
          <a:xfrm>
            <a:off x="581192" y="1929008"/>
            <a:ext cx="11029615" cy="4597052"/>
          </a:xfrm>
        </p:spPr>
        <p:txBody>
          <a:bodyPr>
            <a:normAutofit/>
          </a:bodyPr>
          <a:lstStyle/>
          <a:p>
            <a:r>
              <a:rPr lang="tr-TR" sz="2000" dirty="0"/>
              <a:t>Küreselleşmenin en önemli boyutu bireyleri doğrudan etkilediği için toplumsal hayatta ortaya çıkmıştır. Öncelikle ulusal sınırların zayıflamasına karşılık ekonomik ilişkilerin her düzeyde belirleyici olması, köklü bir toplumsal dönüşüme yol açmıştır. Bilginin daha kolay ulaşılır olması, kültürler ve toplumlar arası etkileşimi artırmıştır. Artan insan hareketliliği de bu etkileşimde rol oynamıştır. Bunun yanı sıra küresel piyasaların bütünleşmesi, malların ve hizmetlerin yerkürenin tüm piyasa alanlarına yayılmasına neden olmuş ve buna karşılık bir küresel tüketim toplumu ortaya çıkmıştır. Ancak bu unsurlar aynı zamanda toplumlar›, toplumsal ilişkileri ve sonuç olarak bireyleri de </a:t>
            </a:r>
            <a:r>
              <a:rPr lang="tr-TR" sz="2000" dirty="0" err="1"/>
              <a:t>tektipleştirme</a:t>
            </a:r>
            <a:r>
              <a:rPr lang="tr-TR" sz="2000" dirty="0"/>
              <a:t> eğilimi göstermektedir. Buna karşılık farklı kimlik unsurlarını vurgulayan kimlik politikalar› yükselişe geçmiş, yerel unsurlar ve kültürler küreselleşmenin yayılımına ve tehditlerine karşı direniş göstermeye başlamışlardır.</a:t>
            </a:r>
          </a:p>
        </p:txBody>
      </p:sp>
    </p:spTree>
    <p:extLst>
      <p:ext uri="{BB962C8B-B14F-4D97-AF65-F5344CB8AC3E}">
        <p14:creationId xmlns:p14="http://schemas.microsoft.com/office/powerpoint/2010/main" val="1110456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823EE69-09B1-464F-95BC-7A7D247653AE}"/>
              </a:ext>
            </a:extLst>
          </p:cNvPr>
          <p:cNvSpPr>
            <a:spLocks noGrp="1"/>
          </p:cNvSpPr>
          <p:nvPr>
            <p:ph type="title"/>
          </p:nvPr>
        </p:nvSpPr>
        <p:spPr>
          <a:xfrm>
            <a:off x="581191" y="999201"/>
            <a:ext cx="11029616" cy="826608"/>
          </a:xfrm>
        </p:spPr>
        <p:txBody>
          <a:bodyPr>
            <a:normAutofit fontScale="90000"/>
          </a:bodyPr>
          <a:lstStyle/>
          <a:p>
            <a:r>
              <a:rPr lang="tr-TR" sz="4000" b="1" dirty="0"/>
              <a:t>KÜRESEL </a:t>
            </a:r>
            <a:r>
              <a:rPr lang="tr-TR" sz="4000" b="1" dirty="0" err="1"/>
              <a:t>PiYASA</a:t>
            </a:r>
            <a:r>
              <a:rPr lang="tr-TR" sz="4000" b="1" dirty="0"/>
              <a:t> </a:t>
            </a:r>
            <a:r>
              <a:rPr lang="tr-TR" sz="4000" b="1" dirty="0" err="1"/>
              <a:t>AğININ</a:t>
            </a:r>
            <a:r>
              <a:rPr lang="tr-TR" sz="4000" b="1" dirty="0"/>
              <a:t> YERELE </a:t>
            </a:r>
            <a:r>
              <a:rPr lang="tr-TR" sz="4000" b="1" dirty="0" err="1"/>
              <a:t>ETKiSi</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FBEB8A39-3EAE-409E-B32C-5F8800BC26F4}"/>
              </a:ext>
            </a:extLst>
          </p:cNvPr>
          <p:cNvSpPr>
            <a:spLocks noGrp="1"/>
          </p:cNvSpPr>
          <p:nvPr>
            <p:ph idx="1"/>
          </p:nvPr>
        </p:nvSpPr>
        <p:spPr>
          <a:xfrm>
            <a:off x="581192" y="2180496"/>
            <a:ext cx="11029615" cy="4383142"/>
          </a:xfrm>
        </p:spPr>
        <p:txBody>
          <a:bodyPr>
            <a:normAutofit/>
          </a:bodyPr>
          <a:lstStyle/>
          <a:p>
            <a:r>
              <a:rPr lang="tr-TR" sz="2800" b="1" dirty="0"/>
              <a:t>Küresel Tüketim Kültürünün Yükselişi</a:t>
            </a:r>
          </a:p>
          <a:p>
            <a:r>
              <a:rPr lang="tr-TR" sz="2800" dirty="0"/>
              <a:t>Dünya ekonomisi, 1945’ten yaklaşık 1970’lere kadar olan dönemde, II. Dünya Savaşı’nda ekonomileri çöken erken sanayileşmiş ülkelerin ekonomilerinin yeniden inşa süreci ve bağımsızlıklarını yeni kazanmış eski sömürge ülkelerinin kalkınma atılımlarıyla şekilleniyordu. Bu dönemde belirleyici olan ulusal ekonomilerin inşası ve iç piyasanın taleplerinin karşılanmasıydı. </a:t>
            </a:r>
          </a:p>
        </p:txBody>
      </p:sp>
    </p:spTree>
    <p:extLst>
      <p:ext uri="{BB962C8B-B14F-4D97-AF65-F5344CB8AC3E}">
        <p14:creationId xmlns:p14="http://schemas.microsoft.com/office/powerpoint/2010/main" val="1213450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7BAACA6-5F47-4032-BAD0-69247AE07070}"/>
              </a:ext>
            </a:extLst>
          </p:cNvPr>
          <p:cNvSpPr>
            <a:spLocks noGrp="1"/>
          </p:cNvSpPr>
          <p:nvPr>
            <p:ph idx="1"/>
          </p:nvPr>
        </p:nvSpPr>
        <p:spPr>
          <a:xfrm>
            <a:off x="581192" y="2029216"/>
            <a:ext cx="11029615" cy="4828784"/>
          </a:xfrm>
        </p:spPr>
        <p:txBody>
          <a:bodyPr>
            <a:normAutofit/>
          </a:bodyPr>
          <a:lstStyle/>
          <a:p>
            <a:r>
              <a:rPr lang="tr-TR" sz="2400" dirty="0"/>
              <a:t>Küresel tüketim toplumu, küresel piyasaların bütünleşmesiyle birlikte artan sermaye ve malların hareketliliği sonucu bireylerin giderek daha fazla tüketime odaklanması şeklinde ortaya çıktı. Bu odaklanma, bireylerin ihtiyacından fazla hatta ekonomik olarak karşılayabileceğinden de fazla tüketmesi anlamına gelmekteydi. Kapitalist sistem, ürün çeşitliliği, tasarım, markalaşma, pazarlama ve benzeri işletme teknikleriyle bireylerin daha fazla tüketmesine yol açtı. Bu tüketim odaklı yaşam biçimi, küresel piyasalarda bir talep sürekliliği sağlayarak sermayenin karlılığının da sürmesini sağladı. Dolayısıyla, bireyler aslında kendi ihtiyaçlar› için değil, küresel piyasanın devamlılığı için tüketir oldu.</a:t>
            </a:r>
          </a:p>
        </p:txBody>
      </p:sp>
    </p:spTree>
    <p:extLst>
      <p:ext uri="{BB962C8B-B14F-4D97-AF65-F5344CB8AC3E}">
        <p14:creationId xmlns:p14="http://schemas.microsoft.com/office/powerpoint/2010/main" val="2173126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D10E619-F7DC-40B1-93B6-9CE29696FD85}"/>
              </a:ext>
            </a:extLst>
          </p:cNvPr>
          <p:cNvSpPr>
            <a:spLocks noGrp="1"/>
          </p:cNvSpPr>
          <p:nvPr>
            <p:ph type="title"/>
          </p:nvPr>
        </p:nvSpPr>
        <p:spPr>
          <a:xfrm>
            <a:off x="581192" y="676405"/>
            <a:ext cx="11029616" cy="926816"/>
          </a:xfrm>
        </p:spPr>
        <p:txBody>
          <a:bodyPr>
            <a:normAutofit fontScale="90000"/>
          </a:bodyPr>
          <a:lstStyle/>
          <a:p>
            <a:r>
              <a:rPr lang="tr-TR" sz="3100" b="1" dirty="0"/>
              <a:t>MEKÂN, KÜLTÜR, </a:t>
            </a:r>
            <a:r>
              <a:rPr lang="tr-TR" sz="3100" b="1" dirty="0" err="1"/>
              <a:t>TÜKETiM</a:t>
            </a:r>
            <a:r>
              <a:rPr lang="tr-TR" sz="3100" b="1" dirty="0"/>
              <a:t>: </a:t>
            </a:r>
            <a:r>
              <a:rPr lang="tr-TR" sz="3100" b="1" dirty="0" err="1"/>
              <a:t>TURiZMiN</a:t>
            </a:r>
            <a:r>
              <a:rPr lang="tr-TR" sz="3100" b="1" dirty="0"/>
              <a:t> </a:t>
            </a:r>
            <a:r>
              <a:rPr lang="tr-TR" sz="3100" b="1" dirty="0" err="1"/>
              <a:t>YENiDEN</a:t>
            </a:r>
            <a:r>
              <a:rPr lang="tr-TR" sz="3100" b="1" dirty="0"/>
              <a:t> </a:t>
            </a:r>
            <a:r>
              <a:rPr lang="tr-TR" sz="3100" b="1" dirty="0" err="1"/>
              <a:t>iNşASI</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9DF7AB97-F3F6-4A01-AEA9-5DCAFA65EBDB}"/>
              </a:ext>
            </a:extLst>
          </p:cNvPr>
          <p:cNvSpPr>
            <a:spLocks noGrp="1"/>
          </p:cNvSpPr>
          <p:nvPr>
            <p:ph idx="1"/>
          </p:nvPr>
        </p:nvSpPr>
        <p:spPr>
          <a:xfrm>
            <a:off x="581192" y="2029216"/>
            <a:ext cx="11029615" cy="4446740"/>
          </a:xfrm>
        </p:spPr>
        <p:txBody>
          <a:bodyPr/>
          <a:lstStyle/>
          <a:p>
            <a:r>
              <a:rPr lang="tr-TR" sz="2000" b="1" dirty="0"/>
              <a:t>Destinasyonun Tanımlanması</a:t>
            </a:r>
          </a:p>
          <a:p>
            <a:r>
              <a:rPr lang="tr-TR" sz="2000" dirty="0"/>
              <a:t>Herhangi bir sahil kasabasını turizm destinasyonuna dönüştüren koşullar nelerdir? Bir başka deyişle, küçük sahil kasabası yerine turizm destinasyonu kavramını kullanarak tam olarak nasıl bir mekânı ifade etmeye çalışıyoruz? Bir bölgenin ya da herhangi bir yerleşim alanının turizm destinasyonu olarak tanımlanması için öncelikle turizm piyasasında pazarlanacak doğal veya kültürel kaynaklara sahip olması gerekmektedir. Bunun yanı sıra, turizm destinasyonu turistlerin tatilleri ve seyahatleri sırasında temel gereksinimlerini karşılayacak altyapıya sahip olmaları anlamına gelmektedir. Bu altyapı yollar, oteller, restoranlar, eğlence yerleri ve bunun yanı sıra bu alanlarda verilen hizmetleri tamamlayıcı başka altyapı unsurları içerir. Son olarak günümüzde bir turizm destinasyonunun küresel turizm pastasından pay alabilmesi için tanıtımının yapılması ve bir farkındalık yaratılması gerekmektedir.</a:t>
            </a:r>
          </a:p>
          <a:p>
            <a:endParaRPr lang="tr-TR" dirty="0"/>
          </a:p>
        </p:txBody>
      </p:sp>
    </p:spTree>
    <p:extLst>
      <p:ext uri="{BB962C8B-B14F-4D97-AF65-F5344CB8AC3E}">
        <p14:creationId xmlns:p14="http://schemas.microsoft.com/office/powerpoint/2010/main" val="3066751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82EE19C-FC8E-4AA8-AD72-DBD003F1BB4B}"/>
              </a:ext>
            </a:extLst>
          </p:cNvPr>
          <p:cNvSpPr>
            <a:spLocks noGrp="1"/>
          </p:cNvSpPr>
          <p:nvPr>
            <p:ph type="title"/>
          </p:nvPr>
        </p:nvSpPr>
        <p:spPr/>
        <p:txBody>
          <a:bodyPr/>
          <a:lstStyle/>
          <a:p>
            <a:endParaRPr lang="tr-TR"/>
          </a:p>
        </p:txBody>
      </p:sp>
      <p:sp>
        <p:nvSpPr>
          <p:cNvPr id="30" name="Dikdörtgen 29">
            <a:extLst>
              <a:ext uri="{FF2B5EF4-FFF2-40B4-BE49-F238E27FC236}">
                <a16:creationId xmlns:a16="http://schemas.microsoft.com/office/drawing/2014/main" xmlns="" id="{5D759B32-4B3A-4CFB-8DE4-3587C75A2787}"/>
              </a:ext>
            </a:extLst>
          </p:cNvPr>
          <p:cNvSpPr/>
          <p:nvPr/>
        </p:nvSpPr>
        <p:spPr>
          <a:xfrm>
            <a:off x="581192" y="2279627"/>
            <a:ext cx="10554446" cy="4093428"/>
          </a:xfrm>
          <a:prstGeom prst="rect">
            <a:avLst/>
          </a:prstGeom>
        </p:spPr>
        <p:txBody>
          <a:bodyPr wrap="square">
            <a:spAutoFit/>
          </a:bodyPr>
          <a:lstStyle/>
          <a:p>
            <a:r>
              <a:rPr lang="tr-TR" sz="2000" dirty="0" err="1">
                <a:solidFill>
                  <a:srgbClr val="181717"/>
                </a:solidFill>
                <a:latin typeface="Garamond" panose="02020404030301010803" pitchFamily="18" charset="0"/>
                <a:ea typeface="Garamond" panose="02020404030301010803" pitchFamily="18" charset="0"/>
                <a:cs typeface="Garamond" panose="02020404030301010803" pitchFamily="18" charset="0"/>
              </a:rPr>
              <a:t>Etno</a:t>
            </a:r>
            <a:r>
              <a:rPr lang="tr-TR" sz="2000" dirty="0">
                <a:solidFill>
                  <a:srgbClr val="181717"/>
                </a:solidFill>
                <a:latin typeface="Garamond" panose="02020404030301010803" pitchFamily="18" charset="0"/>
                <a:ea typeface="Garamond" panose="02020404030301010803" pitchFamily="18" charset="0"/>
                <a:cs typeface="Garamond" panose="02020404030301010803" pitchFamily="18" charset="0"/>
              </a:rPr>
              <a:t> -peyzajlar, günümüz turizm destinasyonunda yalnızca turistlerin değil aynı zamanda yerli nüfusun da karmaşıklaştığına işaret etmektedir. Bir yandan yabancı turist akını diğer yandan turizm sektörünün istihdam olanaklar› için göç edenler sosyal yapıda bir çeşitlilik yaratmaktadır. Teknolojik gelişmeler sonucu artan bilgi akışları bir destinasyonun tanıtımı açısından merkezi önem taşımaktadır. Günümüz turisti seyahat etmeden önce gittiği yer hakkında internetten bilgi toplamaktadır. Dolayısıyla turizm destinasyonunun sahip olduğu doğal ve kültürel kaynaklar kadar bunların internet ortamında kitlelere sunumu da kaçınılmazdır. Finans-peyzajlar›, turizmde özellikle büyük yatırımlar ve yüksel gelirli turistler aracılığıyla kendini göstermektedir. Dubai bu noktada iyi bir örnek olabilir. Aslında iklimi ve doğal yapısı turizm açısından elverişli olmasa da Dubai, küresel kültürel akışları lehine kullanarak yaratılan bir destinasyon projesidir. Yedi yıldızlı oteller, yapay adalar ve her türlü tüketimi karşılayacak alışveriş ortamlarıyla Dubai tipik bir küresel turizm destinasyonudur. Turizm açısından en önemli boyut sayılabilecek medya-peyzajları, yaratılan turizm imajının küresel düzlemde bir destinasyon için ne kadar merkezi olduğuna işaret etmektedir. </a:t>
            </a:r>
            <a:endParaRPr lang="tr-TR" sz="2000" dirty="0"/>
          </a:p>
        </p:txBody>
      </p:sp>
    </p:spTree>
    <p:extLst>
      <p:ext uri="{BB962C8B-B14F-4D97-AF65-F5344CB8AC3E}">
        <p14:creationId xmlns:p14="http://schemas.microsoft.com/office/powerpoint/2010/main" val="3951218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270</TotalTime>
  <Words>846</Words>
  <Application>Microsoft Office PowerPoint</Application>
  <PresentationFormat>Özel</PresentationFormat>
  <Paragraphs>21</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Kar Payı</vt:lpstr>
      <vt:lpstr>PowerPoint Sunusu</vt:lpstr>
      <vt:lpstr>KÜRESELLEşME NEDiR? </vt:lpstr>
      <vt:lpstr>PowerPoint Sunusu</vt:lpstr>
      <vt:lpstr>PowerPoint Sunusu</vt:lpstr>
      <vt:lpstr>KÜRESEL PiYASA AğININ YERELE ETKiSi </vt:lpstr>
      <vt:lpstr>PowerPoint Sunusu</vt:lpstr>
      <vt:lpstr>MEKÂN, KÜLTÜR, TÜKETiM: TURiZMiN YENiDEN iNşASI </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eceats35@gmail.com</dc:creator>
  <cp:lastModifiedBy>kumsaal</cp:lastModifiedBy>
  <cp:revision>15</cp:revision>
  <dcterms:created xsi:type="dcterms:W3CDTF">2019-01-08T11:28:29Z</dcterms:created>
  <dcterms:modified xsi:type="dcterms:W3CDTF">2019-03-16T21:20:30Z</dcterms:modified>
</cp:coreProperties>
</file>