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89" r:id="rId2"/>
    <p:sldId id="388" r:id="rId3"/>
    <p:sldId id="325" r:id="rId4"/>
    <p:sldId id="326" r:id="rId5"/>
    <p:sldId id="317" r:id="rId6"/>
    <p:sldId id="318" r:id="rId7"/>
    <p:sldId id="319" r:id="rId8"/>
    <p:sldId id="395" r:id="rId9"/>
    <p:sldId id="320" r:id="rId10"/>
    <p:sldId id="321" r:id="rId11"/>
    <p:sldId id="327" r:id="rId12"/>
    <p:sldId id="328" r:id="rId13"/>
    <p:sldId id="390" r:id="rId14"/>
    <p:sldId id="329" r:id="rId15"/>
    <p:sldId id="330" r:id="rId16"/>
    <p:sldId id="332" r:id="rId17"/>
    <p:sldId id="391" r:id="rId18"/>
    <p:sldId id="333" r:id="rId19"/>
    <p:sldId id="334" r:id="rId20"/>
    <p:sldId id="335" r:id="rId21"/>
    <p:sldId id="336" r:id="rId22"/>
    <p:sldId id="396" r:id="rId23"/>
    <p:sldId id="338" r:id="rId24"/>
    <p:sldId id="339" r:id="rId25"/>
    <p:sldId id="340" r:id="rId26"/>
    <p:sldId id="341" r:id="rId27"/>
    <p:sldId id="342" r:id="rId28"/>
    <p:sldId id="343" r:id="rId29"/>
    <p:sldId id="344" r:id="rId30"/>
    <p:sldId id="345" r:id="rId31"/>
    <p:sldId id="346" r:id="rId32"/>
    <p:sldId id="347" r:id="rId33"/>
    <p:sldId id="348" r:id="rId34"/>
    <p:sldId id="349" r:id="rId35"/>
    <p:sldId id="350" r:id="rId36"/>
    <p:sldId id="392" r:id="rId37"/>
    <p:sldId id="351" r:id="rId38"/>
    <p:sldId id="352" r:id="rId39"/>
    <p:sldId id="353" r:id="rId40"/>
    <p:sldId id="397" r:id="rId41"/>
    <p:sldId id="354" r:id="rId42"/>
    <p:sldId id="393" r:id="rId43"/>
    <p:sldId id="355" r:id="rId44"/>
    <p:sldId id="356" r:id="rId45"/>
    <p:sldId id="357" r:id="rId46"/>
    <p:sldId id="358" r:id="rId47"/>
    <p:sldId id="359" r:id="rId48"/>
    <p:sldId id="360" r:id="rId49"/>
    <p:sldId id="361" r:id="rId50"/>
    <p:sldId id="362" r:id="rId51"/>
    <p:sldId id="363" r:id="rId52"/>
    <p:sldId id="364" r:id="rId53"/>
    <p:sldId id="365" r:id="rId54"/>
    <p:sldId id="366" r:id="rId55"/>
    <p:sldId id="367" r:id="rId56"/>
    <p:sldId id="368" r:id="rId57"/>
    <p:sldId id="369" r:id="rId58"/>
    <p:sldId id="370" r:id="rId59"/>
    <p:sldId id="394" r:id="rId60"/>
    <p:sldId id="371" r:id="rId6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274931F-45A7-40C2-9495-26E8B649BC16}" type="datetimeFigureOut">
              <a:rPr lang="en-US" smtClean="0"/>
              <a:t>5/21/2020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9FB9CD-1998-4C85-845A-F600A81601EA}" type="slidenum">
              <a:rPr lang="en-US" smtClean="0"/>
              <a:t>‹#›</a:t>
            </a:fld>
            <a:endParaRPr lang="en-US"/>
          </a:p>
        </p:txBody>
      </p:sp>
    </p:spTree>
    <p:extLst>
      <p:ext uri="{BB962C8B-B14F-4D97-AF65-F5344CB8AC3E}">
        <p14:creationId xmlns:p14="http://schemas.microsoft.com/office/powerpoint/2010/main" val="21477610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274931F-45A7-40C2-9495-26E8B649BC16}" type="datetimeFigureOut">
              <a:rPr lang="en-US" smtClean="0"/>
              <a:t>5/21/2020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9FB9CD-1998-4C85-845A-F600A81601EA}" type="slidenum">
              <a:rPr lang="en-US" smtClean="0"/>
              <a:t>‹#›</a:t>
            </a:fld>
            <a:endParaRPr lang="en-US"/>
          </a:p>
        </p:txBody>
      </p:sp>
    </p:spTree>
    <p:extLst>
      <p:ext uri="{BB962C8B-B14F-4D97-AF65-F5344CB8AC3E}">
        <p14:creationId xmlns:p14="http://schemas.microsoft.com/office/powerpoint/2010/main" val="1075676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274931F-45A7-40C2-9495-26E8B649BC16}" type="datetimeFigureOut">
              <a:rPr lang="en-US" smtClean="0"/>
              <a:t>5/21/2020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9FB9CD-1998-4C85-845A-F600A81601EA}" type="slidenum">
              <a:rPr lang="en-US" smtClean="0"/>
              <a:t>‹#›</a:t>
            </a:fld>
            <a:endParaRPr lang="en-US"/>
          </a:p>
        </p:txBody>
      </p:sp>
    </p:spTree>
    <p:extLst>
      <p:ext uri="{BB962C8B-B14F-4D97-AF65-F5344CB8AC3E}">
        <p14:creationId xmlns:p14="http://schemas.microsoft.com/office/powerpoint/2010/main" val="18399892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274931F-45A7-40C2-9495-26E8B649BC16}" type="datetimeFigureOut">
              <a:rPr lang="en-US" smtClean="0"/>
              <a:t>5/21/2020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9FB9CD-1998-4C85-845A-F600A81601EA}" type="slidenum">
              <a:rPr lang="en-US" smtClean="0"/>
              <a:t>‹#›</a:t>
            </a:fld>
            <a:endParaRPr lang="en-US"/>
          </a:p>
        </p:txBody>
      </p:sp>
    </p:spTree>
    <p:extLst>
      <p:ext uri="{BB962C8B-B14F-4D97-AF65-F5344CB8AC3E}">
        <p14:creationId xmlns:p14="http://schemas.microsoft.com/office/powerpoint/2010/main" val="36091124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274931F-45A7-40C2-9495-26E8B649BC16}" type="datetimeFigureOut">
              <a:rPr lang="en-US" smtClean="0"/>
              <a:t>5/21/2020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9FB9CD-1998-4C85-845A-F600A81601EA}" type="slidenum">
              <a:rPr lang="en-US" smtClean="0"/>
              <a:t>‹#›</a:t>
            </a:fld>
            <a:endParaRPr lang="en-US"/>
          </a:p>
        </p:txBody>
      </p:sp>
    </p:spTree>
    <p:extLst>
      <p:ext uri="{BB962C8B-B14F-4D97-AF65-F5344CB8AC3E}">
        <p14:creationId xmlns:p14="http://schemas.microsoft.com/office/powerpoint/2010/main" val="41806389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274931F-45A7-40C2-9495-26E8B649BC16}" type="datetimeFigureOut">
              <a:rPr lang="en-US" smtClean="0"/>
              <a:t>5/21/2020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9FB9CD-1998-4C85-845A-F600A81601EA}" type="slidenum">
              <a:rPr lang="en-US" smtClean="0"/>
              <a:t>‹#›</a:t>
            </a:fld>
            <a:endParaRPr lang="en-US"/>
          </a:p>
        </p:txBody>
      </p:sp>
    </p:spTree>
    <p:extLst>
      <p:ext uri="{BB962C8B-B14F-4D97-AF65-F5344CB8AC3E}">
        <p14:creationId xmlns:p14="http://schemas.microsoft.com/office/powerpoint/2010/main" val="864304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274931F-45A7-40C2-9495-26E8B649BC16}" type="datetimeFigureOut">
              <a:rPr lang="en-US" smtClean="0"/>
              <a:t>5/21/2020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39FB9CD-1998-4C85-845A-F600A81601EA}" type="slidenum">
              <a:rPr lang="en-US" smtClean="0"/>
              <a:t>‹#›</a:t>
            </a:fld>
            <a:endParaRPr lang="en-US"/>
          </a:p>
        </p:txBody>
      </p:sp>
    </p:spTree>
    <p:extLst>
      <p:ext uri="{BB962C8B-B14F-4D97-AF65-F5344CB8AC3E}">
        <p14:creationId xmlns:p14="http://schemas.microsoft.com/office/powerpoint/2010/main" val="3073948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274931F-45A7-40C2-9495-26E8B649BC16}" type="datetimeFigureOut">
              <a:rPr lang="en-US" smtClean="0"/>
              <a:t>5/21/2020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39FB9CD-1998-4C85-845A-F600A81601EA}" type="slidenum">
              <a:rPr lang="en-US" smtClean="0"/>
              <a:t>‹#›</a:t>
            </a:fld>
            <a:endParaRPr lang="en-US"/>
          </a:p>
        </p:txBody>
      </p:sp>
    </p:spTree>
    <p:extLst>
      <p:ext uri="{BB962C8B-B14F-4D97-AF65-F5344CB8AC3E}">
        <p14:creationId xmlns:p14="http://schemas.microsoft.com/office/powerpoint/2010/main" val="12658184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74931F-45A7-40C2-9495-26E8B649BC16}" type="datetimeFigureOut">
              <a:rPr lang="en-US" smtClean="0"/>
              <a:t>5/21/2020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39FB9CD-1998-4C85-845A-F600A81601EA}" type="slidenum">
              <a:rPr lang="en-US" smtClean="0"/>
              <a:t>‹#›</a:t>
            </a:fld>
            <a:endParaRPr lang="en-US"/>
          </a:p>
        </p:txBody>
      </p:sp>
    </p:spTree>
    <p:extLst>
      <p:ext uri="{BB962C8B-B14F-4D97-AF65-F5344CB8AC3E}">
        <p14:creationId xmlns:p14="http://schemas.microsoft.com/office/powerpoint/2010/main" val="2627886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274931F-45A7-40C2-9495-26E8B649BC16}" type="datetimeFigureOut">
              <a:rPr lang="en-US" smtClean="0"/>
              <a:t>5/21/2020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9FB9CD-1998-4C85-845A-F600A81601EA}" type="slidenum">
              <a:rPr lang="en-US" smtClean="0"/>
              <a:t>‹#›</a:t>
            </a:fld>
            <a:endParaRPr lang="en-US"/>
          </a:p>
        </p:txBody>
      </p:sp>
    </p:spTree>
    <p:extLst>
      <p:ext uri="{BB962C8B-B14F-4D97-AF65-F5344CB8AC3E}">
        <p14:creationId xmlns:p14="http://schemas.microsoft.com/office/powerpoint/2010/main" val="15489849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274931F-45A7-40C2-9495-26E8B649BC16}" type="datetimeFigureOut">
              <a:rPr lang="en-US" smtClean="0"/>
              <a:t>5/21/2020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9FB9CD-1998-4C85-845A-F600A81601EA}" type="slidenum">
              <a:rPr lang="en-US" smtClean="0"/>
              <a:t>‹#›</a:t>
            </a:fld>
            <a:endParaRPr lang="en-US"/>
          </a:p>
        </p:txBody>
      </p:sp>
    </p:spTree>
    <p:extLst>
      <p:ext uri="{BB962C8B-B14F-4D97-AF65-F5344CB8AC3E}">
        <p14:creationId xmlns:p14="http://schemas.microsoft.com/office/powerpoint/2010/main" val="10729820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74931F-45A7-40C2-9495-26E8B649BC16}" type="datetimeFigureOut">
              <a:rPr lang="en-US" smtClean="0"/>
              <a:t>5/21/2020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9FB9CD-1998-4C85-845A-F600A81601EA}" type="slidenum">
              <a:rPr lang="en-US" smtClean="0"/>
              <a:t>‹#›</a:t>
            </a:fld>
            <a:endParaRPr lang="en-US"/>
          </a:p>
        </p:txBody>
      </p:sp>
    </p:spTree>
    <p:extLst>
      <p:ext uri="{BB962C8B-B14F-4D97-AF65-F5344CB8AC3E}">
        <p14:creationId xmlns:p14="http://schemas.microsoft.com/office/powerpoint/2010/main" val="1814404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hyperlink" Target="https://www.uptodate.com/contents/zolpidem-drug-information?topicRef=3013&amp;source=see_link" TargetMode="Externa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hyperlink" Target="https://www.uptodate.com/contents/drug-prescribing-for-older-adults/abstract/51" TargetMode="Externa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8" Type="http://schemas.openxmlformats.org/officeDocument/2006/relationships/hyperlink" Target="https://www.uptodate.com/contents/tolterodine-drug-information?topicRef=3013&amp;source=see_link" TargetMode="External"/><Relationship Id="rId13" Type="http://schemas.openxmlformats.org/officeDocument/2006/relationships/hyperlink" Target="https://www.uptodate.com/contents/olanzapine-drug-information?topicRef=3013&amp;source=see_link" TargetMode="External"/><Relationship Id="rId3" Type="http://schemas.openxmlformats.org/officeDocument/2006/relationships/hyperlink" Target="https://www.uptodate.com/contents/atropine-drug-information?topicRef=3013&amp;source=see_link" TargetMode="External"/><Relationship Id="rId7" Type="http://schemas.openxmlformats.org/officeDocument/2006/relationships/hyperlink" Target="https://www.uptodate.com/contents/thioridazine-drug-information?topicRef=3013&amp;source=see_link" TargetMode="External"/><Relationship Id="rId12" Type="http://schemas.openxmlformats.org/officeDocument/2006/relationships/hyperlink" Target="https://www.uptodate.com/contents/nortriptyline-drug-information?topicRef=3013&amp;source=see_link" TargetMode="External"/><Relationship Id="rId2" Type="http://schemas.openxmlformats.org/officeDocument/2006/relationships/hyperlink" Target="https://www.uptodate.com/contents/amitriptyline-drug-information?topicRef=3013&amp;source=see_link" TargetMode="External"/><Relationship Id="rId1" Type="http://schemas.openxmlformats.org/officeDocument/2006/relationships/slideLayout" Target="../slideLayouts/slideLayout7.xml"/><Relationship Id="rId6" Type="http://schemas.openxmlformats.org/officeDocument/2006/relationships/hyperlink" Target="https://www.uptodate.com/contents/doxepin-drug-information?topicRef=3013&amp;source=see_link" TargetMode="External"/><Relationship Id="rId11" Type="http://schemas.openxmlformats.org/officeDocument/2006/relationships/hyperlink" Target="https://www.uptodate.com/contents/diphenhydramine-drug-information?topicRef=3013&amp;source=see_link" TargetMode="External"/><Relationship Id="rId5" Type="http://schemas.openxmlformats.org/officeDocument/2006/relationships/hyperlink" Target="https://www.uptodate.com/contents/dicyclomine-dicycloverine-drug-information?topicRef=3013&amp;source=see_link" TargetMode="External"/><Relationship Id="rId15" Type="http://schemas.openxmlformats.org/officeDocument/2006/relationships/hyperlink" Target="https://www.uptodate.com/contents/paroxetine-drug-information?topicRef=3013&amp;source=see_link" TargetMode="External"/><Relationship Id="rId10" Type="http://schemas.openxmlformats.org/officeDocument/2006/relationships/hyperlink" Target="https://www.uptodate.com/contents/chlorpromazine-drug-information?topicRef=3013&amp;source=see_link" TargetMode="External"/><Relationship Id="rId4" Type="http://schemas.openxmlformats.org/officeDocument/2006/relationships/hyperlink" Target="https://www.uptodate.com/contents/clozapine-drug-information?topicRef=3013&amp;source=see_link" TargetMode="External"/><Relationship Id="rId9" Type="http://schemas.openxmlformats.org/officeDocument/2006/relationships/hyperlink" Target="https://www.uptodate.com/contents/drug-prescribing-for-older-adults/abstract/53" TargetMode="External"/><Relationship Id="rId14" Type="http://schemas.openxmlformats.org/officeDocument/2006/relationships/hyperlink" Target="https://www.uptodate.com/contents/oxybutynin-drug-information?topicRef=3013&amp;source=see_link" TargetMode="External"/></Relationships>
</file>

<file path=ppt/slides/_rels/slide27.xml.rels><?xml version="1.0" encoding="UTF-8" standalone="yes"?>
<Relationships xmlns="http://schemas.openxmlformats.org/package/2006/relationships"><Relationship Id="rId3" Type="http://schemas.openxmlformats.org/officeDocument/2006/relationships/hyperlink" Target="https://www.uptodate.com/contents/perphenazine-drug-information?topicRef=3013&amp;source=see_link" TargetMode="External"/><Relationship Id="rId2" Type="http://schemas.openxmlformats.org/officeDocument/2006/relationships/hyperlink" Target="https://www.uptodate.com/contents/haloperidol-drug-information?topicRef=3013&amp;source=see_link" TargetMode="Externa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hyperlink" Target="https://www.uptodate.com/contents/drug-prescribing-for-older-adults/abstract/55" TargetMode="External"/><Relationship Id="rId2" Type="http://schemas.openxmlformats.org/officeDocument/2006/relationships/hyperlink" Target="https://www.uptodate.com/external-redirect.do?target_url=https://www.americangeriatrics.org/&amp;token=%2BCjrhIBVW0jZK35njTvgcYW4qZ9XUCw5wIBMTWBhEWEdRmyxxmZaUkNtEHrsrMy4&amp;TOPIC_ID=3013" TargetMode="Externa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hyperlink" Target="https://www.uptodate.com/contents/aspirin-drug-information?topicRef=3013&amp;source=see_link" TargetMode="External"/><Relationship Id="rId2" Type="http://schemas.openxmlformats.org/officeDocument/2006/relationships/hyperlink" Target="https://www.uptodate.com/contents/trimethoprim-sulfamethoxazole-co-trimoxazole-drug-information?topicRef=3013&amp;source=see_link"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hyperlink" Target="https://www.uptodate.com/contents/digoxin-drug-information?topicRef=3013&amp;source=see_link" TargetMode="Externa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hyperlink" Target="https://www.uptodate.com/contents/warfarin-drug-information?topicRef=3013&amp;source=see_link" TargetMode="Externa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hyperlink" Target="https://www.uptodate.com/contents/metoclopramide-drug-information?topicRef=3013&amp;source=see_link"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s://www.uptodate.com/contents/lithium-drug-information?topicRef=3013&amp;source=see_link" TargetMode="External"/><Relationship Id="rId2" Type="http://schemas.openxmlformats.org/officeDocument/2006/relationships/hyperlink" Target="https://www.uptodate.com/contents/diazepam-drug-information?topicRef=3013&amp;source=see_link" TargetMode="Externa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hyperlink" Target="https://www.uptodate.com/contents/rivastigmine-drug-information?topicRef=3013&amp;source=see_link" TargetMode="External"/><Relationship Id="rId2" Type="http://schemas.openxmlformats.org/officeDocument/2006/relationships/hyperlink" Target="https://www.uptodate.com/contents/donepezil-drug-information?topicRef=3013&amp;source=see_link" TargetMode="External"/><Relationship Id="rId1" Type="http://schemas.openxmlformats.org/officeDocument/2006/relationships/slideLayout" Target="../slideLayouts/slideLayout7.xml"/><Relationship Id="rId5" Type="http://schemas.openxmlformats.org/officeDocument/2006/relationships/hyperlink" Target="https://www.uptodate.com/contents/oxybutynin-drug-information?topicRef=3013&amp;source=see_link" TargetMode="External"/><Relationship Id="rId4" Type="http://schemas.openxmlformats.org/officeDocument/2006/relationships/hyperlink" Target="https://www.uptodate.com/contents/galantamine-drug-information?topicRef=3013&amp;source=see_link" TargetMode="External"/></Relationships>
</file>

<file path=ppt/slides/_rels/slide41.xml.rels><?xml version="1.0" encoding="UTF-8" standalone="yes"?>
<Relationships xmlns="http://schemas.openxmlformats.org/package/2006/relationships"><Relationship Id="rId3" Type="http://schemas.openxmlformats.org/officeDocument/2006/relationships/hyperlink" Target="https://www.uptodate.com/contents/omeprazole-drug-information?topicRef=3013&amp;source=see_link" TargetMode="External"/><Relationship Id="rId7" Type="http://schemas.openxmlformats.org/officeDocument/2006/relationships/hyperlink" Target="https://www.uptodate.com/contents/digoxin-drug-information?topicRef=3013&amp;source=see_link" TargetMode="External"/><Relationship Id="rId2" Type="http://schemas.openxmlformats.org/officeDocument/2006/relationships/hyperlink" Target="https://www.uptodate.com/contents/warfarin-drug-information?topicRef=3013&amp;source=see_link" TargetMode="External"/><Relationship Id="rId1" Type="http://schemas.openxmlformats.org/officeDocument/2006/relationships/slideLayout" Target="../slideLayouts/slideLayout7.xml"/><Relationship Id="rId6" Type="http://schemas.openxmlformats.org/officeDocument/2006/relationships/hyperlink" Target="https://www.uptodate.com/contents/glyburide-glibenclamide-drug-information?topicRef=3013&amp;source=see_link" TargetMode="External"/><Relationship Id="rId5" Type="http://schemas.openxmlformats.org/officeDocument/2006/relationships/hyperlink" Target="https://www.uptodate.com/contents/fluorouracil-drug-information?topicRef=3013&amp;source=see_link" TargetMode="External"/><Relationship Id="rId4" Type="http://schemas.openxmlformats.org/officeDocument/2006/relationships/hyperlink" Target="https://www.uptodate.com/contents/amiodarone-drug-information?topicRef=3013&amp;source=see_link" TargetMode="External"/></Relationships>
</file>

<file path=ppt/slides/_rels/slide42.xml.rels><?xml version="1.0" encoding="UTF-8" standalone="yes"?>
<Relationships xmlns="http://schemas.openxmlformats.org/package/2006/relationships"><Relationship Id="rId2" Type="http://schemas.openxmlformats.org/officeDocument/2006/relationships/hyperlink" Target="https://www.uptodate.com/contents/clarithromycin-drug-information?topicRef=3013&amp;source=see_link" TargetMode="Externa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hyperlink" Target="https://www.uptodate.com/contents/drug-prescribing-for-older-adults/abstract/100" TargetMode="Externa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hyperlink" Target="https://www.uptodate.com/contents/warfarin-drug-information?topicRef=3013&amp;source=see_link" TargetMode="Externa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hyperlink" Target="https://www.uptodate.com/contents/digoxin-drug-information?topicRef=3013&amp;source=see_link" TargetMode="Externa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3" Type="http://schemas.openxmlformats.org/officeDocument/2006/relationships/hyperlink" Target="https://www.uptodate.com/contents/risperidone-drug-information?topicRef=3013&amp;source=see_link" TargetMode="External"/><Relationship Id="rId2" Type="http://schemas.openxmlformats.org/officeDocument/2006/relationships/hyperlink" Target="https://www.uptodate.com/contents/olanzapine-drug-information?topicRef=3013&amp;source=see_link" TargetMode="External"/><Relationship Id="rId1" Type="http://schemas.openxmlformats.org/officeDocument/2006/relationships/slideLayout" Target="../slideLayouts/slideLayout7.xml"/><Relationship Id="rId5" Type="http://schemas.openxmlformats.org/officeDocument/2006/relationships/hyperlink" Target="https://www.uptodate.com/contents/levothyroxine-drug-information?topicRef=3013&amp;source=see_link" TargetMode="External"/><Relationship Id="rId4" Type="http://schemas.openxmlformats.org/officeDocument/2006/relationships/hyperlink" Target="https://www.uptodate.com/contents/quetiapine-drug-information?topicRef=3013&amp;source=see_link" TargetMode="Externa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hyperlink" Target="https://www.uptodate.com/contents/warfarin-drug-information?topicRef=3013&amp;source=see_link"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hyperlink" Target="https://www.uptodate.com/contents/warfarin-drug-information?topicRef=3013&amp;source=see_link"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566033" y="2521376"/>
            <a:ext cx="6779625" cy="1692771"/>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r>
              <a:rPr lang="en-US" sz="3600" dirty="0" smtClean="0"/>
              <a:t>YAŞLILARDA İLAÇ KULLANIMI</a:t>
            </a:r>
          </a:p>
          <a:p>
            <a:endParaRPr lang="en-US" sz="3600" dirty="0" smtClean="0"/>
          </a:p>
          <a:p>
            <a:r>
              <a:rPr lang="en-US" sz="3200" b="1" dirty="0" smtClean="0">
                <a:solidFill>
                  <a:srgbClr val="FF0000"/>
                </a:solidFill>
              </a:rPr>
              <a:t>USE OF MEDICATIONS ON THE ELDERLY</a:t>
            </a:r>
            <a:endParaRPr lang="en-US" sz="3600" dirty="0"/>
          </a:p>
        </p:txBody>
      </p:sp>
    </p:spTree>
    <p:extLst>
      <p:ext uri="{BB962C8B-B14F-4D97-AF65-F5344CB8AC3E}">
        <p14:creationId xmlns:p14="http://schemas.microsoft.com/office/powerpoint/2010/main" val="24290254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48640" y="4704529"/>
            <a:ext cx="10903131" cy="1200329"/>
          </a:xfrm>
          <a:prstGeom prst="rect">
            <a:avLst/>
          </a:prstGeom>
        </p:spPr>
        <p:txBody>
          <a:bodyPr wrap="square">
            <a:spAutoFit/>
          </a:bodyPr>
          <a:lstStyle/>
          <a:p>
            <a:r>
              <a:rPr lang="en-US" b="0" i="0" u="none" strike="noStrike" dirty="0" smtClean="0">
                <a:solidFill>
                  <a:srgbClr val="232323"/>
                </a:solidFill>
                <a:effectLst/>
                <a:latin typeface="Arial" panose="020B0604020202020204" pitchFamily="34" charset="0"/>
              </a:rPr>
              <a:t>Many older adults receive their information about herbal products from the internet. Eighty percent of 338 retail web sites identified in a search of the eight most widely used herbal supplements (ginkgo </a:t>
            </a:r>
            <a:r>
              <a:rPr lang="en-US" b="0" i="0" u="none" strike="noStrike" dirty="0" err="1" smtClean="0">
                <a:solidFill>
                  <a:srgbClr val="232323"/>
                </a:solidFill>
                <a:effectLst/>
                <a:latin typeface="Arial" panose="020B0604020202020204" pitchFamily="34" charset="0"/>
              </a:rPr>
              <a:t>biloba</a:t>
            </a:r>
            <a:r>
              <a:rPr lang="en-US" b="0" i="0" u="none" strike="noStrike" dirty="0" smtClean="0">
                <a:solidFill>
                  <a:srgbClr val="232323"/>
                </a:solidFill>
                <a:effectLst/>
                <a:latin typeface="Arial" panose="020B0604020202020204" pitchFamily="34" charset="0"/>
              </a:rPr>
              <a:t>, St. John's </a:t>
            </a:r>
            <a:r>
              <a:rPr lang="en-US" b="0" i="0" u="none" strike="noStrike" dirty="0" err="1" smtClean="0">
                <a:solidFill>
                  <a:srgbClr val="232323"/>
                </a:solidFill>
                <a:effectLst/>
                <a:latin typeface="Arial" panose="020B0604020202020204" pitchFamily="34" charset="0"/>
              </a:rPr>
              <a:t>wort</a:t>
            </a:r>
            <a:r>
              <a:rPr lang="en-US" b="0" i="0" u="none" strike="noStrike" dirty="0" smtClean="0">
                <a:solidFill>
                  <a:srgbClr val="232323"/>
                </a:solidFill>
                <a:effectLst/>
                <a:latin typeface="Arial" panose="020B0604020202020204" pitchFamily="34" charset="0"/>
              </a:rPr>
              <a:t>, </a:t>
            </a:r>
            <a:r>
              <a:rPr lang="en-US" b="0" i="0" u="none" strike="noStrike" dirty="0" err="1" smtClean="0">
                <a:solidFill>
                  <a:srgbClr val="232323"/>
                </a:solidFill>
                <a:effectLst/>
                <a:latin typeface="Arial" panose="020B0604020202020204" pitchFamily="34" charset="0"/>
              </a:rPr>
              <a:t>echinacea</a:t>
            </a:r>
            <a:r>
              <a:rPr lang="en-US" b="0" i="0" u="none" strike="noStrike" dirty="0" smtClean="0">
                <a:solidFill>
                  <a:srgbClr val="232323"/>
                </a:solidFill>
                <a:effectLst/>
                <a:latin typeface="Arial" panose="020B0604020202020204" pitchFamily="34" charset="0"/>
              </a:rPr>
              <a:t>, ginseng, garlic, saw palmetto, kava, and valerian root) made at least one health claim suggesting that the therapy could treat, prevent, or even cure specific conditions [</a:t>
            </a:r>
            <a:endParaRPr lang="en-US" dirty="0"/>
          </a:p>
        </p:txBody>
      </p:sp>
      <p:sp>
        <p:nvSpPr>
          <p:cNvPr id="3" name="Rectangle 2"/>
          <p:cNvSpPr/>
          <p:nvPr/>
        </p:nvSpPr>
        <p:spPr>
          <a:xfrm>
            <a:off x="775063" y="655044"/>
            <a:ext cx="10249988" cy="1200329"/>
          </a:xfrm>
          <a:prstGeom prst="rect">
            <a:avLst/>
          </a:prstGeom>
        </p:spPr>
        <p:txBody>
          <a:bodyPr wrap="square">
            <a:spAutoFit/>
          </a:bodyPr>
          <a:lstStyle/>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Birçok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yaşlı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yetişkin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bitkisel</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ürünler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hakkında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internetten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bilgi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alır</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yaygın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kullanılan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sekiz</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bitkisel</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ilac</a:t>
            </a:r>
            <a:r>
              <a:rPr lang="en-US" b="0" i="0" u="none" strike="noStrike" dirty="0" smtClean="0">
                <a:solidFill>
                  <a:srgbClr val="222222"/>
                </a:solidFill>
                <a:effectLst/>
                <a:latin typeface="arial" panose="020B0604020202020204" pitchFamily="34" charset="0"/>
              </a:rPr>
              <a:t> (</a:t>
            </a:r>
            <a:r>
              <a:rPr lang="en-US" b="0" i="0" u="none" strike="noStrike" dirty="0" smtClean="0">
                <a:solidFill>
                  <a:srgbClr val="FF0000"/>
                </a:solidFill>
                <a:effectLst/>
                <a:latin typeface="arial" panose="020B0604020202020204" pitchFamily="34" charset="0"/>
              </a:rPr>
              <a:t>ginkgo </a:t>
            </a:r>
            <a:r>
              <a:rPr lang="en-US" b="0" i="0" u="none" strike="noStrike" dirty="0" err="1" smtClean="0">
                <a:solidFill>
                  <a:srgbClr val="FF0000"/>
                </a:solidFill>
                <a:effectLst/>
                <a:latin typeface="arial" panose="020B0604020202020204" pitchFamily="34" charset="0"/>
              </a:rPr>
              <a:t>biloba</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St.John's</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wort</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ekinezya</a:t>
            </a:r>
            <a:r>
              <a:rPr lang="en-US" b="0" i="0" u="none" strike="noStrike" dirty="0" smtClean="0">
                <a:solidFill>
                  <a:srgbClr val="FF0000"/>
                </a:solidFill>
                <a:effectLst/>
                <a:latin typeface="arial" panose="020B0604020202020204" pitchFamily="34" charset="0"/>
              </a:rPr>
              <a:t>, ginseng, </a:t>
            </a:r>
            <a:r>
              <a:rPr lang="en-US" b="0" i="0" u="none" strike="noStrike" dirty="0" err="1" smtClean="0">
                <a:solidFill>
                  <a:srgbClr val="FF0000"/>
                </a:solidFill>
                <a:effectLst/>
                <a:latin typeface="arial" panose="020B0604020202020204" pitchFamily="34" charset="0"/>
              </a:rPr>
              <a:t>sarımsak</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testere</a:t>
            </a:r>
            <a:r>
              <a:rPr lang="en-US" b="0" i="0" u="none" strike="noStrike" dirty="0" smtClean="0">
                <a:solidFill>
                  <a:srgbClr val="FF0000"/>
                </a:solidFill>
                <a:effectLst/>
                <a:latin typeface="arial" panose="020B0604020202020204" pitchFamily="34" charset="0"/>
              </a:rPr>
              <a:t> palmetto, kava </a:t>
            </a:r>
            <a:r>
              <a:rPr lang="en-US" b="0" i="0" u="none" strike="noStrike" dirty="0" err="1" smtClean="0">
                <a:solidFill>
                  <a:srgbClr val="FF0000"/>
                </a:solidFill>
                <a:effectLst/>
                <a:latin typeface="arial" panose="020B0604020202020204" pitchFamily="34" charset="0"/>
              </a:rPr>
              <a:t>ve</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kediotu</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kökü</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terapinin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belirli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koşulları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tedavi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edebileceğini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önleyebileceğini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hatta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tedavi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edebileceğini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iddia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etmektedir</a:t>
            </a:r>
            <a:endParaRPr lang="en-US" dirty="0"/>
          </a:p>
        </p:txBody>
      </p:sp>
    </p:spTree>
    <p:extLst>
      <p:ext uri="{BB962C8B-B14F-4D97-AF65-F5344CB8AC3E}">
        <p14:creationId xmlns:p14="http://schemas.microsoft.com/office/powerpoint/2010/main" val="10240611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8673" y="5000620"/>
            <a:ext cx="11373395" cy="1754326"/>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r>
              <a:rPr lang="en-US" b="1" i="0" u="none" strike="noStrike" dirty="0" smtClean="0">
                <a:solidFill>
                  <a:srgbClr val="232323"/>
                </a:solidFill>
                <a:effectLst/>
                <a:latin typeface="Arial" panose="020B0604020202020204" pitchFamily="34" charset="0"/>
              </a:rPr>
              <a:t>QUALITY MEASURES OF DRUG PRESCRIBING</a:t>
            </a:r>
          </a:p>
          <a:p>
            <a:endParaRPr lang="en-US" b="1" dirty="0">
              <a:solidFill>
                <a:srgbClr val="232323"/>
              </a:solidFill>
              <a:latin typeface="Arial" panose="020B0604020202020204" pitchFamily="34" charset="0"/>
            </a:endParaRPr>
          </a:p>
          <a:p>
            <a:r>
              <a:rPr lang="en-US" b="0" i="0" u="none" strike="noStrike" dirty="0" smtClean="0">
                <a:solidFill>
                  <a:srgbClr val="232323"/>
                </a:solidFill>
                <a:effectLst/>
                <a:latin typeface="Arial" panose="020B0604020202020204" pitchFamily="34" charset="0"/>
              </a:rPr>
              <a:t>Multiple factors contribute to the appropriateness and overall quality of drug prescribing. These include avoidance of inappropriate medications, appropriate use of indicated medications, monitoring for side effects and drug levels, avoidance of drug-drug interactions, and involvement of the patient and integration of patient values </a:t>
            </a:r>
            <a:endParaRPr lang="en-US" dirty="0"/>
          </a:p>
        </p:txBody>
      </p:sp>
      <p:sp>
        <p:nvSpPr>
          <p:cNvPr id="3" name="Rectangle 2"/>
          <p:cNvSpPr/>
          <p:nvPr/>
        </p:nvSpPr>
        <p:spPr>
          <a:xfrm>
            <a:off x="661853" y="323281"/>
            <a:ext cx="10371908" cy="2031325"/>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marL="285750" indent="-285750">
              <a:buFont typeface="Arial" panose="020B0604020202020204" pitchFamily="34" charset="0"/>
              <a:buChar char="•"/>
            </a:pPr>
            <a:r>
              <a:rPr lang="en-US" b="0" i="0" u="none" strike="noStrike" dirty="0" smtClean="0">
                <a:solidFill>
                  <a:srgbClr val="222222"/>
                </a:solidFill>
                <a:effectLst/>
                <a:latin typeface="arial" panose="020B0604020202020204" pitchFamily="34" charset="0"/>
              </a:rPr>
              <a:t>İLAÇ RECETELEMEDE  KALİTE ÖNLEMLERİ </a:t>
            </a:r>
          </a:p>
          <a:p>
            <a:pPr marL="285750" indent="-285750">
              <a:buFont typeface="Arial" panose="020B0604020202020204" pitchFamily="34" charset="0"/>
              <a:buChar char="•"/>
            </a:pPr>
            <a:endParaRPr lang="en-US" b="0" i="0" u="none" strike="noStrike" dirty="0" smtClean="0">
              <a:solidFill>
                <a:srgbClr val="222222"/>
              </a:solidFill>
              <a:effectLst/>
              <a:latin typeface="arial" panose="020B0604020202020204" pitchFamily="34" charset="0"/>
            </a:endParaRPr>
          </a:p>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ilaçlarin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reçetelenmesinin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uygunluğuna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genel</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kalitesine</a:t>
            </a:r>
            <a:r>
              <a:rPr lang="en-US" b="0" i="0" u="none" strike="noStrike" dirty="0" smtClean="0">
                <a:solidFill>
                  <a:srgbClr val="222222"/>
                </a:solidFill>
                <a:effectLst/>
                <a:latin typeface="arial" panose="020B0604020202020204" pitchFamily="34" charset="0"/>
              </a:rPr>
              <a:t> </a:t>
            </a:r>
            <a:r>
              <a:rPr lang="en-US" dirty="0" err="1">
                <a:solidFill>
                  <a:srgbClr val="222222"/>
                </a:solidFill>
                <a:latin typeface="arial" panose="020B0604020202020204" pitchFamily="34" charset="0"/>
              </a:rPr>
              <a:t>b</a:t>
            </a:r>
            <a:r>
              <a:rPr lang="en-US" b="0" i="0" u="none" strike="noStrike" dirty="0" err="1" smtClean="0">
                <a:solidFill>
                  <a:srgbClr val="222222"/>
                </a:solidFill>
                <a:effectLst/>
                <a:latin typeface="arial" panose="020B0604020202020204" pitchFamily="34" charset="0"/>
              </a:rPr>
              <a:t>irçok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faktör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katkıda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bulunur</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endParaRPr lang="en-US" b="0" i="0" u="none" strike="noStrike" dirty="0" smtClean="0">
              <a:solidFill>
                <a:srgbClr val="222222"/>
              </a:solidFill>
              <a:effectLst/>
              <a:latin typeface="arial" panose="020B0604020202020204" pitchFamily="34" charset="0"/>
            </a:endParaRPr>
          </a:p>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Bunlar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uygun</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olmayan</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ilaçlardan</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kaçınma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belirtilen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ilaçların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uygun</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kullanımı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yan</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etkilerin</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ve</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ilaç</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seviyelerinin</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izlenmesi</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ilaç-ilaç</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etkileşimlerinden</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kaçınma</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hastanın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durumu</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hasta </a:t>
            </a:r>
            <a:r>
              <a:rPr lang="en-US" b="0" i="0" u="none" strike="noStrike" dirty="0" err="1" smtClean="0">
                <a:solidFill>
                  <a:srgbClr val="222222"/>
                </a:solidFill>
                <a:effectLst/>
                <a:latin typeface="arial" panose="020B0604020202020204" pitchFamily="34" charset="0"/>
              </a:rPr>
              <a:t>değerlerinin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entegrasyonunu</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içerir</a:t>
            </a:r>
            <a:r>
              <a:rPr lang="en-US" b="0" i="0" u="none" strike="noStrike" dirty="0" smtClean="0">
                <a:solidFill>
                  <a:srgbClr val="222222"/>
                </a:solidFill>
                <a:effectLst/>
                <a:latin typeface="arial" panose="020B0604020202020204" pitchFamily="34" charset="0"/>
              </a:rPr>
              <a:t>.</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42262" y="2284090"/>
            <a:ext cx="3810000" cy="2533650"/>
          </a:xfrm>
          <a:prstGeom prst="rect">
            <a:avLst/>
          </a:prstGeom>
        </p:spPr>
      </p:pic>
    </p:spTree>
    <p:extLst>
      <p:ext uri="{BB962C8B-B14F-4D97-AF65-F5344CB8AC3E}">
        <p14:creationId xmlns:p14="http://schemas.microsoft.com/office/powerpoint/2010/main" val="1038686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151911"/>
            <a:ext cx="11355977" cy="1569660"/>
          </a:xfrm>
          <a:prstGeom prst="rect">
            <a:avLst/>
          </a:prstGeom>
        </p:spPr>
        <p:txBody>
          <a:bodyPr wrap="square">
            <a:spAutoFit/>
          </a:bodyPr>
          <a:lstStyle/>
          <a:p>
            <a:pPr marL="285750" indent="-285750">
              <a:buFont typeface="Arial" panose="020B0604020202020204" pitchFamily="34" charset="0"/>
              <a:buChar char="•"/>
            </a:pPr>
            <a:r>
              <a:rPr lang="en-US" sz="1600" b="0" i="0" u="none" strike="noStrike" dirty="0" smtClean="0">
                <a:solidFill>
                  <a:srgbClr val="232323"/>
                </a:solidFill>
                <a:effectLst/>
                <a:latin typeface="Arial" panose="020B0604020202020204" pitchFamily="34" charset="0"/>
              </a:rPr>
              <a:t>Measures of the </a:t>
            </a:r>
            <a:r>
              <a:rPr lang="en-US" sz="1600" b="0" i="0" u="none" strike="noStrike" dirty="0" smtClean="0">
                <a:solidFill>
                  <a:srgbClr val="FF0000"/>
                </a:solidFill>
                <a:effectLst/>
                <a:latin typeface="Arial" panose="020B0604020202020204" pitchFamily="34" charset="0"/>
              </a:rPr>
              <a:t>quality of prescribing </a:t>
            </a:r>
            <a:r>
              <a:rPr lang="en-US" sz="1600" b="0" i="0" u="none" strike="noStrike" dirty="0" smtClean="0">
                <a:solidFill>
                  <a:srgbClr val="232323"/>
                </a:solidFill>
                <a:effectLst/>
                <a:latin typeface="Arial" panose="020B0604020202020204" pitchFamily="34" charset="0"/>
              </a:rPr>
              <a:t>often focus on one or some of these factors, but rarely on all. </a:t>
            </a:r>
          </a:p>
          <a:p>
            <a:pPr marL="285750" indent="-285750">
              <a:buFont typeface="Arial" panose="020B0604020202020204" pitchFamily="34" charset="0"/>
              <a:buChar char="•"/>
            </a:pPr>
            <a:r>
              <a:rPr lang="en-US" sz="1600" b="0" i="0" u="none" strike="noStrike" dirty="0" smtClean="0">
                <a:solidFill>
                  <a:srgbClr val="232323"/>
                </a:solidFill>
                <a:effectLst/>
                <a:latin typeface="Arial" panose="020B0604020202020204" pitchFamily="34" charset="0"/>
              </a:rPr>
              <a:t>Furthermore, the predictive value of these measures of "quality of prescribing" in determining important long-term outcomes of care have not been determined. </a:t>
            </a:r>
          </a:p>
          <a:p>
            <a:pPr marL="285750" indent="-285750">
              <a:buFont typeface="Arial" panose="020B0604020202020204" pitchFamily="34" charset="0"/>
              <a:buChar char="•"/>
            </a:pPr>
            <a:r>
              <a:rPr lang="en-US" sz="1600" b="0" i="0" u="none" strike="noStrike" dirty="0" smtClean="0">
                <a:solidFill>
                  <a:srgbClr val="232323"/>
                </a:solidFill>
                <a:effectLst/>
                <a:latin typeface="Arial" panose="020B0604020202020204" pitchFamily="34" charset="0"/>
              </a:rPr>
              <a:t>Approaches to decrease inappropriate prescribing in older adults include educational interventions, peer comparison feedback, computerized order entry and decision support, multidisciplinary team care led by physicians, clinical pharmacists, and combinations of these approaches. </a:t>
            </a:r>
            <a:endParaRPr lang="en-US" sz="1600" dirty="0"/>
          </a:p>
        </p:txBody>
      </p:sp>
      <p:sp>
        <p:nvSpPr>
          <p:cNvPr id="3" name="Rectangle 1"/>
          <p:cNvSpPr>
            <a:spLocks noChangeArrowheads="1"/>
          </p:cNvSpPr>
          <p:nvPr/>
        </p:nvSpPr>
        <p:spPr bwMode="auto">
          <a:xfrm>
            <a:off x="121918" y="442198"/>
            <a:ext cx="11747863" cy="1944130"/>
          </a:xfrm>
          <a:prstGeom prst="rect">
            <a:avLst/>
          </a:prstGeom>
          <a:ln/>
        </p:spPr>
        <p:style>
          <a:lnRef idx="2">
            <a:schemeClr val="accent4"/>
          </a:lnRef>
          <a:fillRef idx="1">
            <a:schemeClr val="lt1"/>
          </a:fillRef>
          <a:effectRef idx="0">
            <a:schemeClr val="accent4"/>
          </a:effectRef>
          <a:fontRef idx="minor">
            <a:schemeClr val="dk1"/>
          </a:fontRef>
        </p:style>
        <p:txBody>
          <a:bodyPr vert="horz" wrap="square" lIns="0" tIns="-12696" rIns="0" bIns="-12696" numCol="1" anchor="ctr" anchorCtr="0" compatLnSpc="1">
            <a:prstTxWarp prst="textNoShape">
              <a:avLst/>
            </a:prstTxWarp>
            <a:spAutoFit/>
          </a:bodyPr>
          <a:lstStyle/>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en-US" sz="16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Reçete yazma kalitesinin ölçütleri genellikle bu faktörlerden birine veya bazılarına odaklan</a:t>
            </a:r>
            <a:r>
              <a:rPr kumimoji="0" lang="en-US" altLang="en-US" sz="1600" b="0" i="0" u="none" strike="noStrike" cap="none" normalizeH="0" baseline="0" dirty="0" err="1" smtClean="0">
                <a:ln>
                  <a:noFill/>
                </a:ln>
                <a:solidFill>
                  <a:srgbClr val="222222"/>
                </a:solidFill>
                <a:effectLst/>
                <a:latin typeface="Arial" panose="020B0604020202020204" pitchFamily="34" charset="0"/>
                <a:cs typeface="Arial" panose="020B0604020202020204" pitchFamily="34" charset="0"/>
              </a:rPr>
              <a:t>maktadir</a:t>
            </a:r>
            <a:r>
              <a:rPr kumimoji="0" lang="en-US" altLang="en-US" sz="16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a:t>
            </a:r>
            <a:r>
              <a:rPr kumimoji="0" lang="tr-TR" altLang="en-US" sz="16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 ancak nadiren hepsine odaklan</a:t>
            </a:r>
            <a:r>
              <a:rPr lang="en-US" altLang="en-US" sz="1600" dirty="0" err="1" smtClean="0">
                <a:solidFill>
                  <a:srgbClr val="222222"/>
                </a:solidFill>
                <a:latin typeface="Arial" panose="020B0604020202020204" pitchFamily="34" charset="0"/>
                <a:cs typeface="Arial" panose="020B0604020202020204" pitchFamily="34" charset="0"/>
              </a:rPr>
              <a:t>maktadir</a:t>
            </a:r>
            <a:r>
              <a:rPr kumimoji="0" lang="tr-TR" altLang="en-US" sz="16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 </a:t>
            </a:r>
            <a:endParaRPr kumimoji="0" lang="en-US" altLang="en-US" sz="16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en-US" sz="16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Ayrıca, bu "</a:t>
            </a:r>
            <a:r>
              <a:rPr kumimoji="0" lang="tr-TR" altLang="en-US" sz="1600" b="0" i="0" u="none" strike="noStrike" cap="none" normalizeH="0" baseline="0" dirty="0" smtClean="0">
                <a:ln>
                  <a:noFill/>
                </a:ln>
                <a:solidFill>
                  <a:srgbClr val="FF0000"/>
                </a:solidFill>
                <a:effectLst/>
                <a:latin typeface="Arial" panose="020B0604020202020204" pitchFamily="34" charset="0"/>
                <a:cs typeface="Arial" panose="020B0604020202020204" pitchFamily="34" charset="0"/>
              </a:rPr>
              <a:t>reçete yazma kalitesi</a:t>
            </a:r>
            <a:r>
              <a:rPr kumimoji="0" lang="tr-TR" altLang="en-US" sz="16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 önlemlerinin, bakımın uzun vadeli önemli sonuçlarının belirlenmesinde öngörücü değeri belirlenmemiştir. </a:t>
            </a:r>
            <a:endParaRPr kumimoji="0" lang="en-US" altLang="en-US" sz="16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en-US" sz="16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Yaşlı yetişkinlerde uygunsuz reçetelemeyi azaltmaya yönelik yaklaşımlar arasında eğitim </a:t>
            </a:r>
            <a:r>
              <a:rPr kumimoji="0" lang="en-US" altLang="en-US" sz="1600" b="0" i="0" u="none" strike="noStrike" cap="none" normalizeH="0" baseline="0" dirty="0" err="1" smtClean="0">
                <a:ln>
                  <a:noFill/>
                </a:ln>
                <a:solidFill>
                  <a:srgbClr val="222222"/>
                </a:solidFill>
                <a:effectLst/>
                <a:latin typeface="Arial" panose="020B0604020202020204" pitchFamily="34" charset="0"/>
                <a:cs typeface="Arial" panose="020B0604020202020204" pitchFamily="34" charset="0"/>
              </a:rPr>
              <a:t>girisimleri</a:t>
            </a:r>
            <a:r>
              <a:rPr kumimoji="0" lang="tr-TR" altLang="en-US" sz="16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 </a:t>
            </a:r>
            <a:r>
              <a:rPr kumimoji="0" lang="en-US" altLang="en-US" sz="16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 </a:t>
            </a:r>
            <a:r>
              <a:rPr kumimoji="0" lang="en-US" altLang="en-US" sz="1600" b="0" i="0" u="none" strike="noStrike" cap="none" normalizeH="0" baseline="0" dirty="0" err="1" smtClean="0">
                <a:ln>
                  <a:noFill/>
                </a:ln>
                <a:solidFill>
                  <a:srgbClr val="222222"/>
                </a:solidFill>
                <a:effectLst/>
                <a:latin typeface="Arial" panose="020B0604020202020204" pitchFamily="34" charset="0"/>
                <a:cs typeface="Arial" panose="020B0604020202020204" pitchFamily="34" charset="0"/>
              </a:rPr>
              <a:t>benzerlik</a:t>
            </a:r>
            <a:r>
              <a:rPr lang="en-US" altLang="en-US" sz="1600" dirty="0">
                <a:solidFill>
                  <a:srgbClr val="222222"/>
                </a:solidFill>
                <a:latin typeface="Arial" panose="020B0604020202020204" pitchFamily="34" charset="0"/>
                <a:cs typeface="Arial" panose="020B0604020202020204" pitchFamily="34" charset="0"/>
              </a:rPr>
              <a:t> </a:t>
            </a:r>
            <a:r>
              <a:rPr kumimoji="0" lang="tr-TR" altLang="en-US" sz="16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karşılaştırma geri bildirimi, bilgisayarlı sipariş girişi ve karar desteği, doktorlar, klinik eczacılar tarafından yönlendirilen multidisipliner ekip bakımı ve bu yaklaşımların kombinasyonları bulunmaktadır. </a:t>
            </a:r>
            <a:endParaRPr kumimoji="0" lang="en-US" altLang="en-US" sz="16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en-US" sz="16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 </a:t>
            </a:r>
            <a:endParaRPr kumimoji="0" lang="en-US" altLang="en-US" sz="16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843472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9966" y="434485"/>
            <a:ext cx="11399520" cy="1200329"/>
          </a:xfrm>
          <a:prstGeom prst="rect">
            <a:avLst/>
          </a:prstGeom>
        </p:spPr>
        <p:txBody>
          <a:bodyPr wrap="square">
            <a:spAutoFit/>
          </a:bodyPr>
          <a:lstStyle/>
          <a:p>
            <a:pPr lvl="0" eaLnBrk="0" fontAlgn="base" hangingPunct="0">
              <a:spcBef>
                <a:spcPct val="0"/>
              </a:spcBef>
              <a:spcAft>
                <a:spcPct val="0"/>
              </a:spcAft>
            </a:pPr>
            <a:r>
              <a:rPr lang="tr-TR" altLang="en-US" dirty="0">
                <a:solidFill>
                  <a:srgbClr val="222222"/>
                </a:solidFill>
                <a:latin typeface="Arial" panose="020B0604020202020204" pitchFamily="34" charset="0"/>
                <a:cs typeface="Arial" panose="020B0604020202020204" pitchFamily="34" charset="0"/>
              </a:rPr>
              <a:t>Uzun dönemli bakım ortamında (</a:t>
            </a:r>
            <a:r>
              <a:rPr lang="tr-TR" altLang="en-US" dirty="0">
                <a:solidFill>
                  <a:srgbClr val="FF0000"/>
                </a:solidFill>
                <a:latin typeface="Arial" panose="020B0604020202020204" pitchFamily="34" charset="0"/>
                <a:cs typeface="Arial" panose="020B0604020202020204" pitchFamily="34" charset="0"/>
              </a:rPr>
              <a:t>reçeteleme, vaka konferansları, personel eğitimi, klinik karar destek teknolojisi ve / veya bunların bir kombinasyonunun</a:t>
            </a:r>
            <a:r>
              <a:rPr lang="tr-TR" altLang="en-US" dirty="0">
                <a:solidFill>
                  <a:srgbClr val="222222"/>
                </a:solidFill>
                <a:latin typeface="Arial" panose="020B0604020202020204" pitchFamily="34" charset="0"/>
                <a:cs typeface="Arial" panose="020B0604020202020204" pitchFamily="34" charset="0"/>
              </a:rPr>
              <a:t>) farklı reçete girişimleri üzerine yapılan sekiz çalışmanın 2016 sistematik incelemesi, müdahalelerin hastane başvuruları üzerinde hiçbir etkisi olmadığını göstermiştir. , </a:t>
            </a:r>
            <a:endParaRPr lang="en-US" altLang="en-US" dirty="0" smtClean="0">
              <a:solidFill>
                <a:srgbClr val="222222"/>
              </a:solidFill>
              <a:latin typeface="Arial" panose="020B0604020202020204" pitchFamily="34" charset="0"/>
              <a:cs typeface="Arial" panose="020B0604020202020204" pitchFamily="34" charset="0"/>
            </a:endParaRPr>
          </a:p>
          <a:p>
            <a:pPr lvl="0" eaLnBrk="0" fontAlgn="base" hangingPunct="0">
              <a:spcBef>
                <a:spcPct val="0"/>
              </a:spcBef>
              <a:spcAft>
                <a:spcPct val="0"/>
              </a:spcAft>
            </a:pPr>
            <a:endParaRPr lang="en-US" altLang="en-US" dirty="0">
              <a:solidFill>
                <a:srgbClr val="222222"/>
              </a:solidFill>
              <a:latin typeface="Arial" panose="020B0604020202020204" pitchFamily="34" charset="0"/>
              <a:cs typeface="Arial" panose="020B0604020202020204" pitchFamily="34" charset="0"/>
            </a:endParaRPr>
          </a:p>
        </p:txBody>
      </p:sp>
      <p:sp>
        <p:nvSpPr>
          <p:cNvPr id="3" name="Rectangle 2"/>
          <p:cNvSpPr/>
          <p:nvPr/>
        </p:nvSpPr>
        <p:spPr>
          <a:xfrm>
            <a:off x="269966" y="5310446"/>
            <a:ext cx="10563497" cy="1200329"/>
          </a:xfrm>
          <a:prstGeom prst="rect">
            <a:avLst/>
          </a:prstGeom>
        </p:spPr>
        <p:txBody>
          <a:bodyPr wrap="square">
            <a:spAutoFit/>
          </a:bodyPr>
          <a:lstStyle/>
          <a:p>
            <a:r>
              <a:rPr lang="en-US" dirty="0">
                <a:solidFill>
                  <a:srgbClr val="232323"/>
                </a:solidFill>
                <a:latin typeface="Arial" panose="020B0604020202020204" pitchFamily="34" charset="0"/>
              </a:rPr>
              <a:t>A 2016 systematic review of eight studies of different prescribing interventions in the long-term care setting (medication review, case conferences, staff education, clinical decision support technology, and/or some combination of these) showed no effect of the interventions on hospital admissions, adverse drug events (ADEs), or </a:t>
            </a:r>
            <a:r>
              <a:rPr lang="en-US" dirty="0" smtClean="0">
                <a:solidFill>
                  <a:srgbClr val="232323"/>
                </a:solidFill>
                <a:latin typeface="Arial" panose="020B0604020202020204" pitchFamily="34" charset="0"/>
              </a:rPr>
              <a:t>mortality. </a:t>
            </a:r>
          </a:p>
        </p:txBody>
      </p:sp>
    </p:spTree>
    <p:extLst>
      <p:ext uri="{BB962C8B-B14F-4D97-AF65-F5344CB8AC3E}">
        <p14:creationId xmlns:p14="http://schemas.microsoft.com/office/powerpoint/2010/main" val="32211405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1" y="4512104"/>
            <a:ext cx="10189028" cy="1754326"/>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marL="285750" indent="-285750">
              <a:buFont typeface="Arial" panose="020B0604020202020204" pitchFamily="34" charset="0"/>
              <a:buChar char="•"/>
            </a:pPr>
            <a:r>
              <a:rPr lang="en-US" b="1" i="0" u="none" strike="noStrike" dirty="0" smtClean="0">
                <a:solidFill>
                  <a:srgbClr val="232323"/>
                </a:solidFill>
                <a:effectLst/>
                <a:latin typeface="Arial" panose="020B0604020202020204" pitchFamily="34" charset="0"/>
              </a:rPr>
              <a:t>POLYPHARMACY</a:t>
            </a:r>
          </a:p>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Polypharmacy is defined simply as the use of multiple medications by a patient. </a:t>
            </a:r>
          </a:p>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The precise minimum number of medications used to define "polypharmacy" is variable, but generally ranges from 5 to 10. </a:t>
            </a:r>
          </a:p>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While polypharmacy most commonly refers to prescribed medications, it is important to also consider the number of over-the-counter and herbal/supplements used.</a:t>
            </a:r>
            <a:endParaRPr lang="en-US" dirty="0"/>
          </a:p>
        </p:txBody>
      </p:sp>
      <p:sp>
        <p:nvSpPr>
          <p:cNvPr id="3" name="Rectangle 2"/>
          <p:cNvSpPr/>
          <p:nvPr/>
        </p:nvSpPr>
        <p:spPr>
          <a:xfrm>
            <a:off x="444138" y="375531"/>
            <a:ext cx="10354491" cy="2031325"/>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Polifarmasi</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endParaRPr lang="en-US" dirty="0">
              <a:solidFill>
                <a:srgbClr val="222222"/>
              </a:solidFill>
              <a:latin typeface="arial" panose="020B0604020202020204" pitchFamily="34" charset="0"/>
            </a:endParaRPr>
          </a:p>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Çoklu</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kullanımı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hasta </a:t>
            </a:r>
            <a:r>
              <a:rPr lang="en-US" b="0" i="0" u="none" strike="noStrike" dirty="0" err="1" smtClean="0">
                <a:solidFill>
                  <a:srgbClr val="222222"/>
                </a:solidFill>
                <a:effectLst/>
                <a:latin typeface="arial" panose="020B0604020202020204" pitchFamily="34" charset="0"/>
              </a:rPr>
              <a:t>tarafından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birden</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fazla</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ilacın</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kullanımı</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olarak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tanımlanır</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b="0" i="0" u="none" strike="noStrike" dirty="0" smtClean="0">
                <a:solidFill>
                  <a:srgbClr val="222222"/>
                </a:solidFill>
                <a:effectLst/>
                <a:latin typeface="arial" panose="020B0604020202020204" pitchFamily="34" charset="0"/>
              </a:rPr>
              <a:t>"</a:t>
            </a:r>
            <a:r>
              <a:rPr lang="en-US" b="0" i="0" u="none" strike="noStrike" dirty="0" err="1" smtClean="0">
                <a:solidFill>
                  <a:srgbClr val="222222"/>
                </a:solidFill>
                <a:effectLst/>
                <a:latin typeface="arial" panose="020B0604020202020204" pitchFamily="34" charset="0"/>
              </a:rPr>
              <a:t>Polifarmasiyi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tanımlamak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için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kullanılan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kesin</a:t>
            </a:r>
            <a:r>
              <a:rPr lang="en-US" b="0" i="0" u="none" strike="noStrike" dirty="0" smtClean="0">
                <a:solidFill>
                  <a:srgbClr val="222222"/>
                </a:solidFill>
                <a:effectLst/>
                <a:latin typeface="arial" panose="020B0604020202020204" pitchFamily="34" charset="0"/>
              </a:rPr>
              <a:t> minimum </a:t>
            </a:r>
            <a:r>
              <a:rPr lang="en-US" b="0" i="0" u="none" strike="noStrike" dirty="0" err="1" smtClean="0">
                <a:solidFill>
                  <a:srgbClr val="222222"/>
                </a:solidFill>
                <a:effectLst/>
                <a:latin typeface="arial" panose="020B0604020202020204" pitchFamily="34" charset="0"/>
              </a:rPr>
              <a:t>ilaç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sayısı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değişkendir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ancak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genellikle</a:t>
            </a:r>
            <a:r>
              <a:rPr lang="en-US" b="0" i="0" u="none" strike="noStrike" dirty="0" smtClean="0">
                <a:solidFill>
                  <a:srgbClr val="222222"/>
                </a:solidFill>
                <a:effectLst/>
                <a:latin typeface="arial" panose="020B0604020202020204" pitchFamily="34" charset="0"/>
              </a:rPr>
              <a:t> </a:t>
            </a:r>
            <a:r>
              <a:rPr lang="en-US" b="0" i="0" u="none" strike="noStrike" dirty="0" smtClean="0">
                <a:solidFill>
                  <a:srgbClr val="FF0000"/>
                </a:solidFill>
                <a:effectLst/>
                <a:latin typeface="arial" panose="020B0604020202020204" pitchFamily="34" charset="0"/>
              </a:rPr>
              <a:t>5 </a:t>
            </a:r>
            <a:r>
              <a:rPr lang="en-US" b="0" i="0" u="none" strike="noStrike" dirty="0" err="1" smtClean="0">
                <a:solidFill>
                  <a:srgbClr val="FF0000"/>
                </a:solidFill>
                <a:effectLst/>
                <a:latin typeface="arial" panose="020B0604020202020204" pitchFamily="34" charset="0"/>
              </a:rPr>
              <a:t>ila</a:t>
            </a:r>
            <a:r>
              <a:rPr lang="en-US" b="0" i="0" u="none" strike="noStrike" dirty="0" smtClean="0">
                <a:solidFill>
                  <a:srgbClr val="FF0000"/>
                </a:solidFill>
                <a:effectLst/>
                <a:latin typeface="arial" panose="020B0604020202020204" pitchFamily="34" charset="0"/>
              </a:rPr>
              <a:t> 10 </a:t>
            </a:r>
            <a:r>
              <a:rPr lang="en-US" b="0" i="0" u="none" strike="noStrike" dirty="0" err="1" smtClean="0">
                <a:solidFill>
                  <a:srgbClr val="FF0000"/>
                </a:solidFill>
                <a:effectLst/>
                <a:latin typeface="arial" panose="020B0604020202020204" pitchFamily="34" charset="0"/>
              </a:rPr>
              <a:t>arasındadır</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Polifarmasi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çok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reçeteli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ilaçları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ifade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etse</a:t>
            </a:r>
            <a:r>
              <a:rPr lang="en-US" b="0" i="0" u="none" strike="noStrike" dirty="0" smtClean="0">
                <a:solidFill>
                  <a:srgbClr val="222222"/>
                </a:solidFill>
                <a:effectLst/>
                <a:latin typeface="arial" panose="020B0604020202020204" pitchFamily="34" charset="0"/>
              </a:rPr>
              <a:t> de, </a:t>
            </a:r>
            <a:r>
              <a:rPr lang="en-US" b="0" i="0" u="none" strike="noStrike" dirty="0" err="1" smtClean="0">
                <a:solidFill>
                  <a:srgbClr val="222222"/>
                </a:solidFill>
                <a:effectLst/>
                <a:latin typeface="arial" panose="020B0604020202020204" pitchFamily="34" charset="0"/>
              </a:rPr>
              <a:t>reçetesiz</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satılan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bitkisel</a:t>
            </a:r>
            <a:r>
              <a:rPr lang="en-US" b="0" i="0" u="none" strike="noStrike" dirty="0" smtClean="0">
                <a:solidFill>
                  <a:srgbClr val="222222"/>
                </a:solidFill>
                <a:effectLst/>
                <a:latin typeface="arial" panose="020B0604020202020204" pitchFamily="34" charset="0"/>
              </a:rPr>
              <a:t> / </a:t>
            </a:r>
            <a:r>
              <a:rPr lang="en-US" b="0" i="0" u="none" strike="noStrike" dirty="0" err="1" smtClean="0">
                <a:solidFill>
                  <a:srgbClr val="222222"/>
                </a:solidFill>
                <a:effectLst/>
                <a:latin typeface="arial" panose="020B0604020202020204" pitchFamily="34" charset="0"/>
              </a:rPr>
              <a:t>takviyelerin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sayısını</a:t>
            </a:r>
            <a:r>
              <a:rPr lang="en-US" b="0" i="0" u="none" strike="noStrike" dirty="0" smtClean="0">
                <a:solidFill>
                  <a:srgbClr val="222222"/>
                </a:solidFill>
                <a:effectLst/>
                <a:latin typeface="arial" panose="020B0604020202020204" pitchFamily="34" charset="0"/>
              </a:rPr>
              <a:t> da </a:t>
            </a:r>
            <a:r>
              <a:rPr lang="en-US" b="0" i="0" u="none" strike="noStrike" dirty="0" err="1" smtClean="0">
                <a:solidFill>
                  <a:srgbClr val="222222"/>
                </a:solidFill>
                <a:effectLst/>
                <a:latin typeface="arial" panose="020B0604020202020204" pitchFamily="34" charset="0"/>
              </a:rPr>
              <a:t>dikkate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almak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önemlidir</a:t>
            </a:r>
            <a:r>
              <a:rPr lang="en-US" b="0" i="0" u="none" strike="noStrike" dirty="0" smtClean="0">
                <a:solidFill>
                  <a:srgbClr val="222222"/>
                </a:solidFill>
                <a:effectLst/>
                <a:latin typeface="arial" panose="020B0604020202020204" pitchFamily="34" charset="0"/>
              </a:rPr>
              <a:t>.</a:t>
            </a:r>
            <a:endParaRPr lang="en-US" dirty="0"/>
          </a:p>
        </p:txBody>
      </p:sp>
    </p:spTree>
    <p:extLst>
      <p:ext uri="{BB962C8B-B14F-4D97-AF65-F5344CB8AC3E}">
        <p14:creationId xmlns:p14="http://schemas.microsoft.com/office/powerpoint/2010/main" val="390747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7713" y="4819416"/>
            <a:ext cx="11120846" cy="1200329"/>
          </a:xfrm>
          <a:prstGeom prst="rect">
            <a:avLst/>
          </a:prstGeom>
        </p:spPr>
        <p:txBody>
          <a:bodyPr wrap="square">
            <a:spAutoFit/>
          </a:bodyPr>
          <a:lstStyle/>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The issue of polypharmacy is of particular concern in older people who, compared with younger individuals, tend to have more disease conditions for which therapies are prescribed. </a:t>
            </a:r>
          </a:p>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Among ambulatory older adults with cancer, </a:t>
            </a:r>
            <a:r>
              <a:rPr lang="en-US" b="0" i="0" u="none" strike="noStrike" dirty="0" smtClean="0">
                <a:solidFill>
                  <a:srgbClr val="FF0000"/>
                </a:solidFill>
                <a:effectLst/>
                <a:latin typeface="Arial" panose="020B0604020202020204" pitchFamily="34" charset="0"/>
              </a:rPr>
              <a:t>84 percent were receiving five or more and 43 percent were receiving 10 or more medications</a:t>
            </a:r>
            <a:r>
              <a:rPr lang="en-US" b="0" i="0" u="none" strike="noStrike" dirty="0" smtClean="0">
                <a:solidFill>
                  <a:srgbClr val="232323"/>
                </a:solidFill>
                <a:effectLst/>
                <a:latin typeface="Arial" panose="020B0604020202020204" pitchFamily="34" charset="0"/>
              </a:rPr>
              <a:t>, in one study.</a:t>
            </a:r>
            <a:endParaRPr lang="en-US" dirty="0"/>
          </a:p>
        </p:txBody>
      </p:sp>
      <p:sp>
        <p:nvSpPr>
          <p:cNvPr id="3" name="Rectangle 2"/>
          <p:cNvSpPr/>
          <p:nvPr/>
        </p:nvSpPr>
        <p:spPr>
          <a:xfrm>
            <a:off x="217713" y="499128"/>
            <a:ext cx="11434355" cy="1477328"/>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Çoklu</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tedavisi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konusu</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genç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bireylerle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karşılaştırıldığında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tedavilerin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reçete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edildiği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daha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fazla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hastalık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durumuna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sahip</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olma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eğiliminde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yaşlı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kişilerde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özellikle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endişe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vericidir</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endParaRPr lang="en-US" b="0" i="0" u="none" strike="noStrike" dirty="0" smtClean="0">
              <a:solidFill>
                <a:srgbClr val="222222"/>
              </a:solidFill>
              <a:effectLst/>
              <a:latin typeface="arial" panose="020B0604020202020204" pitchFamily="34" charset="0"/>
            </a:endParaRPr>
          </a:p>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Ayaktan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tedavi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goren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kanserli</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yaşlı</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yetişkinler</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arasında</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yüzde</a:t>
            </a:r>
            <a:r>
              <a:rPr lang="en-US" b="0" i="0" u="none" strike="noStrike" dirty="0" smtClean="0">
                <a:solidFill>
                  <a:srgbClr val="FF0000"/>
                </a:solidFill>
                <a:effectLst/>
                <a:latin typeface="arial" panose="020B0604020202020204" pitchFamily="34" charset="0"/>
              </a:rPr>
              <a:t> 84'ü </a:t>
            </a:r>
            <a:r>
              <a:rPr lang="en-US" b="0" i="0" u="none" strike="noStrike" dirty="0" err="1" smtClean="0">
                <a:solidFill>
                  <a:srgbClr val="FF0000"/>
                </a:solidFill>
                <a:effectLst/>
                <a:latin typeface="arial" panose="020B0604020202020204" pitchFamily="34" charset="0"/>
              </a:rPr>
              <a:t>beş</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veya</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daha</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fazla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yüzde</a:t>
            </a:r>
            <a:r>
              <a:rPr lang="en-US" b="0" i="0" u="none" strike="noStrike" dirty="0" smtClean="0">
                <a:solidFill>
                  <a:srgbClr val="FF0000"/>
                </a:solidFill>
                <a:effectLst/>
                <a:latin typeface="arial" panose="020B0604020202020204" pitchFamily="34" charset="0"/>
              </a:rPr>
              <a:t> 43'ü 10 </a:t>
            </a:r>
            <a:r>
              <a:rPr lang="en-US" b="0" i="0" u="none" strike="noStrike" dirty="0" err="1" smtClean="0">
                <a:solidFill>
                  <a:srgbClr val="FF0000"/>
                </a:solidFill>
                <a:effectLst/>
                <a:latin typeface="arial" panose="020B0604020202020204" pitchFamily="34" charset="0"/>
              </a:rPr>
              <a:t>veya</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daha</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fazla</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ilaç</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almaktadir</a:t>
            </a:r>
            <a:r>
              <a:rPr lang="en-US" b="0" i="0" u="none" strike="noStrike" dirty="0" smtClean="0">
                <a:solidFill>
                  <a:srgbClr val="FF0000"/>
                </a:solidFill>
                <a:effectLst/>
                <a:latin typeface="arial" panose="020B0604020202020204" pitchFamily="34" charset="0"/>
              </a:rPr>
              <a:t>.</a:t>
            </a:r>
            <a:endParaRPr lang="en-US" dirty="0">
              <a:solidFill>
                <a:srgbClr val="FF0000"/>
              </a:solidFill>
            </a:endParaRPr>
          </a:p>
        </p:txBody>
      </p:sp>
    </p:spTree>
    <p:extLst>
      <p:ext uri="{BB962C8B-B14F-4D97-AF65-F5344CB8AC3E}">
        <p14:creationId xmlns:p14="http://schemas.microsoft.com/office/powerpoint/2010/main" val="33162777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1919" y="4795897"/>
            <a:ext cx="11756572" cy="2062103"/>
          </a:xfrm>
          <a:prstGeom prst="rect">
            <a:avLst/>
          </a:prstGeom>
        </p:spPr>
        <p:txBody>
          <a:bodyPr wrap="square">
            <a:spAutoFit/>
          </a:bodyPr>
          <a:lstStyle/>
          <a:p>
            <a:r>
              <a:rPr lang="en-US" sz="1600" b="0" i="0" u="none" strike="noStrike" dirty="0" smtClean="0">
                <a:solidFill>
                  <a:srgbClr val="232323"/>
                </a:solidFill>
                <a:effectLst/>
                <a:latin typeface="Arial" panose="020B0604020202020204" pitchFamily="34" charset="0"/>
              </a:rPr>
              <a:t>There are multiple reasons why older adults are especially impacted by polypharmacy:</a:t>
            </a:r>
          </a:p>
          <a:p>
            <a:r>
              <a:rPr lang="en-US" sz="1600" b="0" i="0" u="none" strike="noStrike" dirty="0" smtClean="0">
                <a:solidFill>
                  <a:srgbClr val="232323"/>
                </a:solidFill>
                <a:effectLst/>
                <a:latin typeface="Times New Roman" panose="02020603050405020304" pitchFamily="18" charset="0"/>
              </a:rPr>
              <a:t>●</a:t>
            </a:r>
            <a:r>
              <a:rPr lang="en-US" sz="1600" b="0" i="0" u="none" strike="noStrike" dirty="0" smtClean="0">
                <a:solidFill>
                  <a:srgbClr val="232323"/>
                </a:solidFill>
                <a:effectLst/>
                <a:latin typeface="Arial" panose="020B0604020202020204" pitchFamily="34" charset="0"/>
              </a:rPr>
              <a:t>Older individuals are at greater risk for ADEs due to </a:t>
            </a:r>
            <a:r>
              <a:rPr lang="en-US" sz="1600" b="0" i="0" u="none" strike="noStrike" dirty="0" smtClean="0">
                <a:solidFill>
                  <a:srgbClr val="FF0000"/>
                </a:solidFill>
                <a:effectLst/>
                <a:latin typeface="Arial" panose="020B0604020202020204" pitchFamily="34" charset="0"/>
              </a:rPr>
              <a:t>metabolic changes and decreased drug clearance </a:t>
            </a:r>
            <a:r>
              <a:rPr lang="en-US" sz="1600" b="0" i="0" u="none" strike="noStrike" dirty="0" smtClean="0">
                <a:solidFill>
                  <a:srgbClr val="232323"/>
                </a:solidFill>
                <a:effectLst/>
                <a:latin typeface="Arial" panose="020B0604020202020204" pitchFamily="34" charset="0"/>
              </a:rPr>
              <a:t>associated with aging; this risk is compounded by increasing numbers of drugs used.</a:t>
            </a:r>
          </a:p>
          <a:p>
            <a:r>
              <a:rPr lang="en-US" sz="1600" b="0" i="0" u="none" strike="noStrike" dirty="0" smtClean="0">
                <a:solidFill>
                  <a:srgbClr val="232323"/>
                </a:solidFill>
                <a:effectLst/>
                <a:latin typeface="Times New Roman" panose="02020603050405020304" pitchFamily="18" charset="0"/>
              </a:rPr>
              <a:t>●</a:t>
            </a:r>
            <a:r>
              <a:rPr lang="en-US" sz="1600" b="0" i="0" u="none" strike="noStrike" dirty="0" smtClean="0">
                <a:solidFill>
                  <a:srgbClr val="232323"/>
                </a:solidFill>
                <a:effectLst/>
                <a:latin typeface="Arial" panose="020B0604020202020204" pitchFamily="34" charset="0"/>
              </a:rPr>
              <a:t>Polypharmacy increases the potential for </a:t>
            </a:r>
            <a:r>
              <a:rPr lang="en-US" sz="1600" b="0" i="0" u="none" strike="noStrike" dirty="0" smtClean="0">
                <a:solidFill>
                  <a:srgbClr val="FF0000"/>
                </a:solidFill>
                <a:effectLst/>
                <a:latin typeface="Arial" panose="020B0604020202020204" pitchFamily="34" charset="0"/>
              </a:rPr>
              <a:t>drug-drug interactions </a:t>
            </a:r>
            <a:r>
              <a:rPr lang="en-US" sz="1600" b="0" i="0" u="none" strike="noStrike" dirty="0" smtClean="0">
                <a:solidFill>
                  <a:srgbClr val="232323"/>
                </a:solidFill>
                <a:effectLst/>
                <a:latin typeface="Arial" panose="020B0604020202020204" pitchFamily="34" charset="0"/>
              </a:rPr>
              <a:t>and for prescription of potentially inappropriate medications.</a:t>
            </a:r>
          </a:p>
          <a:p>
            <a:r>
              <a:rPr lang="en-US" sz="1600" b="0" i="0" u="none" strike="noStrike" dirty="0" smtClean="0">
                <a:solidFill>
                  <a:srgbClr val="232323"/>
                </a:solidFill>
                <a:effectLst/>
                <a:latin typeface="Times New Roman" panose="02020603050405020304" pitchFamily="18" charset="0"/>
              </a:rPr>
              <a:t>●</a:t>
            </a:r>
            <a:r>
              <a:rPr lang="en-US" sz="1600" b="0" i="0" u="none" strike="noStrike" dirty="0" smtClean="0">
                <a:solidFill>
                  <a:srgbClr val="232323"/>
                </a:solidFill>
                <a:effectLst/>
                <a:latin typeface="Arial" panose="020B0604020202020204" pitchFamily="34" charset="0"/>
              </a:rPr>
              <a:t>Polypharmacy was an independent risk factor for </a:t>
            </a:r>
            <a:r>
              <a:rPr lang="en-US" sz="1600" b="0" i="0" u="none" strike="noStrike" dirty="0" smtClean="0">
                <a:solidFill>
                  <a:srgbClr val="FF0000"/>
                </a:solidFill>
                <a:effectLst/>
                <a:latin typeface="Arial" panose="020B0604020202020204" pitchFamily="34" charset="0"/>
              </a:rPr>
              <a:t>hip fractures </a:t>
            </a:r>
            <a:r>
              <a:rPr lang="en-US" sz="1600" b="0" i="0" u="none" strike="noStrike" dirty="0" smtClean="0">
                <a:solidFill>
                  <a:srgbClr val="232323"/>
                </a:solidFill>
                <a:effectLst/>
                <a:latin typeface="Arial" panose="020B0604020202020204" pitchFamily="34" charset="0"/>
              </a:rPr>
              <a:t>in older adults in one case-control study, although the number of drugs may have been an indicator of higher likelihood of exposure to specific types of drugs associated with falls (</a:t>
            </a:r>
            <a:r>
              <a:rPr lang="en-US" sz="1600" b="0" i="0" u="none" strike="noStrike" dirty="0" err="1" smtClean="0">
                <a:solidFill>
                  <a:srgbClr val="232323"/>
                </a:solidFill>
                <a:effectLst/>
                <a:latin typeface="Arial" panose="020B0604020202020204" pitchFamily="34" charset="0"/>
              </a:rPr>
              <a:t>eg</a:t>
            </a:r>
            <a:r>
              <a:rPr lang="en-US" sz="1600" b="0" i="0" u="none" strike="noStrike" dirty="0" smtClean="0">
                <a:solidFill>
                  <a:srgbClr val="232323"/>
                </a:solidFill>
                <a:effectLst/>
                <a:latin typeface="Arial" panose="020B0604020202020204" pitchFamily="34" charset="0"/>
              </a:rPr>
              <a:t>, central nervous system [CNS]-active drugs).</a:t>
            </a:r>
          </a:p>
          <a:p>
            <a:endParaRPr lang="en-US" sz="1600" b="0" i="0" u="none" strike="noStrike" dirty="0">
              <a:solidFill>
                <a:srgbClr val="232323"/>
              </a:solidFill>
              <a:effectLst/>
              <a:latin typeface="Arial" panose="020B0604020202020204" pitchFamily="34" charset="0"/>
            </a:endParaRPr>
          </a:p>
        </p:txBody>
      </p:sp>
      <p:sp>
        <p:nvSpPr>
          <p:cNvPr id="3" name="Rectangle 2"/>
          <p:cNvSpPr/>
          <p:nvPr/>
        </p:nvSpPr>
        <p:spPr>
          <a:xfrm>
            <a:off x="365761" y="327975"/>
            <a:ext cx="6095999" cy="4278094"/>
          </a:xfrm>
          <a:prstGeom prst="rect">
            <a:avLst/>
          </a:prstGeom>
        </p:spPr>
        <p:txBody>
          <a:bodyPr wrap="square">
            <a:spAutoFit/>
          </a:bodyPr>
          <a:lstStyle/>
          <a:p>
            <a:pPr marL="285750" indent="-285750">
              <a:buFont typeface="Arial" panose="020B0604020202020204" pitchFamily="34" charset="0"/>
              <a:buChar char="•"/>
            </a:pPr>
            <a:r>
              <a:rPr lang="en-US" sz="1600" b="0" i="0" u="none" strike="noStrike" dirty="0" err="1" smtClean="0">
                <a:solidFill>
                  <a:srgbClr val="222222"/>
                </a:solidFill>
                <a:effectLst/>
                <a:latin typeface="arial" panose="020B0604020202020204" pitchFamily="34" charset="0"/>
              </a:rPr>
              <a:t>Yaşlı</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yetişkinlerin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özellikle</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çoklu</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ilaç</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kullanımından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etkilenmesinin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birçok</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nedeni</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vardır</a:t>
            </a:r>
            <a:r>
              <a:rPr lang="en-US" sz="1600"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endParaRPr lang="en-US" sz="1600" b="0" i="0" u="none" strike="noStrike" dirty="0" smtClean="0">
              <a:solidFill>
                <a:srgbClr val="222222"/>
              </a:solidFill>
              <a:effectLst/>
              <a:latin typeface="arial" panose="020B0604020202020204" pitchFamily="34" charset="0"/>
            </a:endParaRPr>
          </a:p>
          <a:p>
            <a:pPr marL="285750" indent="-285750">
              <a:buFont typeface="Arial" panose="020B0604020202020204" pitchFamily="34" charset="0"/>
              <a:buChar char="•"/>
            </a:pPr>
            <a:r>
              <a:rPr lang="en-US" sz="1600" b="0" i="0" u="none" strike="noStrike" dirty="0" err="1" smtClean="0">
                <a:solidFill>
                  <a:srgbClr val="222222"/>
                </a:solidFill>
                <a:effectLst/>
                <a:latin typeface="arial" panose="020B0604020202020204" pitchFamily="34" charset="0"/>
              </a:rPr>
              <a:t>Yaşlı</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bireyler</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metabolik</a:t>
            </a:r>
            <a:r>
              <a:rPr lang="en-US" sz="1600" b="0" i="0" u="none" strike="noStrike" dirty="0" smtClean="0">
                <a:solidFill>
                  <a:srgbClr val="FF0000"/>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değişiklikler</a:t>
            </a:r>
            <a:r>
              <a:rPr lang="en-US" sz="1600" b="0" i="0" u="none" strike="noStrike" dirty="0" smtClean="0">
                <a:solidFill>
                  <a:srgbClr val="FF0000"/>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ve</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yaşlanma</a:t>
            </a:r>
            <a:r>
              <a:rPr lang="en-US" sz="1600" b="0" i="0" u="none" strike="noStrike" dirty="0" smtClean="0">
                <a:solidFill>
                  <a:srgbClr val="FF0000"/>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ile</a:t>
            </a:r>
            <a:r>
              <a:rPr lang="en-US" sz="1600" b="0" i="0" u="none" strike="noStrike" dirty="0" smtClean="0">
                <a:solidFill>
                  <a:srgbClr val="FF0000"/>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ilişkili</a:t>
            </a:r>
            <a:r>
              <a:rPr lang="en-US" sz="1600" b="0" i="0" u="none" strike="noStrike" dirty="0" smtClean="0">
                <a:solidFill>
                  <a:srgbClr val="FF0000"/>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ilaç</a:t>
            </a:r>
            <a:r>
              <a:rPr lang="en-US" sz="1600" b="0" i="0" u="none" strike="noStrike" dirty="0" smtClean="0">
                <a:solidFill>
                  <a:srgbClr val="FF0000"/>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klerensinin</a:t>
            </a:r>
            <a:r>
              <a:rPr lang="en-US" sz="1600" b="0" i="0" u="none" strike="noStrike" dirty="0" smtClean="0">
                <a:solidFill>
                  <a:srgbClr val="FF0000"/>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azalması</a:t>
            </a:r>
            <a:r>
              <a:rPr lang="en-US" sz="1600" b="0" i="0" u="none" strike="noStrike" dirty="0" smtClean="0">
                <a:solidFill>
                  <a:srgbClr val="FF0000"/>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nedeniyle</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ADE'ler</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için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daha</a:t>
            </a:r>
            <a:r>
              <a:rPr lang="en-US" sz="1600" b="0" i="0" u="none" strike="noStrike" dirty="0" smtClean="0">
                <a:solidFill>
                  <a:srgbClr val="222222"/>
                </a:solidFill>
                <a:effectLst/>
                <a:latin typeface="arial" panose="020B0604020202020204" pitchFamily="34" charset="0"/>
              </a:rPr>
              <a:t> </a:t>
            </a:r>
            <a:r>
              <a:rPr lang="en-US" sz="1600" i="0" u="none" strike="noStrike" dirty="0" err="1" smtClean="0">
                <a:solidFill>
                  <a:srgbClr val="222222"/>
                </a:solidFill>
                <a:effectLst/>
                <a:latin typeface="arial" panose="020B0604020202020204" pitchFamily="34" charset="0"/>
              </a:rPr>
              <a:t>fazla</a:t>
            </a:r>
            <a:r>
              <a:rPr lang="en-US" sz="1600" b="0" i="0" u="none" strike="noStrike" dirty="0" smtClean="0">
                <a:solidFill>
                  <a:srgbClr val="222222"/>
                </a:solidFill>
                <a:effectLst/>
                <a:latin typeface="arial" panose="020B0604020202020204" pitchFamily="34" charset="0"/>
              </a:rPr>
              <a:t> risk </a:t>
            </a:r>
            <a:r>
              <a:rPr lang="en-US" sz="1600" b="0" i="0" u="none" strike="noStrike" dirty="0" err="1" smtClean="0">
                <a:solidFill>
                  <a:srgbClr val="222222"/>
                </a:solidFill>
                <a:effectLst/>
                <a:latin typeface="arial" panose="020B0604020202020204" pitchFamily="34" charset="0"/>
              </a:rPr>
              <a:t>altındadır</a:t>
            </a:r>
            <a:r>
              <a:rPr lang="en-US" sz="1600"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sz="1600" b="0" i="0" u="none" strike="noStrike" dirty="0" err="1" smtClean="0">
                <a:solidFill>
                  <a:srgbClr val="222222"/>
                </a:solidFill>
                <a:effectLst/>
                <a:latin typeface="arial" panose="020B0604020202020204" pitchFamily="34" charset="0"/>
              </a:rPr>
              <a:t>bu</a:t>
            </a:r>
            <a:r>
              <a:rPr lang="en-US" sz="1600" b="0" i="0" u="none" strike="noStrike" dirty="0" smtClean="0">
                <a:solidFill>
                  <a:srgbClr val="222222"/>
                </a:solidFill>
                <a:effectLst/>
                <a:latin typeface="arial" panose="020B0604020202020204" pitchFamily="34" charset="0"/>
              </a:rPr>
              <a:t> risk, </a:t>
            </a:r>
            <a:r>
              <a:rPr lang="en-US" sz="1600" b="0" i="0" u="none" strike="noStrike" dirty="0" err="1" smtClean="0">
                <a:solidFill>
                  <a:srgbClr val="222222"/>
                </a:solidFill>
                <a:effectLst/>
                <a:latin typeface="arial" panose="020B0604020202020204" pitchFamily="34" charset="0"/>
              </a:rPr>
              <a:t>kullanılan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ilaç</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sayısının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artmasıyla</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artmaktadır</a:t>
            </a:r>
            <a:r>
              <a:rPr lang="en-US" sz="1600"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endParaRPr lang="en-US" sz="1600" b="0" i="0" u="none" strike="noStrike" dirty="0" smtClean="0">
              <a:solidFill>
                <a:srgbClr val="222222"/>
              </a:solidFill>
              <a:effectLst/>
              <a:latin typeface="arial" panose="020B0604020202020204" pitchFamily="34" charset="0"/>
            </a:endParaRPr>
          </a:p>
          <a:p>
            <a:pPr marL="285750" indent="-285750">
              <a:buFont typeface="Arial" panose="020B0604020202020204" pitchFamily="34" charset="0"/>
              <a:buChar char="•"/>
            </a:pPr>
            <a:r>
              <a:rPr lang="en-US" sz="1600" b="0" i="0" u="none" strike="noStrike" dirty="0" err="1" smtClean="0">
                <a:solidFill>
                  <a:srgbClr val="222222"/>
                </a:solidFill>
                <a:effectLst/>
                <a:latin typeface="arial" panose="020B0604020202020204" pitchFamily="34" charset="0"/>
              </a:rPr>
              <a:t>Çoklu</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ilaç</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kullanımı</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ilaç-ilaç</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etkileşimi</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ve</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potansiyel</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olarak</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uygun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olmayan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ilaçların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reçetelenmesi</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potansiyelini</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arttırır</a:t>
            </a:r>
            <a:r>
              <a:rPr lang="en-US" sz="1600"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endParaRPr lang="en-US" sz="1600" b="0" i="0" u="none" strike="noStrike" dirty="0" smtClean="0">
              <a:solidFill>
                <a:srgbClr val="222222"/>
              </a:solidFill>
              <a:effectLst/>
              <a:latin typeface="arial" panose="020B0604020202020204" pitchFamily="34" charset="0"/>
            </a:endParaRPr>
          </a:p>
          <a:p>
            <a:pPr marL="285750" indent="-285750">
              <a:buFont typeface="Arial" panose="020B0604020202020204" pitchFamily="34" charset="0"/>
              <a:buChar char="•"/>
            </a:pPr>
            <a:r>
              <a:rPr lang="en-US" sz="1600" b="0" i="0" u="none" strike="noStrike" dirty="0" err="1" smtClean="0">
                <a:solidFill>
                  <a:srgbClr val="222222"/>
                </a:solidFill>
                <a:effectLst/>
                <a:latin typeface="arial" panose="020B0604020202020204" pitchFamily="34" charset="0"/>
              </a:rPr>
              <a:t>Polifarmasi</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bir</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vaka</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kontrol</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çalışmasında</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yaşlı</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erişkinlerde</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kalça</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kırıkları</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için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bağımsız</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bir</a:t>
            </a:r>
            <a:r>
              <a:rPr lang="en-US" sz="1600" b="0" i="0" u="none" strike="noStrike" dirty="0" smtClean="0">
                <a:solidFill>
                  <a:srgbClr val="222222"/>
                </a:solidFill>
                <a:effectLst/>
                <a:latin typeface="arial" panose="020B0604020202020204" pitchFamily="34" charset="0"/>
              </a:rPr>
              <a:t> risk </a:t>
            </a:r>
            <a:r>
              <a:rPr lang="en-US" sz="1600" b="0" i="0" u="none" strike="noStrike" dirty="0" err="1" smtClean="0">
                <a:solidFill>
                  <a:srgbClr val="222222"/>
                </a:solidFill>
                <a:effectLst/>
                <a:latin typeface="arial" panose="020B0604020202020204" pitchFamily="34" charset="0"/>
              </a:rPr>
              <a:t>faktörüdür</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ancak</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ilaç</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sayısı</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düşme</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ile</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ilişkili</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spesifik</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ilaç</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türlerine</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örneğin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merkezi</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sinir</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sistemi</a:t>
            </a:r>
            <a:r>
              <a:rPr lang="en-US" sz="1600" b="0" i="0" u="none" strike="noStrike" dirty="0" smtClean="0">
                <a:solidFill>
                  <a:srgbClr val="222222"/>
                </a:solidFill>
                <a:effectLst/>
                <a:latin typeface="arial" panose="020B0604020202020204" pitchFamily="34" charset="0"/>
              </a:rPr>
              <a:t> [CNS) </a:t>
            </a:r>
            <a:r>
              <a:rPr lang="en-US" sz="1600" b="0" i="0" u="none" strike="noStrike" dirty="0" err="1" smtClean="0">
                <a:solidFill>
                  <a:srgbClr val="222222"/>
                </a:solidFill>
                <a:effectLst/>
                <a:latin typeface="arial" panose="020B0604020202020204" pitchFamily="34" charset="0"/>
              </a:rPr>
              <a:t>maruz</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kalma</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olasılığının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daha</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yüksek</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bir</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göstergesi</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olabilir</a:t>
            </a:r>
            <a:r>
              <a:rPr lang="en-US" sz="1600" b="0" i="0" u="none" strike="noStrike" dirty="0" smtClean="0">
                <a:solidFill>
                  <a:srgbClr val="222222"/>
                </a:solidFill>
                <a:effectLst/>
                <a:latin typeface="arial" panose="020B0604020202020204" pitchFamily="34" charset="0"/>
              </a:rPr>
              <a:t>. ] -</a:t>
            </a:r>
            <a:r>
              <a:rPr lang="en-US" sz="1600" b="0" i="0" u="none" strike="noStrike" dirty="0" err="1" smtClean="0">
                <a:solidFill>
                  <a:srgbClr val="222222"/>
                </a:solidFill>
                <a:effectLst/>
                <a:latin typeface="arial" panose="020B0604020202020204" pitchFamily="34" charset="0"/>
              </a:rPr>
              <a:t>aktif</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ilaçlar</a:t>
            </a:r>
            <a:r>
              <a:rPr lang="en-US" sz="1600" b="0" i="0" u="none" strike="noStrike" dirty="0" smtClean="0">
                <a:solidFill>
                  <a:srgbClr val="222222"/>
                </a:solidFill>
                <a:effectLst/>
                <a:latin typeface="arial" panose="020B0604020202020204" pitchFamily="34" charset="0"/>
              </a:rPr>
              <a:t>).</a:t>
            </a:r>
          </a:p>
          <a:p>
            <a:pPr marL="285750" indent="-285750">
              <a:buFont typeface="Arial" panose="020B0604020202020204" pitchFamily="34" charset="0"/>
              <a:buChar char="•"/>
            </a:pPr>
            <a:r>
              <a:rPr lang="en-US" sz="1600" b="0" i="0" u="none" strike="noStrike" dirty="0" smtClean="0">
                <a:solidFill>
                  <a:srgbClr val="222222"/>
                </a:solidFill>
                <a:effectLst/>
                <a:latin typeface="arial" panose="020B0604020202020204" pitchFamily="34" charset="0"/>
              </a:rPr>
              <a:t> </a:t>
            </a:r>
          </a:p>
        </p:txBody>
      </p:sp>
    </p:spTree>
    <p:extLst>
      <p:ext uri="{BB962C8B-B14F-4D97-AF65-F5344CB8AC3E}">
        <p14:creationId xmlns:p14="http://schemas.microsoft.com/office/powerpoint/2010/main" val="1143237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7052" y="4462365"/>
            <a:ext cx="7384868" cy="2031325"/>
          </a:xfrm>
          <a:prstGeom prst="rect">
            <a:avLst/>
          </a:prstGeom>
        </p:spPr>
        <p:txBody>
          <a:bodyPr wrap="square">
            <a:spAutoFit/>
          </a:bodyPr>
          <a:lstStyle/>
          <a:p>
            <a:pPr marL="285750" indent="-285750">
              <a:buFont typeface="Arial" panose="020B0604020202020204" pitchFamily="34" charset="0"/>
              <a:buChar char="•"/>
            </a:pPr>
            <a:r>
              <a:rPr lang="en-US" dirty="0" smtClean="0">
                <a:solidFill>
                  <a:srgbClr val="232323"/>
                </a:solidFill>
                <a:latin typeface="Arial" panose="020B0604020202020204" pitchFamily="34" charset="0"/>
              </a:rPr>
              <a:t>Polypharmacy </a:t>
            </a:r>
            <a:r>
              <a:rPr lang="en-US" dirty="0">
                <a:solidFill>
                  <a:srgbClr val="232323"/>
                </a:solidFill>
                <a:latin typeface="Arial" panose="020B0604020202020204" pitchFamily="34" charset="0"/>
              </a:rPr>
              <a:t>increases the possibility of </a:t>
            </a:r>
            <a:r>
              <a:rPr lang="en-US" dirty="0">
                <a:solidFill>
                  <a:srgbClr val="FF0000"/>
                </a:solidFill>
                <a:latin typeface="Arial" panose="020B0604020202020204" pitchFamily="34" charset="0"/>
              </a:rPr>
              <a:t>"prescribing cascades</a:t>
            </a:r>
            <a:r>
              <a:rPr lang="en-US" dirty="0">
                <a:solidFill>
                  <a:srgbClr val="232323"/>
                </a:solidFill>
                <a:latin typeface="Arial" panose="020B0604020202020204" pitchFamily="34" charset="0"/>
              </a:rPr>
              <a:t>" </a:t>
            </a:r>
            <a:r>
              <a:rPr lang="en-US" dirty="0" smtClean="0">
                <a:solidFill>
                  <a:srgbClr val="232323"/>
                </a:solidFill>
                <a:latin typeface="Arial" panose="020B0604020202020204" pitchFamily="34" charset="0"/>
              </a:rPr>
              <a:t>. </a:t>
            </a:r>
          </a:p>
          <a:p>
            <a:pPr marL="285750" indent="-285750">
              <a:buFont typeface="Arial" panose="020B0604020202020204" pitchFamily="34" charset="0"/>
              <a:buChar char="•"/>
            </a:pPr>
            <a:r>
              <a:rPr lang="en-US" dirty="0" smtClean="0">
                <a:solidFill>
                  <a:srgbClr val="232323"/>
                </a:solidFill>
                <a:latin typeface="Arial" panose="020B0604020202020204" pitchFamily="34" charset="0"/>
              </a:rPr>
              <a:t>A </a:t>
            </a:r>
            <a:r>
              <a:rPr lang="en-US" dirty="0">
                <a:solidFill>
                  <a:srgbClr val="232323"/>
                </a:solidFill>
                <a:latin typeface="Arial" panose="020B0604020202020204" pitchFamily="34" charset="0"/>
              </a:rPr>
              <a:t>prescribing cascade develops when an </a:t>
            </a:r>
            <a:r>
              <a:rPr lang="en-US" dirty="0">
                <a:solidFill>
                  <a:srgbClr val="FF0000"/>
                </a:solidFill>
                <a:latin typeface="Arial" panose="020B0604020202020204" pitchFamily="34" charset="0"/>
              </a:rPr>
              <a:t>ADE is misinterpreted </a:t>
            </a:r>
            <a:r>
              <a:rPr lang="en-US" dirty="0">
                <a:solidFill>
                  <a:srgbClr val="232323"/>
                </a:solidFill>
                <a:latin typeface="Arial" panose="020B0604020202020204" pitchFamily="34" charset="0"/>
              </a:rPr>
              <a:t>as a new medical condition and additional drug therapy is </a:t>
            </a:r>
            <a:r>
              <a:rPr lang="en-US" dirty="0">
                <a:solidFill>
                  <a:srgbClr val="FF0000"/>
                </a:solidFill>
                <a:latin typeface="Arial" panose="020B0604020202020204" pitchFamily="34" charset="0"/>
              </a:rPr>
              <a:t>then prescribed to treat this medical condition</a:t>
            </a:r>
            <a:r>
              <a:rPr lang="en-US" dirty="0" smtClean="0">
                <a:solidFill>
                  <a:srgbClr val="232323"/>
                </a:solidFill>
                <a:latin typeface="Arial" panose="020B0604020202020204" pitchFamily="34" charset="0"/>
              </a:rPr>
              <a:t>.</a:t>
            </a:r>
            <a:endParaRPr lang="en-US" dirty="0">
              <a:solidFill>
                <a:srgbClr val="232323"/>
              </a:solidFill>
              <a:latin typeface="Arial" panose="020B0604020202020204" pitchFamily="34" charset="0"/>
            </a:endParaRPr>
          </a:p>
          <a:p>
            <a:pPr marL="285750" indent="-285750">
              <a:buFont typeface="Arial" panose="020B0604020202020204" pitchFamily="34" charset="0"/>
              <a:buChar char="•"/>
            </a:pPr>
            <a:r>
              <a:rPr lang="en-US" dirty="0" smtClean="0">
                <a:solidFill>
                  <a:srgbClr val="232323"/>
                </a:solidFill>
                <a:latin typeface="Arial" panose="020B0604020202020204" pitchFamily="34" charset="0"/>
              </a:rPr>
              <a:t>Use </a:t>
            </a:r>
            <a:r>
              <a:rPr lang="en-US" dirty="0">
                <a:solidFill>
                  <a:srgbClr val="232323"/>
                </a:solidFill>
                <a:latin typeface="Arial" panose="020B0604020202020204" pitchFamily="34" charset="0"/>
              </a:rPr>
              <a:t>of multiple medications can lead to problems with adherence in older adults, especially if compounded by </a:t>
            </a:r>
            <a:r>
              <a:rPr lang="en-US" dirty="0">
                <a:solidFill>
                  <a:srgbClr val="FF0000"/>
                </a:solidFill>
                <a:latin typeface="Arial" panose="020B0604020202020204" pitchFamily="34" charset="0"/>
              </a:rPr>
              <a:t>visual or cognitive impairment. </a:t>
            </a:r>
            <a:endParaRPr lang="en-US" dirty="0" smtClean="0">
              <a:solidFill>
                <a:srgbClr val="FF0000"/>
              </a:solidFill>
              <a:latin typeface="Arial" panose="020B0604020202020204" pitchFamily="34" charset="0"/>
            </a:endParaRPr>
          </a:p>
        </p:txBody>
      </p:sp>
      <p:sp>
        <p:nvSpPr>
          <p:cNvPr id="3" name="Rectangle 2"/>
          <p:cNvSpPr/>
          <p:nvPr/>
        </p:nvSpPr>
        <p:spPr>
          <a:xfrm>
            <a:off x="357052" y="381396"/>
            <a:ext cx="7872548" cy="2308324"/>
          </a:xfrm>
          <a:prstGeom prst="rect">
            <a:avLst/>
          </a:prstGeom>
        </p:spPr>
        <p:txBody>
          <a:bodyPr wrap="square">
            <a:spAutoFit/>
          </a:bodyPr>
          <a:lstStyle/>
          <a:p>
            <a:pPr marL="285750" indent="-285750">
              <a:buFont typeface="Arial" panose="020B0604020202020204" pitchFamily="34" charset="0"/>
              <a:buChar char="•"/>
            </a:pPr>
            <a:r>
              <a:rPr lang="en-US" dirty="0" err="1">
                <a:solidFill>
                  <a:srgbClr val="222222"/>
                </a:solidFill>
                <a:latin typeface="arial" panose="020B0604020202020204" pitchFamily="34" charset="0"/>
              </a:rPr>
              <a:t>Çoklu</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ilaç</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kullanımı</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kaskad</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reçete</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etme</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olasılığını</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arttırır</a:t>
            </a:r>
            <a:r>
              <a:rPr lang="en-US" dirty="0">
                <a:solidFill>
                  <a:srgbClr val="222222"/>
                </a:solidFill>
                <a:latin typeface="arial" panose="020B0604020202020204" pitchFamily="34" charset="0"/>
              </a:rPr>
              <a:t> . </a:t>
            </a:r>
          </a:p>
          <a:p>
            <a:pPr marL="285750" indent="-285750">
              <a:buFont typeface="Arial" panose="020B0604020202020204" pitchFamily="34" charset="0"/>
              <a:buChar char="•"/>
            </a:pPr>
            <a:endParaRPr lang="en-US" dirty="0">
              <a:solidFill>
                <a:srgbClr val="222222"/>
              </a:solidFill>
              <a:latin typeface="arial" panose="020B0604020202020204" pitchFamily="34" charset="0"/>
            </a:endParaRPr>
          </a:p>
          <a:p>
            <a:pPr marL="285750" indent="-285750">
              <a:buFont typeface="Arial" panose="020B0604020202020204" pitchFamily="34" charset="0"/>
              <a:buChar char="•"/>
            </a:pPr>
            <a:r>
              <a:rPr lang="en-US" dirty="0" err="1">
                <a:solidFill>
                  <a:srgbClr val="222222"/>
                </a:solidFill>
                <a:latin typeface="arial" panose="020B0604020202020204" pitchFamily="34" charset="0"/>
              </a:rPr>
              <a:t>Bir</a:t>
            </a:r>
            <a:r>
              <a:rPr lang="en-US" dirty="0">
                <a:solidFill>
                  <a:srgbClr val="222222"/>
                </a:solidFill>
                <a:latin typeface="arial" panose="020B0604020202020204" pitchFamily="34" charset="0"/>
              </a:rPr>
              <a:t> ADE </a:t>
            </a:r>
            <a:r>
              <a:rPr lang="en-US" dirty="0" err="1">
                <a:solidFill>
                  <a:srgbClr val="222222"/>
                </a:solidFill>
                <a:latin typeface="arial" panose="020B0604020202020204" pitchFamily="34" charset="0"/>
              </a:rPr>
              <a:t>yeni</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bir</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tıbbi</a:t>
            </a:r>
            <a:r>
              <a:rPr lang="en-US" dirty="0">
                <a:solidFill>
                  <a:srgbClr val="222222"/>
                </a:solidFill>
                <a:latin typeface="arial" panose="020B0604020202020204" pitchFamily="34" charset="0"/>
              </a:rPr>
              <a:t> durum </a:t>
            </a:r>
            <a:r>
              <a:rPr lang="en-US" dirty="0" err="1">
                <a:solidFill>
                  <a:srgbClr val="222222"/>
                </a:solidFill>
                <a:latin typeface="arial" panose="020B0604020202020204" pitchFamily="34" charset="0"/>
              </a:rPr>
              <a:t>olarak</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yanlış</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yorumlandığında</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ve</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daha</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sonra</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bu</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tıbbi</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durumu</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tedavi</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etmek</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için</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ek</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ilaç</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tedavisi</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verildiğinde</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bir</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reçete</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kaskadı</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gelişir</a:t>
            </a:r>
            <a:r>
              <a:rPr lang="en-US" dirty="0">
                <a:solidFill>
                  <a:srgbClr val="222222"/>
                </a:solidFill>
                <a:latin typeface="arial" panose="020B0604020202020204" pitchFamily="34" charset="0"/>
              </a:rPr>
              <a:t>. </a:t>
            </a:r>
          </a:p>
          <a:p>
            <a:pPr marL="285750" indent="-285750">
              <a:buFont typeface="Arial" panose="020B0604020202020204" pitchFamily="34" charset="0"/>
              <a:buChar char="•"/>
            </a:pPr>
            <a:r>
              <a:rPr lang="en-US" dirty="0" err="1">
                <a:solidFill>
                  <a:srgbClr val="222222"/>
                </a:solidFill>
                <a:latin typeface="arial" panose="020B0604020202020204" pitchFamily="34" charset="0"/>
              </a:rPr>
              <a:t>Birden</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fazla</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ilacın</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kullanımı</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özellikle</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görsel</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veya</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bilişsel</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bozukluklarla</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birleştiğinde</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yaşlı</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erişkinlerde</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uyum</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ile</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ilgili</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sorunlara</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yol</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açabilir</a:t>
            </a:r>
            <a:r>
              <a:rPr lang="en-US" dirty="0">
                <a:solidFill>
                  <a:srgbClr val="222222"/>
                </a:solidFill>
                <a:latin typeface="arial" panose="020B0604020202020204" pitchFamily="34" charset="0"/>
              </a:rPr>
              <a:t>. </a:t>
            </a:r>
          </a:p>
          <a:p>
            <a:pPr marL="285750" indent="-285750">
              <a:buFont typeface="Arial" panose="020B0604020202020204" pitchFamily="34" charset="0"/>
              <a:buChar char="•"/>
            </a:pPr>
            <a:endParaRPr lang="en-US" dirty="0">
              <a:solidFill>
                <a:srgbClr val="222222"/>
              </a:solidFill>
              <a:latin typeface="arial" panose="020B0604020202020204" pitchFamily="34" charset="0"/>
            </a:endParaRPr>
          </a:p>
        </p:txBody>
      </p:sp>
    </p:spTree>
    <p:extLst>
      <p:ext uri="{BB962C8B-B14F-4D97-AF65-F5344CB8AC3E}">
        <p14:creationId xmlns:p14="http://schemas.microsoft.com/office/powerpoint/2010/main" val="13869495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00594" y="4601702"/>
            <a:ext cx="11521440" cy="2031325"/>
          </a:xfrm>
          <a:prstGeom prst="rect">
            <a:avLst/>
          </a:prstGeom>
        </p:spPr>
        <p:txBody>
          <a:bodyPr wrap="square">
            <a:spAutoFit/>
          </a:bodyPr>
          <a:lstStyle/>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A balance is required between </a:t>
            </a:r>
            <a:r>
              <a:rPr lang="en-US" b="0" i="0" u="none" strike="noStrike" dirty="0" smtClean="0">
                <a:solidFill>
                  <a:srgbClr val="FF0000"/>
                </a:solidFill>
                <a:effectLst/>
                <a:latin typeface="Arial" panose="020B0604020202020204" pitchFamily="34" charset="0"/>
              </a:rPr>
              <a:t>over- and under-prescribing</a:t>
            </a:r>
            <a:r>
              <a:rPr lang="en-US" b="0" i="0" u="none" strike="noStrike" dirty="0" smtClean="0">
                <a:solidFill>
                  <a:srgbClr val="232323"/>
                </a:solidFill>
                <a:effectLst/>
                <a:latin typeface="Arial" panose="020B0604020202020204" pitchFamily="34" charset="0"/>
              </a:rPr>
              <a:t>. </a:t>
            </a:r>
          </a:p>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Multiple medications are often required to manage clinically complex older adults. </a:t>
            </a:r>
          </a:p>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Clinicians are often challenged with the need to match the complex needs of their older patients with those of disease-specific clinical practice guidelines. </a:t>
            </a:r>
          </a:p>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For a hypothetical older female patient with chronic obstructive pulmonary disease, type 2 diabetes, osteoporosis, hypertension, and osteoarthritis, clinical practice guidelines would recommend prescribing 12 medications for this individual.</a:t>
            </a:r>
            <a:endParaRPr lang="en-US" dirty="0"/>
          </a:p>
        </p:txBody>
      </p:sp>
      <p:sp>
        <p:nvSpPr>
          <p:cNvPr id="3" name="Rectangle 2"/>
          <p:cNvSpPr/>
          <p:nvPr/>
        </p:nvSpPr>
        <p:spPr>
          <a:xfrm>
            <a:off x="478970" y="473839"/>
            <a:ext cx="5207727" cy="3970318"/>
          </a:xfrm>
          <a:prstGeom prst="rect">
            <a:avLst/>
          </a:prstGeom>
        </p:spPr>
        <p:txBody>
          <a:bodyPr wrap="square">
            <a:spAutoFit/>
          </a:bodyPr>
          <a:lstStyle/>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Cok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sayida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az</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sayida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ilac</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iceren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reçete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yazma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arasında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bir</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denge</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gereklidir</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Klinik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olarak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karmaşık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yaşlı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yetişkinleri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yönetmek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için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genellikle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birden</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fazla</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ilaç</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gerekir</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Klinisyenler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genellikle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yaşlı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hastalarının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karmaşık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ihtiyaçlarını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hastalığa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özgü</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klinik</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uygulama</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kılavuzlarının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ihtiyaçları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eşleştirmeye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ihtiyaç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duyarlar</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Kronik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obstrüktif</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akciğer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hastalığı</a:t>
            </a:r>
            <a:r>
              <a:rPr lang="en-US" b="0" i="0" u="none" strike="noStrike" dirty="0" smtClean="0">
                <a:solidFill>
                  <a:srgbClr val="222222"/>
                </a:solidFill>
                <a:effectLst/>
                <a:latin typeface="arial" panose="020B0604020202020204" pitchFamily="34" charset="0"/>
              </a:rPr>
              <a:t>, tip 2 </a:t>
            </a:r>
            <a:r>
              <a:rPr lang="en-US" b="0" i="0" u="none" strike="noStrike" dirty="0" err="1" smtClean="0">
                <a:solidFill>
                  <a:srgbClr val="222222"/>
                </a:solidFill>
                <a:effectLst/>
                <a:latin typeface="arial" panose="020B0604020202020204" pitchFamily="34" charset="0"/>
              </a:rPr>
              <a:t>diyabet</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osteoporoz</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hipertansiyon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osteoartriti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varsayımsal</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yaşlı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kadın</a:t>
            </a:r>
            <a:r>
              <a:rPr lang="en-US" b="0" i="0" u="none" strike="noStrike" dirty="0" smtClean="0">
                <a:solidFill>
                  <a:srgbClr val="222222"/>
                </a:solidFill>
                <a:effectLst/>
                <a:latin typeface="arial" panose="020B0604020202020204" pitchFamily="34" charset="0"/>
              </a:rPr>
              <a:t> hasta </a:t>
            </a:r>
            <a:r>
              <a:rPr lang="en-US" b="0" i="0" u="none" strike="noStrike" dirty="0" err="1" smtClean="0">
                <a:solidFill>
                  <a:srgbClr val="222222"/>
                </a:solidFill>
                <a:effectLst/>
                <a:latin typeface="arial" panose="020B0604020202020204" pitchFamily="34" charset="0"/>
              </a:rPr>
              <a:t>için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klinik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uygulama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kılavuzları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bu</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birey</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için</a:t>
            </a:r>
            <a:r>
              <a:rPr lang="en-US" b="0" i="0" u="none" strike="noStrike" dirty="0" smtClean="0">
                <a:solidFill>
                  <a:srgbClr val="222222"/>
                </a:solidFill>
                <a:effectLst/>
                <a:latin typeface="arial" panose="020B0604020202020204" pitchFamily="34" charset="0"/>
              </a:rPr>
              <a:t> 12 </a:t>
            </a:r>
            <a:r>
              <a:rPr lang="en-US" b="0" i="0" u="none" strike="noStrike" dirty="0" err="1" smtClean="0">
                <a:solidFill>
                  <a:srgbClr val="222222"/>
                </a:solidFill>
                <a:effectLst/>
                <a:latin typeface="arial" panose="020B0604020202020204" pitchFamily="34" charset="0"/>
              </a:rPr>
              <a:t>ilaç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reçete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etmeyi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önermektedir</a:t>
            </a:r>
            <a:r>
              <a:rPr lang="en-US" b="0" i="0" u="none" strike="noStrike" dirty="0" smtClean="0">
                <a:solidFill>
                  <a:srgbClr val="222222"/>
                </a:solidFill>
                <a:effectLst/>
                <a:latin typeface="arial" panose="020B0604020202020204" pitchFamily="34" charset="0"/>
              </a:rPr>
              <a:t>.</a:t>
            </a:r>
            <a:endParaRPr lang="en-US" dirty="0"/>
          </a:p>
        </p:txBody>
      </p:sp>
    </p:spTree>
    <p:extLst>
      <p:ext uri="{BB962C8B-B14F-4D97-AF65-F5344CB8AC3E}">
        <p14:creationId xmlns:p14="http://schemas.microsoft.com/office/powerpoint/2010/main" val="29368913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1886" y="5390831"/>
            <a:ext cx="11678194" cy="1200329"/>
          </a:xfrm>
          <a:prstGeom prst="rect">
            <a:avLst/>
          </a:prstGeom>
        </p:spPr>
        <p:txBody>
          <a:bodyPr wrap="square">
            <a:spAutoFit/>
          </a:bodyPr>
          <a:lstStyle/>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A more systematic approach is required to guide the tailoring of medication regimens to the needs of individuals. </a:t>
            </a:r>
          </a:p>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One important principle is to match the medication regimen to the patient's condition and goals of care. </a:t>
            </a:r>
          </a:p>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This includes a </a:t>
            </a:r>
            <a:r>
              <a:rPr lang="en-US" b="0" i="0" u="none" strike="noStrike" dirty="0" smtClean="0">
                <a:solidFill>
                  <a:srgbClr val="FF0000"/>
                </a:solidFill>
                <a:effectLst/>
                <a:latin typeface="Arial" panose="020B0604020202020204" pitchFamily="34" charset="0"/>
              </a:rPr>
              <a:t>careful consideration of the medications </a:t>
            </a:r>
            <a:r>
              <a:rPr lang="en-US" b="0" i="0" u="none" strike="noStrike" dirty="0" smtClean="0">
                <a:solidFill>
                  <a:srgbClr val="232323"/>
                </a:solidFill>
                <a:effectLst/>
                <a:latin typeface="Arial" panose="020B0604020202020204" pitchFamily="34" charset="0"/>
              </a:rPr>
              <a:t>that should be discontinued or substituted</a:t>
            </a:r>
            <a:endParaRPr lang="en-US" dirty="0"/>
          </a:p>
        </p:txBody>
      </p:sp>
      <p:sp>
        <p:nvSpPr>
          <p:cNvPr id="3" name="Rectangle 2"/>
          <p:cNvSpPr/>
          <p:nvPr/>
        </p:nvSpPr>
        <p:spPr>
          <a:xfrm>
            <a:off x="330925" y="313735"/>
            <a:ext cx="10389326" cy="1631216"/>
          </a:xfrm>
          <a:prstGeom prst="rect">
            <a:avLst/>
          </a:prstGeom>
        </p:spPr>
        <p:txBody>
          <a:bodyPr wrap="square">
            <a:spAutoFit/>
          </a:bodyPr>
          <a:lstStyle/>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İlaç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rejimlerinin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bireylerin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ihtiyaçlarına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göre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uyarlanmasını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yönlendirmek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için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daha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sistematik</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bir</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yaklaşım</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gereklidir</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Önemli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ilke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rejimini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hastanın</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durumuna</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ve</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bakım</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hedeflerine</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uygun</a:t>
            </a:r>
            <a:r>
              <a:rPr lang="en-US" b="0" i="0" u="none" strike="noStrike" dirty="0" smtClean="0">
                <a:solidFill>
                  <a:srgbClr val="222222"/>
                </a:solidFill>
                <a:effectLst/>
                <a:latin typeface="arial" panose="020B0604020202020204" pitchFamily="34" charset="0"/>
              </a:rPr>
              <a:t> hale </a:t>
            </a:r>
            <a:r>
              <a:rPr lang="en-US" b="0" i="0" u="none" strike="noStrike" dirty="0" err="1" smtClean="0">
                <a:solidFill>
                  <a:srgbClr val="222222"/>
                </a:solidFill>
                <a:effectLst/>
                <a:latin typeface="arial" panose="020B0604020202020204" pitchFamily="34" charset="0"/>
              </a:rPr>
              <a:t>getirmektir</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b="0" i="0" u="none" strike="noStrike" dirty="0" smtClean="0">
                <a:solidFill>
                  <a:srgbClr val="222222"/>
                </a:solidFill>
                <a:effectLst/>
                <a:latin typeface="arial" panose="020B0604020202020204" pitchFamily="34" charset="0"/>
              </a:rPr>
              <a:t>Buna, </a:t>
            </a:r>
            <a:r>
              <a:rPr lang="en-US" b="0" i="0" u="none" strike="noStrike" dirty="0" err="1" smtClean="0">
                <a:solidFill>
                  <a:srgbClr val="222222"/>
                </a:solidFill>
                <a:effectLst/>
                <a:latin typeface="arial" panose="020B0604020202020204" pitchFamily="34" charset="0"/>
              </a:rPr>
              <a:t>kesilmesi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veya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devam</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edilmesi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gereken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ilaçların</a:t>
            </a:r>
            <a:r>
              <a:rPr lang="en-US" b="0" i="0" u="none" strike="noStrike" dirty="0" smtClean="0">
                <a:solidFill>
                  <a:srgbClr val="222222"/>
                </a:solidFill>
                <a:effectLst/>
                <a:latin typeface="arial" panose="020B0604020202020204" pitchFamily="34" charset="0"/>
              </a:rPr>
              <a:t> </a:t>
            </a:r>
            <a:r>
              <a:rPr lang="en-US" sz="2800" b="0" i="0" u="none" strike="noStrike" dirty="0" err="1" smtClean="0">
                <a:solidFill>
                  <a:srgbClr val="FF0000"/>
                </a:solidFill>
                <a:effectLst/>
                <a:latin typeface="arial" panose="020B0604020202020204" pitchFamily="34" charset="0"/>
              </a:rPr>
              <a:t>dikkatle</a:t>
            </a:r>
            <a:r>
              <a:rPr lang="en-US" sz="2800" b="0" i="0" u="none" strike="noStrike" dirty="0" smtClean="0">
                <a:solidFill>
                  <a:srgbClr val="FF0000"/>
                </a:solidFill>
                <a:effectLst/>
                <a:latin typeface="arial" panose="020B0604020202020204" pitchFamily="34" charset="0"/>
              </a:rPr>
              <a:t> </a:t>
            </a:r>
            <a:r>
              <a:rPr lang="en-US" sz="2800" b="0" i="0" u="none" strike="noStrike" dirty="0" err="1" smtClean="0">
                <a:solidFill>
                  <a:srgbClr val="FF0000"/>
                </a:solidFill>
                <a:effectLst/>
                <a:latin typeface="arial" panose="020B0604020202020204" pitchFamily="34" charset="0"/>
              </a:rPr>
              <a:t>değerlendirilmesi</a:t>
            </a:r>
            <a:r>
              <a:rPr lang="en-US" sz="2800" b="0" i="0" u="none" strike="noStrike" dirty="0" smtClean="0">
                <a:solidFill>
                  <a:srgbClr val="FF0000"/>
                </a:solidFill>
                <a:effectLst/>
                <a:latin typeface="arial" panose="020B0604020202020204" pitchFamily="34" charset="0"/>
              </a:rPr>
              <a:t> </a:t>
            </a:r>
            <a:r>
              <a:rPr lang="en-US" b="0" i="0" u="none" strike="noStrike" dirty="0" smtClean="0">
                <a:solidFill>
                  <a:srgbClr val="222222"/>
                </a:solidFill>
                <a:effectLst/>
                <a:latin typeface="arial" panose="020B0604020202020204" pitchFamily="34" charset="0"/>
              </a:rPr>
              <a:t>de </a:t>
            </a:r>
            <a:r>
              <a:rPr lang="en-US" b="0" i="0" u="none" strike="noStrike" dirty="0" err="1" smtClean="0">
                <a:solidFill>
                  <a:srgbClr val="222222"/>
                </a:solidFill>
                <a:effectLst/>
                <a:latin typeface="arial" panose="020B0604020202020204" pitchFamily="34" charset="0"/>
              </a:rPr>
              <a:t>dahildir</a:t>
            </a:r>
            <a:r>
              <a:rPr lang="en-US" b="0" i="0" u="none" strike="noStrike" dirty="0" smtClean="0">
                <a:solidFill>
                  <a:srgbClr val="222222"/>
                </a:solidFill>
                <a:effectLst/>
                <a:latin typeface="arial" panose="020B0604020202020204" pitchFamily="34" charset="0"/>
              </a:rPr>
              <a:t>.</a:t>
            </a:r>
            <a:endParaRPr lang="en-US" dirty="0"/>
          </a:p>
        </p:txBody>
      </p:sp>
    </p:spTree>
    <p:extLst>
      <p:ext uri="{BB962C8B-B14F-4D97-AF65-F5344CB8AC3E}">
        <p14:creationId xmlns:p14="http://schemas.microsoft.com/office/powerpoint/2010/main" val="35812467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22514" y="3307701"/>
            <a:ext cx="7201989" cy="3139321"/>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r>
              <a:rPr lang="en-US" b="0" i="0" u="none" strike="noStrike" dirty="0" smtClean="0">
                <a:solidFill>
                  <a:srgbClr val="232323"/>
                </a:solidFill>
                <a:effectLst/>
                <a:latin typeface="Arial" panose="020B0604020202020204" pitchFamily="34" charset="0"/>
              </a:rPr>
              <a:t>Optimizing drug therapy is an essential part of caring for an older person. </a:t>
            </a:r>
          </a:p>
          <a:p>
            <a:endParaRPr lang="en-US" dirty="0">
              <a:solidFill>
                <a:srgbClr val="232323"/>
              </a:solidFill>
              <a:latin typeface="Arial" panose="020B0604020202020204" pitchFamily="34" charset="0"/>
            </a:endParaRPr>
          </a:p>
          <a:p>
            <a:r>
              <a:rPr lang="en-US" b="0" i="0" u="none" strike="noStrike" dirty="0" smtClean="0">
                <a:solidFill>
                  <a:srgbClr val="232323"/>
                </a:solidFill>
                <a:effectLst/>
                <a:latin typeface="Arial" panose="020B0604020202020204" pitchFamily="34" charset="0"/>
              </a:rPr>
              <a:t>The process of prescribing a medication is </a:t>
            </a:r>
            <a:r>
              <a:rPr lang="en-US" b="0" i="0" u="none" strike="noStrike" dirty="0" smtClean="0">
                <a:solidFill>
                  <a:srgbClr val="FF0000"/>
                </a:solidFill>
                <a:effectLst/>
                <a:latin typeface="Arial" panose="020B0604020202020204" pitchFamily="34" charset="0"/>
              </a:rPr>
              <a:t>complex</a:t>
            </a:r>
            <a:r>
              <a:rPr lang="en-US" b="0" i="0" u="none" strike="noStrike" dirty="0" smtClean="0">
                <a:solidFill>
                  <a:srgbClr val="232323"/>
                </a:solidFill>
                <a:effectLst/>
                <a:latin typeface="Arial" panose="020B0604020202020204" pitchFamily="34" charset="0"/>
              </a:rPr>
              <a:t> and includes:</a:t>
            </a:r>
          </a:p>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deciding that a drug is indicated, </a:t>
            </a:r>
          </a:p>
          <a:p>
            <a:pPr marL="285750" indent="-285750">
              <a:buFont typeface="Arial" panose="020B0604020202020204" pitchFamily="34" charset="0"/>
              <a:buChar char="•"/>
            </a:pPr>
            <a:r>
              <a:rPr lang="en-US" b="0" i="0" u="none" strike="noStrike" dirty="0" smtClean="0">
                <a:solidFill>
                  <a:srgbClr val="FF0000"/>
                </a:solidFill>
                <a:effectLst/>
                <a:latin typeface="Arial" panose="020B0604020202020204" pitchFamily="34" charset="0"/>
              </a:rPr>
              <a:t>choosing the best drug</a:t>
            </a:r>
            <a:r>
              <a:rPr lang="en-US" b="0" i="0" u="none" strike="noStrike" dirty="0" smtClean="0">
                <a:solidFill>
                  <a:srgbClr val="232323"/>
                </a:solidFill>
                <a:effectLst/>
                <a:latin typeface="Arial" panose="020B0604020202020204" pitchFamily="34" charset="0"/>
              </a:rPr>
              <a:t>, </a:t>
            </a:r>
          </a:p>
          <a:p>
            <a:pPr marL="285750" indent="-285750">
              <a:buFont typeface="Arial" panose="020B0604020202020204" pitchFamily="34" charset="0"/>
              <a:buChar char="•"/>
            </a:pPr>
            <a:r>
              <a:rPr lang="en-US" b="0" i="0" u="none" strike="noStrike" dirty="0" smtClean="0">
                <a:solidFill>
                  <a:srgbClr val="FF0000"/>
                </a:solidFill>
                <a:effectLst/>
                <a:latin typeface="Arial" panose="020B0604020202020204" pitchFamily="34" charset="0"/>
              </a:rPr>
              <a:t>determining a dose and schedule </a:t>
            </a:r>
          </a:p>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appropriate for the </a:t>
            </a:r>
            <a:r>
              <a:rPr lang="en-US" b="0" i="0" u="none" strike="noStrike" dirty="0" smtClean="0">
                <a:solidFill>
                  <a:srgbClr val="FF0000"/>
                </a:solidFill>
                <a:effectLst/>
                <a:latin typeface="Arial" panose="020B0604020202020204" pitchFamily="34" charset="0"/>
              </a:rPr>
              <a:t>patient's physiologic status</a:t>
            </a:r>
            <a:r>
              <a:rPr lang="en-US" b="0" i="0" u="none" strike="noStrike" dirty="0" smtClean="0">
                <a:solidFill>
                  <a:srgbClr val="232323"/>
                </a:solidFill>
                <a:effectLst/>
                <a:latin typeface="Arial" panose="020B0604020202020204" pitchFamily="34" charset="0"/>
              </a:rPr>
              <a:t>, </a:t>
            </a:r>
          </a:p>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monitoring for </a:t>
            </a:r>
            <a:r>
              <a:rPr lang="en-US" b="0" i="0" u="none" strike="noStrike" dirty="0" smtClean="0">
                <a:solidFill>
                  <a:srgbClr val="FF0000"/>
                </a:solidFill>
                <a:effectLst/>
                <a:latin typeface="Arial" panose="020B0604020202020204" pitchFamily="34" charset="0"/>
              </a:rPr>
              <a:t>effectiveness and toxicity</a:t>
            </a:r>
            <a:r>
              <a:rPr lang="en-US" b="0" i="0" u="none" strike="noStrike" dirty="0" smtClean="0">
                <a:solidFill>
                  <a:srgbClr val="232323"/>
                </a:solidFill>
                <a:effectLst/>
                <a:latin typeface="Arial" panose="020B0604020202020204" pitchFamily="34" charset="0"/>
              </a:rPr>
              <a:t>, </a:t>
            </a:r>
          </a:p>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educating the patient about </a:t>
            </a:r>
            <a:r>
              <a:rPr lang="en-US" b="0" i="0" u="none" strike="noStrike" dirty="0" smtClean="0">
                <a:solidFill>
                  <a:srgbClr val="FF0000"/>
                </a:solidFill>
                <a:effectLst/>
                <a:latin typeface="Arial" panose="020B0604020202020204" pitchFamily="34" charset="0"/>
              </a:rPr>
              <a:t>expected side effects</a:t>
            </a:r>
            <a:r>
              <a:rPr lang="en-US" b="0" i="0" u="none" strike="noStrike" dirty="0" smtClean="0">
                <a:solidFill>
                  <a:srgbClr val="232323"/>
                </a:solidFill>
                <a:effectLst/>
                <a:latin typeface="Arial" panose="020B0604020202020204" pitchFamily="34" charset="0"/>
              </a:rPr>
              <a:t>, and </a:t>
            </a:r>
          </a:p>
          <a:p>
            <a:pPr marL="285750" indent="-285750">
              <a:buFont typeface="Arial" panose="020B0604020202020204" pitchFamily="34" charset="0"/>
              <a:buChar char="•"/>
            </a:pPr>
            <a:r>
              <a:rPr lang="en-US" b="0" i="0" u="none" strike="noStrike" dirty="0" smtClean="0">
                <a:solidFill>
                  <a:srgbClr val="FF0000"/>
                </a:solidFill>
                <a:effectLst/>
                <a:latin typeface="Arial" panose="020B0604020202020204" pitchFamily="34" charset="0"/>
              </a:rPr>
              <a:t>indications for seeking consultation</a:t>
            </a:r>
            <a:r>
              <a:rPr lang="en-US" b="0" i="0" u="none" strike="noStrike" dirty="0" smtClean="0">
                <a:solidFill>
                  <a:srgbClr val="232323"/>
                </a:solidFill>
                <a:effectLst/>
                <a:latin typeface="Arial" panose="020B0604020202020204" pitchFamily="34" charset="0"/>
              </a:rPr>
              <a:t>.</a:t>
            </a:r>
            <a:endParaRPr lang="en-US" dirty="0"/>
          </a:p>
        </p:txBody>
      </p:sp>
      <p:sp>
        <p:nvSpPr>
          <p:cNvPr id="3" name="Rectangle 2"/>
          <p:cNvSpPr/>
          <p:nvPr/>
        </p:nvSpPr>
        <p:spPr>
          <a:xfrm>
            <a:off x="522514" y="610664"/>
            <a:ext cx="11373395" cy="2585323"/>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r>
              <a:rPr lang="en-US" dirty="0" err="1">
                <a:solidFill>
                  <a:srgbClr val="222222"/>
                </a:solidFill>
                <a:latin typeface="arial" panose="020B0604020202020204" pitchFamily="34" charset="0"/>
              </a:rPr>
              <a:t>Y</a:t>
            </a:r>
            <a:r>
              <a:rPr lang="en-US" b="0" i="0" u="none" strike="noStrike" dirty="0" err="1" smtClean="0">
                <a:solidFill>
                  <a:srgbClr val="222222"/>
                </a:solidFill>
                <a:effectLst/>
                <a:latin typeface="arial" panose="020B0604020202020204" pitchFamily="34" charset="0"/>
              </a:rPr>
              <a:t>aşlı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kişinin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bakımınında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tedavisinin</a:t>
            </a:r>
            <a:r>
              <a:rPr lang="en-US" b="0" i="0" u="none" strike="noStrike" dirty="0" smtClean="0">
                <a:solidFill>
                  <a:srgbClr val="222222"/>
                </a:solidFill>
                <a:effectLst/>
                <a:latin typeface="arial" panose="020B0604020202020204" pitchFamily="34" charset="0"/>
              </a:rPr>
              <a:t> optimize </a:t>
            </a:r>
            <a:r>
              <a:rPr lang="en-US" b="0" i="0" u="none" strike="noStrike" dirty="0" err="1" smtClean="0">
                <a:solidFill>
                  <a:srgbClr val="222222"/>
                </a:solidFill>
                <a:effectLst/>
                <a:latin typeface="arial" panose="020B0604020202020204" pitchFamily="34" charset="0"/>
              </a:rPr>
              <a:t>edilmesi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önemli</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parçadır</a:t>
            </a:r>
            <a:r>
              <a:rPr lang="en-US" b="0" i="0" u="none" strike="noStrike" dirty="0" smtClean="0">
                <a:solidFill>
                  <a:srgbClr val="222222"/>
                </a:solidFill>
                <a:effectLst/>
                <a:latin typeface="arial" panose="020B0604020202020204" pitchFamily="34" charset="0"/>
              </a:rPr>
              <a:t>. </a:t>
            </a:r>
          </a:p>
          <a:p>
            <a:endParaRPr lang="en-US" b="0" i="0" u="none" strike="noStrike" dirty="0" smtClean="0">
              <a:solidFill>
                <a:srgbClr val="222222"/>
              </a:solidFill>
              <a:effectLst/>
              <a:latin typeface="arial" panose="020B0604020202020204" pitchFamily="34" charset="0"/>
            </a:endParaRPr>
          </a:p>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ilacın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reçete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edilmesi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süreci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karmaşıktır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şunları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içermektedir</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kullanilacak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ilacın</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belirlenmesi</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b="0" i="0" u="none" strike="noStrike" dirty="0" err="1" smtClean="0">
                <a:solidFill>
                  <a:srgbClr val="FF0000"/>
                </a:solidFill>
                <a:effectLst/>
                <a:latin typeface="arial" panose="020B0604020202020204" pitchFamily="34" charset="0"/>
              </a:rPr>
              <a:t>en</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iyi</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ilacın</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seçilmesi</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hastanın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fizyolojik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durumuna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uygun</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bir</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doz</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ve</a:t>
            </a:r>
            <a:r>
              <a:rPr lang="en-US" b="0" i="0" u="none" strike="noStrike" dirty="0" smtClean="0">
                <a:solidFill>
                  <a:srgbClr val="FF0000"/>
                </a:solidFill>
                <a:effectLst/>
                <a:latin typeface="arial" panose="020B0604020202020204" pitchFamily="34" charset="0"/>
              </a:rPr>
              <a:t> program </a:t>
            </a:r>
            <a:r>
              <a:rPr lang="en-US" b="0" i="0" u="none" strike="noStrike" dirty="0" err="1" smtClean="0">
                <a:solidFill>
                  <a:srgbClr val="222222"/>
                </a:solidFill>
                <a:effectLst/>
                <a:latin typeface="arial" panose="020B0604020202020204" pitchFamily="34" charset="0"/>
              </a:rPr>
              <a:t>belirlenmesi</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b="0" i="0" u="none" strike="noStrike" dirty="0" err="1" smtClean="0">
                <a:solidFill>
                  <a:srgbClr val="FF0000"/>
                </a:solidFill>
                <a:effectLst/>
                <a:latin typeface="arial" panose="020B0604020202020204" pitchFamily="34" charset="0"/>
              </a:rPr>
              <a:t>etkinlik</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ve</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toksisite</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için</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izleme</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hastayı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beklenen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yan</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etkiler</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hakkında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eğitmek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b="0" i="0" u="none" strike="noStrike" dirty="0" err="1" smtClean="0">
                <a:solidFill>
                  <a:srgbClr val="FF0000"/>
                </a:solidFill>
                <a:effectLst/>
                <a:latin typeface="arial" panose="020B0604020202020204" pitchFamily="34" charset="0"/>
              </a:rPr>
              <a:t>konsültasyon</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sirasindaki</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endikasyonları</a:t>
            </a:r>
            <a:r>
              <a:rPr lang="en-US" b="0" i="0" u="none" strike="noStrike" dirty="0" smtClean="0">
                <a:solidFill>
                  <a:srgbClr val="222222"/>
                </a:solidFill>
                <a:effectLst/>
                <a:latin typeface="arial" panose="020B0604020202020204" pitchFamily="34" charset="0"/>
              </a:rPr>
              <a:t>.</a:t>
            </a:r>
            <a:endParaRPr lang="en-US" dirty="0"/>
          </a:p>
        </p:txBody>
      </p:sp>
    </p:spTree>
    <p:extLst>
      <p:ext uri="{BB962C8B-B14F-4D97-AF65-F5344CB8AC3E}">
        <p14:creationId xmlns:p14="http://schemas.microsoft.com/office/powerpoint/2010/main" val="25593146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Effect transition="in" filter="wipe(down)">
                                      <p:cBhvr>
                                        <p:cTn id="25" dur="500"/>
                                        <p:tgtEl>
                                          <p:spTgt spid="3">
                                            <p:txEl>
                                              <p:pRg st="5" end="5"/>
                                            </p:txEl>
                                          </p:spTgt>
                                        </p:tgtEl>
                                      </p:cBhvr>
                                    </p:animEffect>
                                  </p:childTnLst>
                                </p:cTn>
                              </p:par>
                              <p:par>
                                <p:cTn id="26" presetID="22" presetClass="entr" presetSubtype="4" fill="hold" nodeType="with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wipe(down)">
                                      <p:cBhvr>
                                        <p:cTn id="28" dur="500"/>
                                        <p:tgtEl>
                                          <p:spTgt spid="3">
                                            <p:txEl>
                                              <p:pRg st="6" end="6"/>
                                            </p:txEl>
                                          </p:spTgt>
                                        </p:tgtEl>
                                      </p:cBhvr>
                                    </p:animEffect>
                                  </p:childTnLst>
                                </p:cTn>
                              </p:par>
                              <p:par>
                                <p:cTn id="29" presetID="22" presetClass="entr" presetSubtype="4" fill="hold"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Effect transition="in" filter="wipe(down)">
                                      <p:cBhvr>
                                        <p:cTn id="31" dur="500"/>
                                        <p:tgtEl>
                                          <p:spTgt spid="3">
                                            <p:txEl>
                                              <p:pRg st="7" end="7"/>
                                            </p:txEl>
                                          </p:spTgt>
                                        </p:tgtEl>
                                      </p:cBhvr>
                                    </p:animEffect>
                                  </p:childTnLst>
                                </p:cTn>
                              </p:par>
                              <p:par>
                                <p:cTn id="32" presetID="22" presetClass="entr" presetSubtype="4" fill="hold" nodeType="withEffect">
                                  <p:stCondLst>
                                    <p:cond delay="0"/>
                                  </p:stCondLst>
                                  <p:childTnLst>
                                    <p:set>
                                      <p:cBhvr>
                                        <p:cTn id="33" dur="1" fill="hold">
                                          <p:stCondLst>
                                            <p:cond delay="0"/>
                                          </p:stCondLst>
                                        </p:cTn>
                                        <p:tgtEl>
                                          <p:spTgt spid="3">
                                            <p:txEl>
                                              <p:pRg st="8" end="8"/>
                                            </p:txEl>
                                          </p:spTgt>
                                        </p:tgtEl>
                                        <p:attrNameLst>
                                          <p:attrName>style.visibility</p:attrName>
                                        </p:attrNameLst>
                                      </p:cBhvr>
                                      <p:to>
                                        <p:strVal val="visible"/>
                                      </p:to>
                                    </p:set>
                                    <p:animEffect transition="in" filter="wipe(down)">
                                      <p:cBhvr>
                                        <p:cTn id="34"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3212" y="4602909"/>
            <a:ext cx="11773989" cy="2308324"/>
          </a:xfrm>
          <a:prstGeom prst="rect">
            <a:avLst/>
          </a:prstGeom>
        </p:spPr>
        <p:txBody>
          <a:bodyPr wrap="square">
            <a:spAutoFit/>
          </a:bodyPr>
          <a:lstStyle/>
          <a:p>
            <a:pPr marL="285750" indent="-285750">
              <a:buFont typeface="Arial" panose="020B0604020202020204" pitchFamily="34" charset="0"/>
              <a:buChar char="•"/>
            </a:pPr>
            <a:r>
              <a:rPr lang="en-US" sz="1600" b="0" i="0" u="none" strike="noStrike" dirty="0" smtClean="0">
                <a:solidFill>
                  <a:srgbClr val="232323"/>
                </a:solidFill>
                <a:effectLst/>
                <a:latin typeface="Arial" panose="020B0604020202020204" pitchFamily="34" charset="0"/>
              </a:rPr>
              <a:t>It is particularly important to reconsider </a:t>
            </a:r>
            <a:r>
              <a:rPr lang="en-US" sz="1600" b="0" i="0" u="none" strike="noStrike" dirty="0" smtClean="0">
                <a:solidFill>
                  <a:srgbClr val="FF0000"/>
                </a:solidFill>
                <a:effectLst/>
                <a:latin typeface="Arial" panose="020B0604020202020204" pitchFamily="34" charset="0"/>
              </a:rPr>
              <a:t>medication appropriateness </a:t>
            </a:r>
            <a:r>
              <a:rPr lang="en-US" sz="1600" b="0" i="0" u="none" strike="noStrike" dirty="0" smtClean="0">
                <a:solidFill>
                  <a:srgbClr val="232323"/>
                </a:solidFill>
                <a:effectLst/>
                <a:latin typeface="Arial" panose="020B0604020202020204" pitchFamily="34" charset="0"/>
              </a:rPr>
              <a:t>late in life. </a:t>
            </a:r>
          </a:p>
          <a:p>
            <a:pPr marL="285750" indent="-285750">
              <a:buFont typeface="Arial" panose="020B0604020202020204" pitchFamily="34" charset="0"/>
              <a:buChar char="•"/>
            </a:pPr>
            <a:r>
              <a:rPr lang="en-US" sz="1600" b="0" i="0" u="none" strike="noStrike" dirty="0" smtClean="0">
                <a:solidFill>
                  <a:srgbClr val="232323"/>
                </a:solidFill>
                <a:effectLst/>
                <a:latin typeface="Arial" panose="020B0604020202020204" pitchFamily="34" charset="0"/>
              </a:rPr>
              <a:t>A model for appropriate prescribing for patients late in life has been proposed.</a:t>
            </a:r>
          </a:p>
          <a:p>
            <a:pPr marL="285750" indent="-285750">
              <a:buFont typeface="Arial" panose="020B0604020202020204" pitchFamily="34" charset="0"/>
              <a:buChar char="•"/>
            </a:pPr>
            <a:r>
              <a:rPr lang="en-US" sz="1600" b="0" i="0" u="none" strike="noStrike" dirty="0" smtClean="0">
                <a:solidFill>
                  <a:srgbClr val="232323"/>
                </a:solidFill>
                <a:effectLst/>
                <a:latin typeface="Arial" panose="020B0604020202020204" pitchFamily="34" charset="0"/>
              </a:rPr>
              <a:t>The process considers the patients’ </a:t>
            </a:r>
            <a:r>
              <a:rPr lang="en-US" sz="1600" b="0" i="0" u="none" strike="noStrike" dirty="0" smtClean="0">
                <a:solidFill>
                  <a:srgbClr val="FF0000"/>
                </a:solidFill>
                <a:effectLst/>
                <a:latin typeface="Arial" panose="020B0604020202020204" pitchFamily="34" charset="0"/>
              </a:rPr>
              <a:t>remaining life expectancy and the goals of care </a:t>
            </a:r>
            <a:r>
              <a:rPr lang="en-US" sz="1600" b="0" i="0" u="none" strike="noStrike" dirty="0" smtClean="0">
                <a:solidFill>
                  <a:srgbClr val="232323"/>
                </a:solidFill>
                <a:effectLst/>
                <a:latin typeface="Arial" panose="020B0604020202020204" pitchFamily="34" charset="0"/>
              </a:rPr>
              <a:t>in reviewing the need for existing medications and in making new prescribing decisions. </a:t>
            </a:r>
          </a:p>
          <a:p>
            <a:pPr marL="285750" indent="-285750">
              <a:buFont typeface="Arial" panose="020B0604020202020204" pitchFamily="34" charset="0"/>
              <a:buChar char="•"/>
            </a:pPr>
            <a:r>
              <a:rPr lang="en-US" sz="1600" b="0" i="0" u="none" strike="noStrike" dirty="0" smtClean="0">
                <a:solidFill>
                  <a:srgbClr val="232323"/>
                </a:solidFill>
                <a:effectLst/>
                <a:latin typeface="Arial" panose="020B0604020202020204" pitchFamily="34" charset="0"/>
              </a:rPr>
              <a:t>For example, if </a:t>
            </a:r>
            <a:r>
              <a:rPr lang="en-US" sz="1600" b="0" i="0" u="none" strike="noStrike" dirty="0" smtClean="0">
                <a:solidFill>
                  <a:srgbClr val="FF0000"/>
                </a:solidFill>
                <a:effectLst/>
                <a:latin typeface="Arial" panose="020B0604020202020204" pitchFamily="34" charset="0"/>
              </a:rPr>
              <a:t>a patient's life expectancy is short </a:t>
            </a:r>
            <a:r>
              <a:rPr lang="en-US" sz="1600" b="0" i="0" u="none" strike="noStrike" dirty="0" smtClean="0">
                <a:solidFill>
                  <a:srgbClr val="232323"/>
                </a:solidFill>
                <a:effectLst/>
                <a:latin typeface="Arial" panose="020B0604020202020204" pitchFamily="34" charset="0"/>
              </a:rPr>
              <a:t>and the goals of care are palliative, then prescribing a prophylactic medication requiring several years to realize a benefit </a:t>
            </a:r>
            <a:r>
              <a:rPr lang="en-US" sz="1600" b="0" i="0" u="none" strike="noStrike" dirty="0" smtClean="0">
                <a:solidFill>
                  <a:srgbClr val="FF0000"/>
                </a:solidFill>
                <a:effectLst/>
                <a:latin typeface="Arial" panose="020B0604020202020204" pitchFamily="34" charset="0"/>
              </a:rPr>
              <a:t>may not be considered appropriate</a:t>
            </a:r>
            <a:r>
              <a:rPr lang="en-US" sz="1600" b="0" i="0" u="none" strike="noStrike" dirty="0" smtClean="0">
                <a:solidFill>
                  <a:srgbClr val="232323"/>
                </a:solidFill>
                <a:effectLst/>
                <a:latin typeface="Arial" panose="020B0604020202020204" pitchFamily="34" charset="0"/>
              </a:rPr>
              <a:t>. </a:t>
            </a:r>
          </a:p>
          <a:p>
            <a:pPr marL="285750" indent="-285750">
              <a:buFont typeface="Arial" panose="020B0604020202020204" pitchFamily="34" charset="0"/>
              <a:buChar char="•"/>
            </a:pPr>
            <a:r>
              <a:rPr lang="en-US" sz="1600" b="0" i="0" u="none" strike="noStrike" dirty="0" smtClean="0">
                <a:solidFill>
                  <a:srgbClr val="232323"/>
                </a:solidFill>
                <a:effectLst/>
                <a:latin typeface="Arial" panose="020B0604020202020204" pitchFamily="34" charset="0"/>
              </a:rPr>
              <a:t>This is increasingly being recognized as an important consideration when managing individuals with </a:t>
            </a:r>
            <a:r>
              <a:rPr lang="en-US" sz="1600" b="0" i="0" u="none" strike="noStrike" dirty="0" smtClean="0">
                <a:solidFill>
                  <a:srgbClr val="FF0000"/>
                </a:solidFill>
                <a:effectLst/>
                <a:latin typeface="Arial" panose="020B0604020202020204" pitchFamily="34" charset="0"/>
              </a:rPr>
              <a:t>advanced dementia</a:t>
            </a:r>
            <a:r>
              <a:rPr lang="en-US" sz="1600" b="0" i="0" u="none" strike="noStrike" dirty="0" smtClean="0">
                <a:solidFill>
                  <a:srgbClr val="232323"/>
                </a:solidFill>
                <a:effectLst/>
                <a:latin typeface="Arial" panose="020B0604020202020204" pitchFamily="34" charset="0"/>
              </a:rPr>
              <a:t>. </a:t>
            </a:r>
          </a:p>
          <a:p>
            <a:pPr marL="285750" indent="-285750">
              <a:buFont typeface="Arial" panose="020B0604020202020204" pitchFamily="34" charset="0"/>
              <a:buChar char="•"/>
            </a:pPr>
            <a:r>
              <a:rPr lang="en-US" sz="1600" b="0" i="0" u="none" strike="noStrike" dirty="0" smtClean="0">
                <a:solidFill>
                  <a:srgbClr val="232323"/>
                </a:solidFill>
                <a:effectLst/>
                <a:latin typeface="Arial" panose="020B0604020202020204" pitchFamily="34" charset="0"/>
              </a:rPr>
              <a:t>Additionally, therapeutic medications (</a:t>
            </a:r>
            <a:r>
              <a:rPr lang="en-US" sz="1600" b="0" i="0" u="none" strike="noStrike" dirty="0" err="1" smtClean="0">
                <a:solidFill>
                  <a:srgbClr val="232323"/>
                </a:solidFill>
                <a:effectLst/>
                <a:latin typeface="Arial" panose="020B0604020202020204" pitchFamily="34" charset="0"/>
              </a:rPr>
              <a:t>eg</a:t>
            </a:r>
            <a:r>
              <a:rPr lang="en-US" sz="1600" b="0" i="0" u="none" strike="noStrike" dirty="0" smtClean="0">
                <a:solidFill>
                  <a:srgbClr val="232323"/>
                </a:solidFill>
                <a:effectLst/>
                <a:latin typeface="Arial" panose="020B0604020202020204" pitchFamily="34" charset="0"/>
              </a:rPr>
              <a:t>, antibiotics for pneumonia) may not increase comfort or quality of life when palliative care is the objective</a:t>
            </a:r>
            <a:endParaRPr lang="en-US" sz="1600" dirty="0"/>
          </a:p>
        </p:txBody>
      </p:sp>
      <p:sp>
        <p:nvSpPr>
          <p:cNvPr id="3" name="Rectangle 2"/>
          <p:cNvSpPr/>
          <p:nvPr/>
        </p:nvSpPr>
        <p:spPr>
          <a:xfrm>
            <a:off x="235132" y="181098"/>
            <a:ext cx="11773988" cy="2308324"/>
          </a:xfrm>
          <a:prstGeom prst="rect">
            <a:avLst/>
          </a:prstGeom>
        </p:spPr>
        <p:txBody>
          <a:bodyPr wrap="square">
            <a:spAutoFit/>
          </a:bodyPr>
          <a:lstStyle/>
          <a:p>
            <a:pPr marL="285750" indent="-285750">
              <a:buFont typeface="Arial" panose="020B0604020202020204" pitchFamily="34" charset="0"/>
              <a:buChar char="•"/>
            </a:pPr>
            <a:r>
              <a:rPr lang="en-US" sz="1600" b="0" i="0" u="none" strike="noStrike" dirty="0" err="1" smtClean="0">
                <a:solidFill>
                  <a:srgbClr val="222222"/>
                </a:solidFill>
                <a:effectLst/>
                <a:latin typeface="arial" panose="020B0604020202020204" pitchFamily="34" charset="0"/>
              </a:rPr>
              <a:t>İlacın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uygunluğunu</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yaşamın</a:t>
            </a:r>
            <a:r>
              <a:rPr lang="en-US" sz="1600" b="0" i="0" u="none" strike="noStrike" dirty="0" smtClean="0">
                <a:solidFill>
                  <a:srgbClr val="FF0000"/>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sonlarında</a:t>
            </a:r>
            <a:r>
              <a:rPr lang="en-US" sz="1600" b="0" i="0" u="none" strike="noStrike" dirty="0" smtClean="0">
                <a:solidFill>
                  <a:srgbClr val="FF0000"/>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yeniden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düşünmek</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özellikle</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önemlidir</a:t>
            </a:r>
            <a:r>
              <a:rPr lang="en-US" sz="1600"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sz="1600" b="0" i="0" u="none" strike="noStrike" dirty="0" err="1" smtClean="0">
                <a:solidFill>
                  <a:srgbClr val="222222"/>
                </a:solidFill>
                <a:effectLst/>
                <a:latin typeface="arial" panose="020B0604020202020204" pitchFamily="34" charset="0"/>
              </a:rPr>
              <a:t>Yaşamın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ilerleyen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dönemlerinde</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hastalar</a:t>
            </a:r>
            <a:r>
              <a:rPr lang="en-US" sz="1600" b="0" i="0" u="none" strike="noStrike" dirty="0" smtClean="0">
                <a:solidFill>
                  <a:srgbClr val="FF0000"/>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için</a:t>
            </a:r>
            <a:r>
              <a:rPr lang="en-US" sz="1600" b="0" i="0" u="none" strike="noStrike" dirty="0" smtClean="0">
                <a:solidFill>
                  <a:srgbClr val="FF0000"/>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uygun</a:t>
            </a:r>
            <a:r>
              <a:rPr lang="en-US" sz="1600" b="0" i="0" u="none" strike="noStrike" dirty="0" smtClean="0">
                <a:solidFill>
                  <a:srgbClr val="FF0000"/>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reçete</a:t>
            </a:r>
            <a:r>
              <a:rPr lang="en-US" sz="1600" b="0" i="0" u="none" strike="noStrike" dirty="0" smtClean="0">
                <a:solidFill>
                  <a:srgbClr val="FF0000"/>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yazma</a:t>
            </a:r>
            <a:r>
              <a:rPr lang="en-US" sz="1600" b="0" i="0" u="none" strike="noStrike" dirty="0" smtClean="0">
                <a:solidFill>
                  <a:srgbClr val="FF0000"/>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modeli</a:t>
            </a:r>
            <a:r>
              <a:rPr lang="en-US" sz="1600" b="0" i="0" u="none" strike="noStrike" dirty="0" smtClean="0">
                <a:solidFill>
                  <a:srgbClr val="FF0000"/>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önerilmiştir</a:t>
            </a:r>
            <a:r>
              <a:rPr lang="en-US" sz="1600"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sz="1600" b="0" i="0" u="none" strike="noStrike" dirty="0" err="1" smtClean="0">
                <a:solidFill>
                  <a:srgbClr val="222222"/>
                </a:solidFill>
                <a:effectLst/>
                <a:latin typeface="arial" panose="020B0604020202020204" pitchFamily="34" charset="0"/>
              </a:rPr>
              <a:t>Süreç</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hastaların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mevcut</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yaşam</a:t>
            </a:r>
            <a:r>
              <a:rPr lang="en-US" sz="1600" b="0" i="0" u="none" strike="noStrike" dirty="0" smtClean="0">
                <a:solidFill>
                  <a:srgbClr val="FF0000"/>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beklentilerini</a:t>
            </a:r>
            <a:r>
              <a:rPr lang="en-US" sz="1600" b="0" i="0" u="none" strike="noStrike" dirty="0" smtClean="0">
                <a:solidFill>
                  <a:srgbClr val="FF0000"/>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ve</a:t>
            </a:r>
            <a:r>
              <a:rPr lang="en-US" sz="1600" b="0" i="0" u="none" strike="noStrike" dirty="0" smtClean="0">
                <a:solidFill>
                  <a:srgbClr val="FF0000"/>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mevcut</a:t>
            </a:r>
            <a:r>
              <a:rPr lang="en-US" sz="1600" b="0" i="0" u="none" strike="noStrike" dirty="0" smtClean="0">
                <a:solidFill>
                  <a:srgbClr val="FF0000"/>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ilaçlara</a:t>
            </a:r>
            <a:r>
              <a:rPr lang="en-US" sz="1600" b="0" i="0" u="none" strike="noStrike" dirty="0" smtClean="0">
                <a:solidFill>
                  <a:srgbClr val="FF0000"/>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olan</a:t>
            </a:r>
            <a:r>
              <a:rPr lang="en-US" sz="1600" b="0" i="0" u="none" strike="noStrike" dirty="0" smtClean="0">
                <a:solidFill>
                  <a:srgbClr val="FF0000"/>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ihtiyacı</a:t>
            </a:r>
            <a:r>
              <a:rPr lang="en-US" sz="1600" b="0" i="0" u="none" strike="noStrike" dirty="0" smtClean="0">
                <a:solidFill>
                  <a:srgbClr val="FF0000"/>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gözden</a:t>
            </a:r>
            <a:r>
              <a:rPr lang="en-US" sz="1600" b="0" i="0" u="none" strike="noStrike" dirty="0" smtClean="0">
                <a:solidFill>
                  <a:srgbClr val="FF0000"/>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geçirme</a:t>
            </a:r>
            <a:r>
              <a:rPr lang="en-US" sz="1600" b="0" i="0" u="none" strike="noStrike" dirty="0" smtClean="0">
                <a:solidFill>
                  <a:srgbClr val="FF0000"/>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ve</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yeni</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reçeteleme</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kararları</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verme</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konusundaki</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bakım</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hedeflerini</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dikkate</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alır</a:t>
            </a:r>
            <a:r>
              <a:rPr lang="en-US" sz="1600"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sz="1600" b="0" i="0" u="none" strike="noStrike" dirty="0" err="1" smtClean="0">
                <a:solidFill>
                  <a:srgbClr val="222222"/>
                </a:solidFill>
                <a:effectLst/>
                <a:latin typeface="arial" panose="020B0604020202020204" pitchFamily="34" charset="0"/>
              </a:rPr>
              <a:t>Örneğin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bir</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hastanın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yaşam</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beklentisi</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kısaysa</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ve</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bakım</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hedefleri</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hafifletici</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ise</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fayda</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sağlamak</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için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birkaç</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yıl</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gerektiren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profilaktik</a:t>
            </a:r>
            <a:r>
              <a:rPr lang="en-US" sz="1600" b="0" i="0" u="none" strike="noStrike" dirty="0" smtClean="0">
                <a:solidFill>
                  <a:srgbClr val="FF0000"/>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bir</a:t>
            </a:r>
            <a:r>
              <a:rPr lang="en-US" sz="1600" b="0" i="0" u="none" strike="noStrike" dirty="0" smtClean="0">
                <a:solidFill>
                  <a:srgbClr val="FF0000"/>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ilaç</a:t>
            </a:r>
            <a:r>
              <a:rPr lang="en-US" sz="1600" b="0" i="0" u="none" strike="noStrike" dirty="0" smtClean="0">
                <a:solidFill>
                  <a:srgbClr val="FF0000"/>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reçete</a:t>
            </a:r>
            <a:r>
              <a:rPr lang="en-US" sz="1600" b="0" i="0" u="none" strike="noStrike" dirty="0" smtClean="0">
                <a:solidFill>
                  <a:srgbClr val="FF0000"/>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etmek</a:t>
            </a:r>
            <a:r>
              <a:rPr lang="en-US" sz="1600" b="0" i="0" u="none" strike="noStrike" dirty="0" smtClean="0">
                <a:solidFill>
                  <a:srgbClr val="FF0000"/>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uygun</a:t>
            </a:r>
            <a:r>
              <a:rPr lang="en-US" sz="1600" b="0" i="0" u="none" strike="noStrike" dirty="0" smtClean="0">
                <a:solidFill>
                  <a:srgbClr val="FF0000"/>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görülmeyebilir</a:t>
            </a:r>
            <a:r>
              <a:rPr lang="en-US" sz="1600"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sz="1600" b="0" i="0" u="none" strike="noStrike" dirty="0" smtClean="0">
                <a:solidFill>
                  <a:srgbClr val="222222"/>
                </a:solidFill>
                <a:effectLst/>
                <a:latin typeface="arial" panose="020B0604020202020204" pitchFamily="34" charset="0"/>
              </a:rPr>
              <a:t>Bu, </a:t>
            </a:r>
            <a:r>
              <a:rPr lang="en-US" sz="1600" b="0" i="0" u="none" strike="noStrike" dirty="0" err="1" smtClean="0">
                <a:solidFill>
                  <a:srgbClr val="222222"/>
                </a:solidFill>
                <a:effectLst/>
                <a:latin typeface="arial" panose="020B0604020202020204" pitchFamily="34" charset="0"/>
              </a:rPr>
              <a:t>ileri</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demansı</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olan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bireyleri</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yönetirken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giderek</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daha</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önemli</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bir</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husus</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olarak</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kabul</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edilmektedir</a:t>
            </a:r>
            <a:r>
              <a:rPr lang="en-US" sz="1600"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sz="1600" b="0" i="0" u="none" strike="noStrike" dirty="0" err="1" smtClean="0">
                <a:solidFill>
                  <a:srgbClr val="222222"/>
                </a:solidFill>
                <a:effectLst/>
                <a:latin typeface="arial" panose="020B0604020202020204" pitchFamily="34" charset="0"/>
              </a:rPr>
              <a:t>Ek</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olarak</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terapötik</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ilaçlar</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örneğin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pnömoni</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için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antibiyotikler</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palyatif</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bakım</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amaç</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olduğunda</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konforu</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veya</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yaşam</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kalitesini</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artırmayabilir</a:t>
            </a:r>
            <a:endParaRPr lang="en-US" sz="1600" dirty="0"/>
          </a:p>
        </p:txBody>
      </p:sp>
    </p:spTree>
    <p:extLst>
      <p:ext uri="{BB962C8B-B14F-4D97-AF65-F5344CB8AC3E}">
        <p14:creationId xmlns:p14="http://schemas.microsoft.com/office/powerpoint/2010/main" val="6426766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509" y="4609140"/>
            <a:ext cx="11138263" cy="1754326"/>
          </a:xfrm>
          <a:prstGeom prst="rect">
            <a:avLst/>
          </a:prstGeom>
        </p:spPr>
        <p:txBody>
          <a:bodyPr wrap="square">
            <a:spAutoFit/>
          </a:bodyPr>
          <a:lstStyle/>
          <a:p>
            <a:pPr marL="285750" indent="-285750">
              <a:buFont typeface="Arial" panose="020B0604020202020204" pitchFamily="34" charset="0"/>
              <a:buChar char="•"/>
            </a:pPr>
            <a:r>
              <a:rPr lang="en-US" b="1" i="0" u="none" strike="noStrike" dirty="0" smtClean="0">
                <a:solidFill>
                  <a:srgbClr val="232323"/>
                </a:solidFill>
                <a:effectLst/>
                <a:latin typeface="Arial" panose="020B0604020202020204" pitchFamily="34" charset="0"/>
              </a:rPr>
              <a:t>INAPPROPRIATE MEDICATIONS</a:t>
            </a:r>
          </a:p>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Various criteria have been developed by expert panels in Canada and in the United States to assess the quality of prescribing practices and medication use in older adult individuals.</a:t>
            </a:r>
          </a:p>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 The most widely used criteria for inappropriate medications are the </a:t>
            </a:r>
            <a:r>
              <a:rPr lang="en-US" b="0" i="0" u="none" strike="noStrike" dirty="0" smtClean="0">
                <a:solidFill>
                  <a:srgbClr val="FF0000"/>
                </a:solidFill>
                <a:effectLst/>
                <a:latin typeface="Arial" panose="020B0604020202020204" pitchFamily="34" charset="0"/>
              </a:rPr>
              <a:t>Beers criteria</a:t>
            </a:r>
            <a:r>
              <a:rPr lang="en-US" b="0" i="0" u="none" strike="noStrike" dirty="0" smtClean="0">
                <a:solidFill>
                  <a:srgbClr val="232323"/>
                </a:solidFill>
                <a:effectLst/>
                <a:latin typeface="Arial" panose="020B0604020202020204" pitchFamily="34" charset="0"/>
              </a:rPr>
              <a:t>. </a:t>
            </a:r>
          </a:p>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In another approach, a </a:t>
            </a:r>
            <a:r>
              <a:rPr lang="en-US" b="0" i="0" u="none" strike="noStrike" dirty="0" smtClean="0">
                <a:solidFill>
                  <a:srgbClr val="FF0000"/>
                </a:solidFill>
                <a:effectLst/>
                <a:latin typeface="Arial" panose="020B0604020202020204" pitchFamily="34" charset="0"/>
              </a:rPr>
              <a:t>Drug Burden Index </a:t>
            </a:r>
            <a:r>
              <a:rPr lang="en-US" b="0" i="0" u="none" strike="noStrike" dirty="0" smtClean="0">
                <a:solidFill>
                  <a:srgbClr val="232323"/>
                </a:solidFill>
                <a:effectLst/>
                <a:latin typeface="Arial" panose="020B0604020202020204" pitchFamily="34" charset="0"/>
              </a:rPr>
              <a:t>has been modelled incorporating drugs with anticholinergic or sedative effects, total number of medications, and daily dosing. </a:t>
            </a:r>
          </a:p>
        </p:txBody>
      </p:sp>
      <p:sp>
        <p:nvSpPr>
          <p:cNvPr id="3" name="Rectangle 2"/>
          <p:cNvSpPr/>
          <p:nvPr/>
        </p:nvSpPr>
        <p:spPr>
          <a:xfrm>
            <a:off x="548640" y="495445"/>
            <a:ext cx="11643359" cy="1754326"/>
          </a:xfrm>
          <a:prstGeom prst="rect">
            <a:avLst/>
          </a:prstGeom>
        </p:spPr>
        <p:txBody>
          <a:bodyPr wrap="square">
            <a:spAutoFit/>
          </a:bodyPr>
          <a:lstStyle/>
          <a:p>
            <a:pPr marL="285750" indent="-285750">
              <a:buFont typeface="Arial" panose="020B0604020202020204" pitchFamily="34" charset="0"/>
              <a:buChar char="•"/>
            </a:pPr>
            <a:r>
              <a:rPr lang="en-US" b="0" i="0" u="none" strike="noStrike" dirty="0" smtClean="0">
                <a:solidFill>
                  <a:srgbClr val="FF0000"/>
                </a:solidFill>
                <a:effectLst/>
                <a:latin typeface="arial" panose="020B0604020202020204" pitchFamily="34" charset="0"/>
              </a:rPr>
              <a:t>UYGUN OLMAYAN TEDAVI</a:t>
            </a:r>
          </a:p>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Yaşlı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yetişkin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bireylerde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reçeteleme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uygulamalarının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kullanımının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kalitesini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değerlendirmek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için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Kanada'daki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ABD'deki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uzman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paneller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tarafından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çeşitli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kriterler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geliştirilmiştir</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Uygun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olmayan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ilaçlar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için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yaygın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kullanılan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kriterler</a:t>
            </a:r>
            <a:r>
              <a:rPr lang="en-US" b="0" i="0" u="none" strike="noStrike" dirty="0" smtClean="0">
                <a:solidFill>
                  <a:srgbClr val="222222"/>
                </a:solidFill>
                <a:effectLst/>
                <a:latin typeface="arial" panose="020B0604020202020204" pitchFamily="34" charset="0"/>
              </a:rPr>
              <a:t> </a:t>
            </a:r>
            <a:r>
              <a:rPr lang="en-US" b="0" i="0" u="none" strike="noStrike" dirty="0" smtClean="0">
                <a:solidFill>
                  <a:srgbClr val="FF0000"/>
                </a:solidFill>
                <a:effectLst/>
                <a:latin typeface="arial" panose="020B0604020202020204" pitchFamily="34" charset="0"/>
              </a:rPr>
              <a:t>BEERS </a:t>
            </a:r>
            <a:r>
              <a:rPr lang="en-US" b="0" i="0" u="none" strike="noStrike" dirty="0" err="1" smtClean="0">
                <a:solidFill>
                  <a:srgbClr val="FF0000"/>
                </a:solidFill>
                <a:effectLst/>
                <a:latin typeface="arial" panose="020B0604020202020204" pitchFamily="34" charset="0"/>
              </a:rPr>
              <a:t>kriterleridir</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Başka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yaklaşımda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antikolinerjik</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veya</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yatıştırıcı</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etkileri</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ilaçları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toplam</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ilaç</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sayısını</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günlük</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dozlamayı</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içeren</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bir</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İlaç</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Yükü</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İndeksi</a:t>
            </a:r>
            <a:r>
              <a:rPr lang="en-US" b="0" i="0" u="none" strike="noStrike" dirty="0" smtClean="0">
                <a:solidFill>
                  <a:srgbClr val="FF0000"/>
                </a:solidFill>
                <a:effectLst/>
                <a:latin typeface="arial" panose="020B0604020202020204" pitchFamily="34" charset="0"/>
              </a:rPr>
              <a:t>”</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modellenmiştir</a:t>
            </a:r>
            <a:r>
              <a:rPr lang="en-US" b="0" i="0" u="none" strike="noStrike" dirty="0" smtClean="0">
                <a:solidFill>
                  <a:srgbClr val="222222"/>
                </a:solidFill>
                <a:effectLst/>
                <a:latin typeface="arial" panose="020B0604020202020204" pitchFamily="34" charset="0"/>
              </a:rPr>
              <a:t>. </a:t>
            </a:r>
          </a:p>
        </p:txBody>
      </p:sp>
    </p:spTree>
    <p:extLst>
      <p:ext uri="{BB962C8B-B14F-4D97-AF65-F5344CB8AC3E}">
        <p14:creationId xmlns:p14="http://schemas.microsoft.com/office/powerpoint/2010/main" val="6212660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01189" y="766580"/>
            <a:ext cx="10580914" cy="1200329"/>
          </a:xfrm>
          <a:prstGeom prst="rect">
            <a:avLst/>
          </a:prstGeom>
        </p:spPr>
        <p:txBody>
          <a:bodyPr wrap="square">
            <a:spAutoFit/>
          </a:bodyPr>
          <a:lstStyle/>
          <a:p>
            <a:pPr marL="285750" indent="-285750">
              <a:buFont typeface="Arial" panose="020B0604020202020204" pitchFamily="34" charset="0"/>
              <a:buChar char="•"/>
            </a:pPr>
            <a:r>
              <a:rPr lang="en-US" b="0" i="0" u="none" strike="noStrike" dirty="0" err="1" smtClean="0">
                <a:solidFill>
                  <a:srgbClr val="FF0000"/>
                </a:solidFill>
                <a:effectLst/>
                <a:latin typeface="arial" panose="020B0604020202020204" pitchFamily="34" charset="0"/>
              </a:rPr>
              <a:t>Antikolinerjik</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ve</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yatıştırıcı</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ilaçlar</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için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artan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yükü</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ileri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toplum</a:t>
            </a:r>
            <a:r>
              <a:rPr lang="en-US" dirty="0" err="1" smtClean="0">
                <a:solidFill>
                  <a:srgbClr val="222222"/>
                </a:solidFill>
                <a:latin typeface="arial" panose="020B0604020202020204" pitchFamily="34" charset="0"/>
              </a:rPr>
              <a:t>larda</a:t>
            </a:r>
            <a:r>
              <a:rPr lang="en-US" dirty="0" smtClean="0">
                <a:solidFill>
                  <a:srgbClr val="222222"/>
                </a:solidFill>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yaşlı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erişkinlerde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mobilite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performansı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bilişsel</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testlerle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ilişkili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bozulma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ilişkilendirilmiştir</a:t>
            </a:r>
            <a:r>
              <a:rPr lang="en-US" b="0" i="0" u="none" strike="noStrike" dirty="0" smtClean="0">
                <a:solidFill>
                  <a:srgbClr val="222222"/>
                </a:solidFill>
                <a:effectLst/>
                <a:latin typeface="arial" panose="020B0604020202020204" pitchFamily="34" charset="0"/>
              </a:rPr>
              <a:t>.</a:t>
            </a:r>
          </a:p>
          <a:p>
            <a:pPr marL="285750" indent="-285750">
              <a:buFont typeface="Arial" panose="020B0604020202020204" pitchFamily="34" charset="0"/>
              <a:buChar char="•"/>
            </a:pP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Özellikle</a:t>
            </a:r>
            <a:r>
              <a:rPr lang="en-US" b="0" i="0" u="none" strike="noStrike" dirty="0" smtClean="0">
                <a:solidFill>
                  <a:srgbClr val="222222"/>
                </a:solidFill>
                <a:effectLst/>
                <a:latin typeface="arial" panose="020B0604020202020204" pitchFamily="34" charset="0"/>
              </a:rPr>
              <a:t> </a:t>
            </a:r>
            <a:r>
              <a:rPr lang="en-US" b="0" i="0" u="none" strike="noStrike" dirty="0" smtClean="0">
                <a:solidFill>
                  <a:srgbClr val="FF0000"/>
                </a:solidFill>
                <a:effectLst/>
                <a:latin typeface="arial" panose="020B0604020202020204" pitchFamily="34" charset="0"/>
              </a:rPr>
              <a:t>Zolpidem</a:t>
            </a:r>
            <a:r>
              <a:rPr lang="en-US" b="0" i="0" u="none" strike="noStrike" dirty="0" smtClean="0">
                <a:solidFill>
                  <a:srgbClr val="222222"/>
                </a:solidFill>
                <a:effectLst/>
                <a:latin typeface="arial" panose="020B0604020202020204" pitchFamily="34" charset="0"/>
              </a:rPr>
              <a:t>, 65 </a:t>
            </a:r>
            <a:r>
              <a:rPr lang="en-US" b="0" i="0" u="none" strike="noStrike" dirty="0" err="1" smtClean="0">
                <a:solidFill>
                  <a:srgbClr val="222222"/>
                </a:solidFill>
                <a:effectLst/>
                <a:latin typeface="arial" panose="020B0604020202020204" pitchFamily="34" charset="0"/>
              </a:rPr>
              <a:t>yaş</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üstü</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erişkinlerde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psikiyatrik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ilaçlarla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ilgili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advers</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olayları</a:t>
            </a:r>
            <a:r>
              <a:rPr lang="en-US" b="0" i="0" u="none" strike="noStrike" dirty="0" smtClean="0">
                <a:solidFill>
                  <a:srgbClr val="222222"/>
                </a:solidFill>
                <a:effectLst/>
                <a:latin typeface="arial" panose="020B0604020202020204" pitchFamily="34" charset="0"/>
              </a:rPr>
              <a:t> (ADE) </a:t>
            </a:r>
            <a:r>
              <a:rPr lang="en-US" b="0" i="0" u="none" strike="noStrike" dirty="0" err="1" smtClean="0">
                <a:solidFill>
                  <a:srgbClr val="222222"/>
                </a:solidFill>
                <a:effectLst/>
                <a:latin typeface="arial" panose="020B0604020202020204" pitchFamily="34" charset="0"/>
              </a:rPr>
              <a:t>için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acil</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servis</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ziyaretlerinin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yüzde</a:t>
            </a:r>
            <a:r>
              <a:rPr lang="en-US" b="0" i="0" u="none" strike="noStrike" dirty="0" smtClean="0">
                <a:solidFill>
                  <a:srgbClr val="222222"/>
                </a:solidFill>
                <a:effectLst/>
                <a:latin typeface="arial" panose="020B0604020202020204" pitchFamily="34" charset="0"/>
              </a:rPr>
              <a:t> 21'inde </a:t>
            </a:r>
            <a:r>
              <a:rPr lang="en-US" b="0" i="0" u="none" strike="noStrike" dirty="0" err="1" smtClean="0">
                <a:solidFill>
                  <a:srgbClr val="222222"/>
                </a:solidFill>
                <a:effectLst/>
                <a:latin typeface="arial" panose="020B0604020202020204" pitchFamily="34" charset="0"/>
              </a:rPr>
              <a:t>görülmüştür</a:t>
            </a:r>
            <a:r>
              <a:rPr lang="en-US" b="0" i="0" u="none" strike="noStrike" dirty="0" smtClean="0">
                <a:solidFill>
                  <a:srgbClr val="222222"/>
                </a:solidFill>
                <a:effectLst/>
                <a:latin typeface="arial" panose="020B0604020202020204" pitchFamily="34" charset="0"/>
              </a:rPr>
              <a:t>.</a:t>
            </a:r>
            <a:endParaRPr lang="en-US" dirty="0"/>
          </a:p>
        </p:txBody>
      </p:sp>
      <p:sp>
        <p:nvSpPr>
          <p:cNvPr id="3" name="Rectangle 2"/>
          <p:cNvSpPr/>
          <p:nvPr/>
        </p:nvSpPr>
        <p:spPr>
          <a:xfrm>
            <a:off x="304800" y="5331547"/>
            <a:ext cx="11190514" cy="1200329"/>
          </a:xfrm>
          <a:prstGeom prst="rect">
            <a:avLst/>
          </a:prstGeom>
        </p:spPr>
        <p:txBody>
          <a:bodyPr wrap="square">
            <a:spAutoFit/>
          </a:bodyPr>
          <a:lstStyle/>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An increased drug burden for </a:t>
            </a:r>
            <a:r>
              <a:rPr lang="en-US" b="0" i="0" u="none" strike="noStrike" dirty="0" smtClean="0">
                <a:solidFill>
                  <a:srgbClr val="FF0000"/>
                </a:solidFill>
                <a:effectLst/>
                <a:latin typeface="Arial" panose="020B0604020202020204" pitchFamily="34" charset="0"/>
              </a:rPr>
              <a:t>anticholinergic and sedative medications </a:t>
            </a:r>
            <a:r>
              <a:rPr lang="en-US" b="0" i="0" u="none" strike="noStrike" dirty="0" smtClean="0">
                <a:solidFill>
                  <a:srgbClr val="232323"/>
                </a:solidFill>
                <a:effectLst/>
                <a:latin typeface="Arial" panose="020B0604020202020204" pitchFamily="34" charset="0"/>
              </a:rPr>
              <a:t>was associated with impaired performance on mobility and cognitive testing in high-functioning community-based older adults. </a:t>
            </a:r>
          </a:p>
          <a:p>
            <a:pPr marL="285750" indent="-285750">
              <a:buFont typeface="Arial" panose="020B0604020202020204" pitchFamily="34" charset="0"/>
              <a:buChar char="•"/>
            </a:pPr>
            <a:r>
              <a:rPr lang="en-US" b="0" i="0" u="sng" strike="noStrike" dirty="0" smtClean="0">
                <a:solidFill>
                  <a:srgbClr val="00905A"/>
                </a:solidFill>
                <a:effectLst/>
                <a:latin typeface="Arial" panose="020B0604020202020204" pitchFamily="34" charset="0"/>
                <a:hlinkClick r:id="rId2"/>
              </a:rPr>
              <a:t>Zolpidem</a:t>
            </a:r>
            <a:r>
              <a:rPr lang="en-US" b="0" i="0" u="none" strike="noStrike" dirty="0" smtClean="0">
                <a:solidFill>
                  <a:srgbClr val="232323"/>
                </a:solidFill>
                <a:effectLst/>
                <a:latin typeface="Arial" panose="020B0604020202020204" pitchFamily="34" charset="0"/>
              </a:rPr>
              <a:t>, in particular, was implicated in 21 percent of emergency department visits for adverse drug events (ADEs) related to psychiatric medication among adults 65 years and older.</a:t>
            </a:r>
            <a:endParaRPr lang="en-US" b="0" i="0" u="none" strike="noStrike" dirty="0">
              <a:solidFill>
                <a:srgbClr val="232323"/>
              </a:solidFill>
              <a:effectLst/>
              <a:latin typeface="Arial" panose="020B0604020202020204" pitchFamily="34" charset="0"/>
            </a:endParaRPr>
          </a:p>
        </p:txBody>
      </p:sp>
    </p:spTree>
    <p:extLst>
      <p:ext uri="{BB962C8B-B14F-4D97-AF65-F5344CB8AC3E}">
        <p14:creationId xmlns:p14="http://schemas.microsoft.com/office/powerpoint/2010/main" val="7530101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1918" y="5035455"/>
            <a:ext cx="11460481" cy="1477328"/>
          </a:xfrm>
          <a:prstGeom prst="rect">
            <a:avLst/>
          </a:prstGeom>
        </p:spPr>
        <p:txBody>
          <a:bodyPr wrap="square">
            <a:spAutoFit/>
          </a:bodyPr>
          <a:lstStyle/>
          <a:p>
            <a:r>
              <a:rPr lang="en-US" b="1" i="0" u="none" strike="noStrike" dirty="0" smtClean="0">
                <a:solidFill>
                  <a:srgbClr val="232323"/>
                </a:solidFill>
                <a:effectLst/>
                <a:latin typeface="Arial" panose="020B0604020202020204" pitchFamily="34" charset="0"/>
              </a:rPr>
              <a:t>Anticholinergic activity</a:t>
            </a:r>
            <a:r>
              <a:rPr lang="en-US" b="0" i="0" u="none" strike="noStrike" dirty="0" smtClean="0">
                <a:solidFill>
                  <a:srgbClr val="232323"/>
                </a:solidFill>
                <a:effectLst/>
                <a:latin typeface="Arial" panose="020B0604020202020204" pitchFamily="34" charset="0"/>
              </a:rPr>
              <a:t> — Anticholinergic medications are associated with </a:t>
            </a:r>
            <a:r>
              <a:rPr lang="en-US" b="0" i="0" u="none" strike="noStrike" dirty="0" smtClean="0">
                <a:solidFill>
                  <a:srgbClr val="FF0000"/>
                </a:solidFill>
                <a:effectLst/>
                <a:latin typeface="Arial" panose="020B0604020202020204" pitchFamily="34" charset="0"/>
              </a:rPr>
              <a:t>multiple adverse effects </a:t>
            </a:r>
            <a:r>
              <a:rPr lang="en-US" b="0" i="0" u="none" strike="noStrike" dirty="0" smtClean="0">
                <a:solidFill>
                  <a:srgbClr val="232323"/>
                </a:solidFill>
                <a:effectLst/>
                <a:latin typeface="Arial" panose="020B0604020202020204" pitchFamily="34" charset="0"/>
              </a:rPr>
              <a:t>to which older individuals are particularly susceptible. </a:t>
            </a:r>
          </a:p>
          <a:p>
            <a:r>
              <a:rPr lang="en-US" b="0" i="0" u="none" strike="noStrike" dirty="0" smtClean="0">
                <a:solidFill>
                  <a:srgbClr val="232323"/>
                </a:solidFill>
                <a:effectLst/>
                <a:latin typeface="Arial" panose="020B0604020202020204" pitchFamily="34" charset="0"/>
              </a:rPr>
              <a:t>Nonetheless, an analysis of United States medication expenditures between 2005 and 2009 found that 23.3 percent of community-dwelling persons &gt;65 years with dementia were prescribed medications with clinically </a:t>
            </a:r>
            <a:r>
              <a:rPr lang="en-US" b="0" i="0" u="none" strike="noStrike" dirty="0" smtClean="0">
                <a:solidFill>
                  <a:srgbClr val="FF0000"/>
                </a:solidFill>
                <a:effectLst/>
                <a:latin typeface="Arial" panose="020B0604020202020204" pitchFamily="34" charset="0"/>
              </a:rPr>
              <a:t>significant anticholinergic activity </a:t>
            </a:r>
            <a:r>
              <a:rPr lang="en-US" b="0" i="0" u="none" strike="noStrike" dirty="0" smtClean="0">
                <a:solidFill>
                  <a:srgbClr val="232323"/>
                </a:solidFill>
                <a:effectLst/>
                <a:latin typeface="Arial" panose="020B0604020202020204" pitchFamily="34" charset="0"/>
              </a:rPr>
              <a:t>(AA) </a:t>
            </a:r>
            <a:endParaRPr lang="en-US" dirty="0"/>
          </a:p>
        </p:txBody>
      </p:sp>
      <p:sp>
        <p:nvSpPr>
          <p:cNvPr id="3" name="Rectangle 2"/>
          <p:cNvSpPr/>
          <p:nvPr/>
        </p:nvSpPr>
        <p:spPr>
          <a:xfrm>
            <a:off x="182878" y="514869"/>
            <a:ext cx="11460481" cy="1477328"/>
          </a:xfrm>
          <a:prstGeom prst="rect">
            <a:avLst/>
          </a:prstGeom>
        </p:spPr>
        <p:txBody>
          <a:bodyPr wrap="square">
            <a:spAutoFit/>
          </a:bodyPr>
          <a:lstStyle/>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Antikolinerjik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aktivite</a:t>
            </a:r>
            <a:r>
              <a:rPr lang="en-US" b="0" i="0" u="none" strike="noStrike" dirty="0" smtClean="0">
                <a:solidFill>
                  <a:srgbClr val="222222"/>
                </a:solidFill>
                <a:effectLst/>
                <a:latin typeface="arial" panose="020B0604020202020204" pitchFamily="34" charset="0"/>
              </a:rPr>
              <a:t> - </a:t>
            </a:r>
            <a:r>
              <a:rPr lang="en-US" b="0" i="0" u="none" strike="noStrike" dirty="0" err="1" smtClean="0">
                <a:solidFill>
                  <a:srgbClr val="222222"/>
                </a:solidFill>
                <a:effectLst/>
                <a:latin typeface="arial" panose="020B0604020202020204" pitchFamily="34" charset="0"/>
              </a:rPr>
              <a:t>Antikolinerjik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ilaçlar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yaşlı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bireylerin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özellikle</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duyarlı</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olduğu</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birçok</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olumsuz</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etki</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ilişkilidir</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Bununla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birlikte</a:t>
            </a:r>
            <a:r>
              <a:rPr lang="en-US" b="0" i="0" u="none" strike="noStrike" dirty="0" smtClean="0">
                <a:solidFill>
                  <a:srgbClr val="222222"/>
                </a:solidFill>
                <a:effectLst/>
                <a:latin typeface="arial" panose="020B0604020202020204" pitchFamily="34" charset="0"/>
              </a:rPr>
              <a:t>, 2005 </a:t>
            </a:r>
            <a:r>
              <a:rPr lang="en-US" b="0" i="0" u="none" strike="noStrike" dirty="0" err="1" smtClean="0">
                <a:solidFill>
                  <a:srgbClr val="222222"/>
                </a:solidFill>
                <a:effectLst/>
                <a:latin typeface="arial" panose="020B0604020202020204" pitchFamily="34" charset="0"/>
              </a:rPr>
              <a:t>ila</a:t>
            </a:r>
            <a:r>
              <a:rPr lang="en-US" b="0" i="0" u="none" strike="noStrike" dirty="0" smtClean="0">
                <a:solidFill>
                  <a:srgbClr val="222222"/>
                </a:solidFill>
                <a:effectLst/>
                <a:latin typeface="arial" panose="020B0604020202020204" pitchFamily="34" charset="0"/>
              </a:rPr>
              <a:t> 2009 </a:t>
            </a:r>
            <a:r>
              <a:rPr lang="en-US" b="0" i="0" u="none" strike="noStrike" dirty="0" err="1" smtClean="0">
                <a:solidFill>
                  <a:srgbClr val="222222"/>
                </a:solidFill>
                <a:effectLst/>
                <a:latin typeface="arial" panose="020B0604020202020204" pitchFamily="34" charset="0"/>
              </a:rPr>
              <a:t>yılları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arasında</a:t>
            </a:r>
            <a:r>
              <a:rPr lang="en-US" b="0" i="0" u="none" strike="noStrike" dirty="0" smtClean="0">
                <a:solidFill>
                  <a:srgbClr val="222222"/>
                </a:solidFill>
                <a:effectLst/>
                <a:latin typeface="arial" panose="020B0604020202020204" pitchFamily="34" charset="0"/>
              </a:rPr>
              <a:t> Amerika </a:t>
            </a:r>
            <a:r>
              <a:rPr lang="en-US" b="0" i="0" u="none" strike="noStrike" dirty="0" err="1" smtClean="0">
                <a:solidFill>
                  <a:srgbClr val="222222"/>
                </a:solidFill>
                <a:effectLst/>
                <a:latin typeface="arial" panose="020B0604020202020204" pitchFamily="34" charset="0"/>
              </a:rPr>
              <a:t>Birleşik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Devletleri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harcamalarının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analizi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demansı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olan</a:t>
            </a:r>
            <a:r>
              <a:rPr lang="en-US" b="0" i="0" u="none" strike="noStrike" dirty="0" smtClean="0">
                <a:solidFill>
                  <a:srgbClr val="222222"/>
                </a:solidFill>
                <a:effectLst/>
                <a:latin typeface="arial" panose="020B0604020202020204" pitchFamily="34" charset="0"/>
              </a:rPr>
              <a:t> 65 </a:t>
            </a:r>
            <a:r>
              <a:rPr lang="en-US" b="0" i="0" u="none" strike="noStrike" dirty="0" err="1" smtClean="0">
                <a:solidFill>
                  <a:srgbClr val="222222"/>
                </a:solidFill>
                <a:effectLst/>
                <a:latin typeface="arial" panose="020B0604020202020204" pitchFamily="34" charset="0"/>
              </a:rPr>
              <a:t>yaş</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üstü</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toplumda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yaşayan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kişilerin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yüzde</a:t>
            </a:r>
            <a:r>
              <a:rPr lang="en-US" b="0" i="0" u="none" strike="noStrike" dirty="0" smtClean="0">
                <a:solidFill>
                  <a:srgbClr val="222222"/>
                </a:solidFill>
                <a:effectLst/>
                <a:latin typeface="arial" panose="020B0604020202020204" pitchFamily="34" charset="0"/>
              </a:rPr>
              <a:t> 23,3'ünün </a:t>
            </a:r>
            <a:r>
              <a:rPr lang="en-US" b="0" i="0" u="none" strike="noStrike" dirty="0" err="1" smtClean="0">
                <a:solidFill>
                  <a:srgbClr val="222222"/>
                </a:solidFill>
                <a:effectLst/>
                <a:latin typeface="arial" panose="020B0604020202020204" pitchFamily="34" charset="0"/>
              </a:rPr>
              <a:t>klinik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olarak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anlamlı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antikolinerjik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aktiviteye</a:t>
            </a:r>
            <a:r>
              <a:rPr lang="en-US" b="0" i="0" u="none" strike="noStrike" dirty="0" smtClean="0">
                <a:solidFill>
                  <a:srgbClr val="222222"/>
                </a:solidFill>
                <a:effectLst/>
                <a:latin typeface="arial" panose="020B0604020202020204" pitchFamily="34" charset="0"/>
              </a:rPr>
              <a:t> (AA) </a:t>
            </a:r>
            <a:r>
              <a:rPr lang="en-US" b="0" i="0" u="none" strike="noStrike" dirty="0" err="1" smtClean="0">
                <a:solidFill>
                  <a:srgbClr val="222222"/>
                </a:solidFill>
                <a:effectLst/>
                <a:latin typeface="arial" panose="020B0604020202020204" pitchFamily="34" charset="0"/>
              </a:rPr>
              <a:t>sahip</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ilaçlar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olduğunu</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tespit</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etmiştir</a:t>
            </a:r>
            <a:r>
              <a:rPr lang="en-US" b="0" i="0" u="none" strike="noStrike" dirty="0" smtClean="0">
                <a:solidFill>
                  <a:srgbClr val="222222"/>
                </a:solidFill>
                <a:effectLst/>
                <a:latin typeface="arial" panose="020B0604020202020204" pitchFamily="34" charset="0"/>
              </a:rPr>
              <a:t>.</a:t>
            </a:r>
            <a:endParaRPr lang="en-US" dirty="0"/>
          </a:p>
        </p:txBody>
      </p:sp>
    </p:spTree>
    <p:extLst>
      <p:ext uri="{BB962C8B-B14F-4D97-AF65-F5344CB8AC3E}">
        <p14:creationId xmlns:p14="http://schemas.microsoft.com/office/powerpoint/2010/main" val="36616053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7977" y="4255034"/>
            <a:ext cx="10824754" cy="2308324"/>
          </a:xfrm>
          <a:prstGeom prst="rect">
            <a:avLst/>
          </a:prstGeom>
        </p:spPr>
        <p:txBody>
          <a:bodyPr wrap="square">
            <a:spAutoFit/>
          </a:bodyPr>
          <a:lstStyle/>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Adverse effects associated with </a:t>
            </a:r>
            <a:r>
              <a:rPr lang="en-US" b="0" i="0" u="none" strike="noStrike" dirty="0" smtClean="0">
                <a:solidFill>
                  <a:srgbClr val="FF0000"/>
                </a:solidFill>
                <a:effectLst/>
                <a:latin typeface="Arial" panose="020B0604020202020204" pitchFamily="34" charset="0"/>
              </a:rPr>
              <a:t>anticholinergic use in older adults </a:t>
            </a:r>
            <a:r>
              <a:rPr lang="en-US" b="0" i="0" u="none" strike="noStrike" dirty="0" smtClean="0">
                <a:solidFill>
                  <a:srgbClr val="232323"/>
                </a:solidFill>
                <a:effectLst/>
                <a:latin typeface="Arial" panose="020B0604020202020204" pitchFamily="34" charset="0"/>
              </a:rPr>
              <a:t>include </a:t>
            </a:r>
            <a:r>
              <a:rPr lang="en-US" b="0" i="0" u="none" strike="noStrike" dirty="0" smtClean="0">
                <a:solidFill>
                  <a:schemeClr val="accent4">
                    <a:lumMod val="75000"/>
                  </a:schemeClr>
                </a:solidFill>
                <a:effectLst/>
                <a:latin typeface="Arial" panose="020B0604020202020204" pitchFamily="34" charset="0"/>
              </a:rPr>
              <a:t>memory impairment, confusion, hallucinations, dry mouth, blurred vision, constipation, nausea, urinary retention, impaired sweating, and tachycardia. </a:t>
            </a:r>
          </a:p>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A case-control study found an association between anticholinergic use and risk of </a:t>
            </a:r>
            <a:r>
              <a:rPr lang="en-US" b="0" i="0" u="none" strike="noStrike" dirty="0" smtClean="0">
                <a:solidFill>
                  <a:srgbClr val="7030A0"/>
                </a:solidFill>
                <a:effectLst/>
                <a:latin typeface="Arial" panose="020B0604020202020204" pitchFamily="34" charset="0"/>
              </a:rPr>
              <a:t>community-acquired pneumonia. </a:t>
            </a:r>
          </a:p>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Anticholinergics can precipitate </a:t>
            </a:r>
            <a:r>
              <a:rPr lang="en-US" b="0" i="0" u="none" strike="noStrike" dirty="0" smtClean="0">
                <a:solidFill>
                  <a:srgbClr val="FF0000"/>
                </a:solidFill>
                <a:effectLst/>
                <a:latin typeface="Arial" panose="020B0604020202020204" pitchFamily="34" charset="0"/>
              </a:rPr>
              <a:t>acute glaucoma episode </a:t>
            </a:r>
            <a:r>
              <a:rPr lang="en-US" b="0" i="0" u="none" strike="noStrike" dirty="0" smtClean="0">
                <a:solidFill>
                  <a:srgbClr val="232323"/>
                </a:solidFill>
                <a:effectLst/>
                <a:latin typeface="Arial" panose="020B0604020202020204" pitchFamily="34" charset="0"/>
              </a:rPr>
              <a:t>in patients with narrow angle glaucoma and acute urinary retention in patients with benign prostatic hypertrophy. </a:t>
            </a:r>
          </a:p>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Specific studies of the relationship between dementia and anticholinergic use include the following:</a:t>
            </a:r>
            <a:endParaRPr lang="en-US" dirty="0"/>
          </a:p>
        </p:txBody>
      </p:sp>
      <p:sp>
        <p:nvSpPr>
          <p:cNvPr id="3" name="Rectangle 1"/>
          <p:cNvSpPr>
            <a:spLocks noChangeArrowheads="1"/>
          </p:cNvSpPr>
          <p:nvPr/>
        </p:nvSpPr>
        <p:spPr bwMode="auto">
          <a:xfrm>
            <a:off x="435429" y="63456"/>
            <a:ext cx="11190513" cy="2559683"/>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en-US" sz="21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Yaşlı</a:t>
            </a:r>
            <a:r>
              <a:rPr kumimoji="0" lang="en-US" altLang="en-US" sz="2100" b="0" i="0" u="none" strike="noStrike" cap="none" normalizeH="0" baseline="0" dirty="0" err="1" smtClean="0">
                <a:ln>
                  <a:noFill/>
                </a:ln>
                <a:solidFill>
                  <a:srgbClr val="222222"/>
                </a:solidFill>
                <a:effectLst/>
                <a:latin typeface="Arial" panose="020B0604020202020204" pitchFamily="34" charset="0"/>
                <a:cs typeface="Arial" panose="020B0604020202020204" pitchFamily="34" charset="0"/>
              </a:rPr>
              <a:t>larda</a:t>
            </a:r>
            <a:r>
              <a:rPr kumimoji="0" lang="en-US" altLang="en-US" sz="2100" b="0" i="0" u="none" strike="noStrike" cap="none" normalizeH="0" dirty="0" smtClean="0">
                <a:ln>
                  <a:noFill/>
                </a:ln>
                <a:solidFill>
                  <a:srgbClr val="222222"/>
                </a:solidFill>
                <a:effectLst/>
                <a:latin typeface="Arial" panose="020B0604020202020204" pitchFamily="34" charset="0"/>
                <a:cs typeface="Arial" panose="020B0604020202020204" pitchFamily="34" charset="0"/>
              </a:rPr>
              <a:t> </a:t>
            </a:r>
            <a:r>
              <a:rPr kumimoji="0" lang="tr-TR" altLang="en-US" sz="21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antikolinerjik kullanımla ilişkili yan etkiler arasında hafıza bozukluğu, konfüzyon, halüsinasyonlar, ağız kuruluğu, bulanık görme, kabızlık, bulantı, idrar retansiyonu, terleme ve taşikardi sayılabilir. </a:t>
            </a:r>
            <a:endParaRPr kumimoji="0" lang="en-US" altLang="en-US" sz="21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en-US" sz="21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Bir vaka kontrol çalışması antikolinerjik kullanım ile toplum kökenli pnömoni riski arasında bir ilişki bulmuştur. </a:t>
            </a:r>
            <a:endParaRPr kumimoji="0" lang="en-US" altLang="en-US" sz="21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en-US" sz="21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Antikolinerjikler, benign prostat hipertrofisi olan hastalarda dar açılı glokomlu hastalarda ve akut idrar retansiyonunda akut glokom atağını hızlandırabilir. </a:t>
            </a:r>
            <a:endParaRPr kumimoji="0" lang="en-US" altLang="en-US" sz="21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en-US" sz="21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Demans ve antikolinerjik kullanım arasındaki ilişkinin spesifik çalışmaları şunları içerir:</a:t>
            </a:r>
            <a:endParaRPr kumimoji="0" lang="tr-TR"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1354095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1885" y="3189744"/>
            <a:ext cx="10842171" cy="3416320"/>
          </a:xfrm>
          <a:prstGeom prst="rect">
            <a:avLst/>
          </a:prstGeom>
        </p:spPr>
        <p:txBody>
          <a:bodyPr wrap="square">
            <a:spAutoFit/>
          </a:bodyPr>
          <a:lstStyle/>
          <a:p>
            <a:r>
              <a:rPr lang="en-US" b="0" i="0" u="none" strike="noStrike" dirty="0" smtClean="0">
                <a:solidFill>
                  <a:srgbClr val="232323"/>
                </a:solidFill>
                <a:effectLst/>
                <a:latin typeface="Times New Roman" panose="02020603050405020304" pitchFamily="18" charset="0"/>
              </a:rPr>
              <a:t>●</a:t>
            </a:r>
            <a:r>
              <a:rPr lang="en-US" b="0" i="0" u="none" strike="noStrike" dirty="0" smtClean="0">
                <a:solidFill>
                  <a:srgbClr val="232323"/>
                </a:solidFill>
                <a:effectLst/>
                <a:latin typeface="Arial" panose="020B0604020202020204" pitchFamily="34" charset="0"/>
              </a:rPr>
              <a:t>In a population study of 6912 men and women 65 years and older, those taking anticholinergic drugs were at increased risk for </a:t>
            </a:r>
            <a:r>
              <a:rPr lang="en-US" b="0" i="0" u="none" strike="noStrike" dirty="0" smtClean="0">
                <a:solidFill>
                  <a:srgbClr val="FF0000"/>
                </a:solidFill>
                <a:effectLst/>
                <a:latin typeface="Arial" panose="020B0604020202020204" pitchFamily="34" charset="0"/>
              </a:rPr>
              <a:t>cognitive decline and dementia </a:t>
            </a:r>
            <a:r>
              <a:rPr lang="en-US" b="0" i="0" u="none" strike="noStrike" dirty="0" smtClean="0">
                <a:solidFill>
                  <a:srgbClr val="232323"/>
                </a:solidFill>
                <a:effectLst/>
                <a:latin typeface="Arial" panose="020B0604020202020204" pitchFamily="34" charset="0"/>
              </a:rPr>
              <a:t>and </a:t>
            </a:r>
            <a:r>
              <a:rPr lang="en-US" b="0" i="0" u="none" strike="noStrike" dirty="0" smtClean="0">
                <a:solidFill>
                  <a:srgbClr val="FF0000"/>
                </a:solidFill>
                <a:effectLst/>
                <a:latin typeface="Arial" panose="020B0604020202020204" pitchFamily="34" charset="0"/>
              </a:rPr>
              <a:t>risk decreased with medication discontinuation</a:t>
            </a:r>
            <a:r>
              <a:rPr lang="en-US" b="0" i="0" u="none" strike="noStrike" dirty="0" smtClean="0">
                <a:solidFill>
                  <a:srgbClr val="232323"/>
                </a:solidFill>
                <a:effectLst/>
                <a:latin typeface="Arial" panose="020B0604020202020204" pitchFamily="34" charset="0"/>
              </a:rPr>
              <a:t>.</a:t>
            </a:r>
          </a:p>
          <a:p>
            <a:r>
              <a:rPr lang="en-US" b="0" i="0" u="none" strike="noStrike" dirty="0" smtClean="0">
                <a:solidFill>
                  <a:srgbClr val="232323"/>
                </a:solidFill>
                <a:effectLst/>
                <a:latin typeface="Times New Roman" panose="02020603050405020304" pitchFamily="18" charset="0"/>
              </a:rPr>
              <a:t>●</a:t>
            </a:r>
            <a:r>
              <a:rPr lang="en-US" b="0" i="0" u="none" strike="noStrike" dirty="0" smtClean="0">
                <a:solidFill>
                  <a:srgbClr val="232323"/>
                </a:solidFill>
                <a:effectLst/>
                <a:latin typeface="Arial" panose="020B0604020202020204" pitchFamily="34" charset="0"/>
              </a:rPr>
              <a:t>In a population of 3434 men and women age 65 and older in one health care setting, who had no baseline dementia and who were followed for 10 years, the risk of dementia and Alzheimer's disease increased in a dose-response relationship with use of anticholinergic drug classes (primarily first-generation antihistamines, tricyclic antidepressants, and bladder </a:t>
            </a:r>
            <a:r>
              <a:rPr lang="en-US" b="0" i="0" u="none" strike="noStrike" dirty="0" err="1" smtClean="0">
                <a:solidFill>
                  <a:srgbClr val="232323"/>
                </a:solidFill>
                <a:effectLst/>
                <a:latin typeface="Arial" panose="020B0604020202020204" pitchFamily="34" charset="0"/>
              </a:rPr>
              <a:t>antimuscarinics</a:t>
            </a:r>
            <a:r>
              <a:rPr lang="en-US" b="0" i="0" u="none" strike="noStrike" dirty="0" smtClean="0">
                <a:solidFill>
                  <a:srgbClr val="232323"/>
                </a:solidFill>
                <a:effectLst/>
                <a:latin typeface="Arial" panose="020B0604020202020204" pitchFamily="34" charset="0"/>
              </a:rPr>
              <a:t>) [</a:t>
            </a:r>
            <a:r>
              <a:rPr lang="en-US" b="0" i="0" u="sng" strike="noStrike" dirty="0" smtClean="0">
                <a:solidFill>
                  <a:srgbClr val="00905A"/>
                </a:solidFill>
                <a:effectLst/>
                <a:latin typeface="Arial" panose="020B0604020202020204" pitchFamily="34" charset="0"/>
                <a:hlinkClick r:id="rId2"/>
              </a:rPr>
              <a:t>51</a:t>
            </a:r>
            <a:r>
              <a:rPr lang="en-US" b="0" i="0" u="none" strike="noStrike" dirty="0" smtClean="0">
                <a:solidFill>
                  <a:srgbClr val="232323"/>
                </a:solidFill>
                <a:effectLst/>
                <a:latin typeface="Arial" panose="020B0604020202020204" pitchFamily="34" charset="0"/>
              </a:rPr>
              <a:t>].</a:t>
            </a:r>
          </a:p>
          <a:p>
            <a:r>
              <a:rPr lang="en-US" b="0" i="0" u="none" strike="noStrike" dirty="0" smtClean="0">
                <a:solidFill>
                  <a:srgbClr val="232323"/>
                </a:solidFill>
                <a:effectLst/>
                <a:latin typeface="Times New Roman" panose="02020603050405020304" pitchFamily="18" charset="0"/>
              </a:rPr>
              <a:t>●</a:t>
            </a:r>
            <a:r>
              <a:rPr lang="en-US" b="0" i="0" u="none" strike="noStrike" dirty="0" smtClean="0">
                <a:solidFill>
                  <a:srgbClr val="232323"/>
                </a:solidFill>
                <a:effectLst/>
                <a:latin typeface="Arial" panose="020B0604020202020204" pitchFamily="34" charset="0"/>
              </a:rPr>
              <a:t>In another population of 13,004 individuals aged 65 and older, use of anticholinergic medications was also shown to be associated with greater decline </a:t>
            </a:r>
            <a:r>
              <a:rPr lang="en-US" b="0" i="0" u="none" strike="noStrike" dirty="0" smtClean="0">
                <a:solidFill>
                  <a:srgbClr val="FF0000"/>
                </a:solidFill>
                <a:effectLst/>
                <a:latin typeface="Arial" panose="020B0604020202020204" pitchFamily="34" charset="0"/>
              </a:rPr>
              <a:t>in cognition </a:t>
            </a:r>
            <a:r>
              <a:rPr lang="en-US" b="0" i="0" u="none" strike="noStrike" dirty="0" smtClean="0">
                <a:solidFill>
                  <a:srgbClr val="232323"/>
                </a:solidFill>
                <a:effectLst/>
                <a:latin typeface="Arial" panose="020B0604020202020204" pitchFamily="34" charset="0"/>
              </a:rPr>
              <a:t>as measured by the Mini-Mental State Examination. </a:t>
            </a:r>
          </a:p>
          <a:p>
            <a:r>
              <a:rPr lang="en-US" dirty="0">
                <a:solidFill>
                  <a:srgbClr val="232323"/>
                </a:solidFill>
                <a:latin typeface="Times New Roman" panose="02020603050405020304" pitchFamily="18" charset="0"/>
              </a:rPr>
              <a:t>● </a:t>
            </a:r>
            <a:r>
              <a:rPr lang="en-US" b="0" i="0" u="none" strike="noStrike" dirty="0" smtClean="0">
                <a:solidFill>
                  <a:srgbClr val="232323"/>
                </a:solidFill>
                <a:effectLst/>
                <a:latin typeface="Arial" panose="020B0604020202020204" pitchFamily="34" charset="0"/>
              </a:rPr>
              <a:t>In addition, anticholinergic medication use was associated with increased mortality over a two-year period after adjustment for multiple factors, including comorbid health conditions.</a:t>
            </a:r>
            <a:endParaRPr lang="en-US" b="0" i="0" u="none" strike="noStrike" dirty="0">
              <a:solidFill>
                <a:srgbClr val="232323"/>
              </a:solidFill>
              <a:effectLst/>
              <a:latin typeface="Arial" panose="020B0604020202020204" pitchFamily="34" charset="0"/>
            </a:endParaRPr>
          </a:p>
        </p:txBody>
      </p:sp>
      <p:sp>
        <p:nvSpPr>
          <p:cNvPr id="3" name="Rectangle 2"/>
          <p:cNvSpPr/>
          <p:nvPr/>
        </p:nvSpPr>
        <p:spPr>
          <a:xfrm>
            <a:off x="461554" y="96526"/>
            <a:ext cx="11199223" cy="2862322"/>
          </a:xfrm>
          <a:prstGeom prst="rect">
            <a:avLst/>
          </a:prstGeom>
        </p:spPr>
        <p:txBody>
          <a:bodyPr wrap="square">
            <a:spAutoFit/>
          </a:bodyPr>
          <a:lstStyle/>
          <a:p>
            <a:r>
              <a:rPr lang="en-US" b="0" i="0" u="none" strike="noStrike" dirty="0" smtClean="0">
                <a:solidFill>
                  <a:srgbClr val="222222"/>
                </a:solidFill>
                <a:effectLst/>
                <a:latin typeface="arial" panose="020B0604020202020204" pitchFamily="34" charset="0"/>
              </a:rPr>
              <a:t>● 65 </a:t>
            </a:r>
            <a:r>
              <a:rPr lang="en-US" b="0" i="0" u="none" strike="noStrike" dirty="0" err="1" smtClean="0">
                <a:solidFill>
                  <a:srgbClr val="222222"/>
                </a:solidFill>
                <a:effectLst/>
                <a:latin typeface="arial" panose="020B0604020202020204" pitchFamily="34" charset="0"/>
              </a:rPr>
              <a:t>yaş</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üzerindeki</a:t>
            </a:r>
            <a:r>
              <a:rPr lang="en-US" b="0" i="0" u="none" strike="noStrike" dirty="0" smtClean="0">
                <a:solidFill>
                  <a:srgbClr val="222222"/>
                </a:solidFill>
                <a:effectLst/>
                <a:latin typeface="arial" panose="020B0604020202020204" pitchFamily="34" charset="0"/>
              </a:rPr>
              <a:t> 6912 </a:t>
            </a:r>
            <a:r>
              <a:rPr lang="en-US" b="0" i="0" u="none" strike="noStrike" dirty="0" err="1" smtClean="0">
                <a:solidFill>
                  <a:srgbClr val="222222"/>
                </a:solidFill>
                <a:effectLst/>
                <a:latin typeface="arial" panose="020B0604020202020204" pitchFamily="34" charset="0"/>
              </a:rPr>
              <a:t>erkek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kadın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üzerinde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yapılan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popülasyon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çalışmasında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antikolinerjik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kullananlarda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kognitif</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düşüş</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demans</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riski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artmış</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kesilerek</a:t>
            </a:r>
            <a:r>
              <a:rPr lang="en-US" b="0" i="0" u="none" strike="noStrike" dirty="0" smtClean="0">
                <a:solidFill>
                  <a:srgbClr val="222222"/>
                </a:solidFill>
                <a:effectLst/>
                <a:latin typeface="arial" panose="020B0604020202020204" pitchFamily="34" charset="0"/>
              </a:rPr>
              <a:t> risk </a:t>
            </a:r>
            <a:r>
              <a:rPr lang="en-US" b="0" i="0" u="none" strike="noStrike" dirty="0" err="1" smtClean="0">
                <a:solidFill>
                  <a:srgbClr val="222222"/>
                </a:solidFill>
                <a:effectLst/>
                <a:latin typeface="arial" panose="020B0604020202020204" pitchFamily="34" charset="0"/>
              </a:rPr>
              <a:t>azalmıştır</a:t>
            </a:r>
            <a:r>
              <a:rPr lang="en-US" b="0" i="0" u="none" strike="noStrike" dirty="0" smtClean="0">
                <a:solidFill>
                  <a:srgbClr val="222222"/>
                </a:solidFill>
                <a:effectLst/>
                <a:latin typeface="arial" panose="020B0604020202020204" pitchFamily="34" charset="0"/>
              </a:rPr>
              <a:t>. </a:t>
            </a:r>
          </a:p>
          <a:p>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Başlangıçta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demansı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olmayan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10 </a:t>
            </a:r>
            <a:r>
              <a:rPr lang="en-US" b="0" i="0" u="none" strike="noStrike" dirty="0" err="1" smtClean="0">
                <a:solidFill>
                  <a:srgbClr val="222222"/>
                </a:solidFill>
                <a:effectLst/>
                <a:latin typeface="arial" panose="020B0604020202020204" pitchFamily="34" charset="0"/>
              </a:rPr>
              <a:t>yıl</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boyunca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takip</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edilen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sağlık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kuruluşunda</a:t>
            </a:r>
            <a:r>
              <a:rPr lang="en-US" b="0" i="0" u="none" strike="noStrike" dirty="0" smtClean="0">
                <a:solidFill>
                  <a:srgbClr val="222222"/>
                </a:solidFill>
                <a:effectLst/>
                <a:latin typeface="arial" panose="020B0604020202020204" pitchFamily="34" charset="0"/>
              </a:rPr>
              <a:t> 65 </a:t>
            </a:r>
            <a:r>
              <a:rPr lang="en-US" b="0" i="0" u="none" strike="noStrike" dirty="0" err="1" smtClean="0">
                <a:solidFill>
                  <a:srgbClr val="222222"/>
                </a:solidFill>
                <a:effectLst/>
                <a:latin typeface="arial" panose="020B0604020202020204" pitchFamily="34" charset="0"/>
              </a:rPr>
              <a:t>yaş</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üzeri</a:t>
            </a:r>
            <a:r>
              <a:rPr lang="en-US" b="0" i="0" u="none" strike="noStrike" dirty="0" smtClean="0">
                <a:solidFill>
                  <a:srgbClr val="222222"/>
                </a:solidFill>
                <a:effectLst/>
                <a:latin typeface="arial" panose="020B0604020202020204" pitchFamily="34" charset="0"/>
              </a:rPr>
              <a:t> 3434 </a:t>
            </a:r>
            <a:r>
              <a:rPr lang="en-US" b="0" i="0" u="none" strike="noStrike" dirty="0" err="1" smtClean="0">
                <a:solidFill>
                  <a:srgbClr val="222222"/>
                </a:solidFill>
                <a:effectLst/>
                <a:latin typeface="arial" panose="020B0604020202020204" pitchFamily="34" charset="0"/>
              </a:rPr>
              <a:t>erkek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kadın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nüfusunda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antikolinerjik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kullanımı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doz-yanıt</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ilişkisinde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demans</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Alzheimer </a:t>
            </a:r>
            <a:r>
              <a:rPr lang="en-US" b="0" i="0" u="none" strike="noStrike" dirty="0" err="1" smtClean="0">
                <a:solidFill>
                  <a:srgbClr val="222222"/>
                </a:solidFill>
                <a:effectLst/>
                <a:latin typeface="arial" panose="020B0604020202020204" pitchFamily="34" charset="0"/>
              </a:rPr>
              <a:t>hastalığı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riski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arttı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sınıflar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öncelikle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birinci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kuşak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antihistaminikler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trisiklik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antidepresanlar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mesane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antimuskarinikleri</a:t>
            </a:r>
            <a:r>
              <a:rPr lang="en-US" b="0" i="0" u="none" strike="noStrike" dirty="0" smtClean="0">
                <a:solidFill>
                  <a:srgbClr val="222222"/>
                </a:solidFill>
                <a:effectLst/>
                <a:latin typeface="arial" panose="020B0604020202020204" pitchFamily="34" charset="0"/>
              </a:rPr>
              <a:t>). </a:t>
            </a:r>
          </a:p>
          <a:p>
            <a:r>
              <a:rPr lang="en-US" b="0" i="0" u="none" strike="noStrike" dirty="0" smtClean="0">
                <a:solidFill>
                  <a:srgbClr val="222222"/>
                </a:solidFill>
                <a:effectLst/>
                <a:latin typeface="arial" panose="020B0604020202020204" pitchFamily="34" charset="0"/>
              </a:rPr>
              <a:t>● 65 </a:t>
            </a:r>
            <a:r>
              <a:rPr lang="en-US" b="0" i="0" u="none" strike="noStrike" dirty="0" err="1" smtClean="0">
                <a:solidFill>
                  <a:srgbClr val="222222"/>
                </a:solidFill>
                <a:effectLst/>
                <a:latin typeface="arial" panose="020B0604020202020204" pitchFamily="34" charset="0"/>
              </a:rPr>
              <a:t>yaş</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üstü</a:t>
            </a:r>
            <a:r>
              <a:rPr lang="en-US" b="0" i="0" u="none" strike="noStrike" dirty="0" smtClean="0">
                <a:solidFill>
                  <a:srgbClr val="222222"/>
                </a:solidFill>
                <a:effectLst/>
                <a:latin typeface="arial" panose="020B0604020202020204" pitchFamily="34" charset="0"/>
              </a:rPr>
              <a:t> 13,004 </a:t>
            </a:r>
            <a:r>
              <a:rPr lang="en-US" b="0" i="0" u="none" strike="noStrike" dirty="0" err="1" smtClean="0">
                <a:solidFill>
                  <a:srgbClr val="222222"/>
                </a:solidFill>
                <a:effectLst/>
                <a:latin typeface="arial" panose="020B0604020202020204" pitchFamily="34" charset="0"/>
              </a:rPr>
              <a:t>kişiden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oluşan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başka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popülasyonda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antikolinerjik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kullanımının</a:t>
            </a:r>
            <a:r>
              <a:rPr lang="en-US" b="0" i="0" u="none" strike="noStrike" dirty="0" smtClean="0">
                <a:solidFill>
                  <a:srgbClr val="222222"/>
                </a:solidFill>
                <a:effectLst/>
                <a:latin typeface="arial" panose="020B0604020202020204" pitchFamily="34" charset="0"/>
              </a:rPr>
              <a:t> Mini-</a:t>
            </a:r>
            <a:r>
              <a:rPr lang="en-US" b="0" i="0" u="none" strike="noStrike" dirty="0" err="1" smtClean="0">
                <a:solidFill>
                  <a:srgbClr val="222222"/>
                </a:solidFill>
                <a:effectLst/>
                <a:latin typeface="arial" panose="020B0604020202020204" pitchFamily="34" charset="0"/>
              </a:rPr>
              <a:t>Zihinsel</a:t>
            </a:r>
            <a:r>
              <a:rPr lang="en-US" b="0" i="0" u="none" strike="noStrike" dirty="0" smtClean="0">
                <a:solidFill>
                  <a:srgbClr val="222222"/>
                </a:solidFill>
                <a:effectLst/>
                <a:latin typeface="arial" panose="020B0604020202020204" pitchFamily="34" charset="0"/>
              </a:rPr>
              <a:t> Durum </a:t>
            </a:r>
            <a:r>
              <a:rPr lang="en-US" b="0" i="0" u="none" strike="noStrike" dirty="0" err="1" smtClean="0">
                <a:solidFill>
                  <a:srgbClr val="222222"/>
                </a:solidFill>
                <a:effectLst/>
                <a:latin typeface="arial" panose="020B0604020202020204" pitchFamily="34" charset="0"/>
              </a:rPr>
              <a:t>Muayenesi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ölçülen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bilişte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daha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fazla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düşüş</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ilişkili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olduğu</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gösterilmiştir</a:t>
            </a:r>
            <a:r>
              <a:rPr lang="en-US" b="0" i="0" u="none" strike="noStrike" dirty="0" smtClean="0">
                <a:solidFill>
                  <a:srgbClr val="222222"/>
                </a:solidFill>
                <a:effectLst/>
                <a:latin typeface="arial" panose="020B0604020202020204" pitchFamily="34" charset="0"/>
              </a:rPr>
              <a:t>. </a:t>
            </a:r>
          </a:p>
          <a:p>
            <a:r>
              <a:rPr lang="en-US" b="0" i="0" u="none" strike="noStrike" dirty="0" err="1" smtClean="0">
                <a:solidFill>
                  <a:srgbClr val="222222"/>
                </a:solidFill>
                <a:effectLst/>
                <a:latin typeface="arial" panose="020B0604020202020204" pitchFamily="34" charset="0"/>
              </a:rPr>
              <a:t>Ek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olarak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antikolinerjik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kullanımı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komorbid</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sağlık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durumları</a:t>
            </a:r>
            <a:r>
              <a:rPr lang="en-US" b="0" i="0" u="none" strike="noStrike" dirty="0" smtClean="0">
                <a:solidFill>
                  <a:srgbClr val="222222"/>
                </a:solidFill>
                <a:effectLst/>
                <a:latin typeface="arial" panose="020B0604020202020204" pitchFamily="34" charset="0"/>
              </a:rPr>
              <a:t> da </a:t>
            </a:r>
            <a:r>
              <a:rPr lang="en-US" b="0" i="0" u="none" strike="noStrike" dirty="0" err="1" smtClean="0">
                <a:solidFill>
                  <a:srgbClr val="222222"/>
                </a:solidFill>
                <a:effectLst/>
                <a:latin typeface="arial" panose="020B0604020202020204" pitchFamily="34" charset="0"/>
              </a:rPr>
              <a:t>dahil</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olmak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üzere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birçok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faktöre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yönelik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ayarlamadan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sonra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iki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yıllık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süre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içinde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artan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mortalite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ilişkilendirilmiştir</a:t>
            </a:r>
            <a:r>
              <a:rPr lang="en-US" b="0" i="0" u="none" strike="noStrike" dirty="0" smtClean="0">
                <a:solidFill>
                  <a:srgbClr val="222222"/>
                </a:solidFill>
                <a:effectLst/>
                <a:latin typeface="arial" panose="020B0604020202020204" pitchFamily="34" charset="0"/>
              </a:rPr>
              <a:t>.</a:t>
            </a:r>
            <a:endParaRPr lang="en-US" dirty="0"/>
          </a:p>
        </p:txBody>
      </p:sp>
    </p:spTree>
    <p:extLst>
      <p:ext uri="{BB962C8B-B14F-4D97-AF65-F5344CB8AC3E}">
        <p14:creationId xmlns:p14="http://schemas.microsoft.com/office/powerpoint/2010/main" val="17633834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48341" y="4428369"/>
            <a:ext cx="11347269" cy="1477328"/>
          </a:xfrm>
          <a:prstGeom prst="rect">
            <a:avLst/>
          </a:prstGeom>
        </p:spPr>
        <p:txBody>
          <a:bodyPr wrap="square">
            <a:spAutoFit/>
          </a:bodyPr>
          <a:lstStyle/>
          <a:p>
            <a:r>
              <a:rPr lang="en-US" b="0" i="0" u="none" strike="noStrike" dirty="0" smtClean="0">
                <a:solidFill>
                  <a:srgbClr val="232323"/>
                </a:solidFill>
                <a:effectLst/>
                <a:latin typeface="Arial" panose="020B0604020202020204" pitchFamily="34" charset="0"/>
              </a:rPr>
              <a:t>At usual doses, AA is most significantly elevated for </a:t>
            </a:r>
            <a:r>
              <a:rPr lang="en-US" b="0" i="0" u="sng" dirty="0" smtClean="0">
                <a:solidFill>
                  <a:srgbClr val="00905A"/>
                </a:solidFill>
                <a:effectLst/>
                <a:latin typeface="Arial" panose="020B0604020202020204" pitchFamily="34" charset="0"/>
                <a:hlinkClick r:id="rId2"/>
              </a:rPr>
              <a:t>amitriptyline</a:t>
            </a:r>
            <a:r>
              <a:rPr lang="en-US" b="0" i="0" u="none" strike="noStrike" dirty="0" smtClean="0">
                <a:solidFill>
                  <a:srgbClr val="232323"/>
                </a:solidFill>
                <a:effectLst/>
                <a:latin typeface="Arial" panose="020B0604020202020204" pitchFamily="34" charset="0"/>
              </a:rPr>
              <a:t>, </a:t>
            </a:r>
            <a:r>
              <a:rPr lang="en-US" b="0" i="0" u="sng" dirty="0" smtClean="0">
                <a:solidFill>
                  <a:srgbClr val="00905A"/>
                </a:solidFill>
                <a:effectLst/>
                <a:latin typeface="Arial" panose="020B0604020202020204" pitchFamily="34" charset="0"/>
                <a:hlinkClick r:id="rId3"/>
              </a:rPr>
              <a:t>atropine</a:t>
            </a:r>
            <a:r>
              <a:rPr lang="en-US" b="0" i="0" u="none" strike="noStrike" dirty="0" smtClean="0">
                <a:solidFill>
                  <a:srgbClr val="232323"/>
                </a:solidFill>
                <a:effectLst/>
                <a:latin typeface="Arial" panose="020B0604020202020204" pitchFamily="34" charset="0"/>
              </a:rPr>
              <a:t>, </a:t>
            </a:r>
            <a:r>
              <a:rPr lang="en-US" b="0" i="0" u="sng" dirty="0" smtClean="0">
                <a:solidFill>
                  <a:srgbClr val="00905A"/>
                </a:solidFill>
                <a:effectLst/>
                <a:latin typeface="Arial" panose="020B0604020202020204" pitchFamily="34" charset="0"/>
                <a:hlinkClick r:id="rId4"/>
              </a:rPr>
              <a:t>clozapine</a:t>
            </a:r>
            <a:r>
              <a:rPr lang="en-US" b="0" i="0" u="none" strike="noStrike" dirty="0" smtClean="0">
                <a:solidFill>
                  <a:srgbClr val="232323"/>
                </a:solidFill>
                <a:effectLst/>
                <a:latin typeface="Arial" panose="020B0604020202020204" pitchFamily="34" charset="0"/>
              </a:rPr>
              <a:t>, </a:t>
            </a:r>
            <a:r>
              <a:rPr lang="en-US" b="0" i="0" u="sng" dirty="0" err="1" smtClean="0">
                <a:solidFill>
                  <a:srgbClr val="00905A"/>
                </a:solidFill>
                <a:effectLst/>
                <a:latin typeface="Arial" panose="020B0604020202020204" pitchFamily="34" charset="0"/>
                <a:hlinkClick r:id="rId5"/>
              </a:rPr>
              <a:t>dicyclomine</a:t>
            </a:r>
            <a:r>
              <a:rPr lang="en-US" b="0" i="0" u="none" strike="noStrike" dirty="0" smtClean="0">
                <a:solidFill>
                  <a:srgbClr val="232323"/>
                </a:solidFill>
                <a:effectLst/>
                <a:latin typeface="Arial" panose="020B0604020202020204" pitchFamily="34" charset="0"/>
              </a:rPr>
              <a:t>, </a:t>
            </a:r>
            <a:r>
              <a:rPr lang="en-US" b="0" i="0" u="sng" dirty="0" smtClean="0">
                <a:solidFill>
                  <a:srgbClr val="00905A"/>
                </a:solidFill>
                <a:effectLst/>
                <a:latin typeface="Arial" panose="020B0604020202020204" pitchFamily="34" charset="0"/>
                <a:hlinkClick r:id="rId6"/>
              </a:rPr>
              <a:t>doxepin</a:t>
            </a:r>
            <a:r>
              <a:rPr lang="en-US" b="0" i="0" u="none" strike="noStrike" dirty="0" smtClean="0">
                <a:solidFill>
                  <a:srgbClr val="232323"/>
                </a:solidFill>
                <a:effectLst/>
                <a:latin typeface="Arial" panose="020B0604020202020204" pitchFamily="34" charset="0"/>
              </a:rPr>
              <a:t>, L-</a:t>
            </a:r>
            <a:r>
              <a:rPr lang="en-US" b="0" i="0" u="none" strike="noStrike" dirty="0" err="1" smtClean="0">
                <a:solidFill>
                  <a:srgbClr val="232323"/>
                </a:solidFill>
                <a:effectLst/>
                <a:latin typeface="Arial" panose="020B0604020202020204" pitchFamily="34" charset="0"/>
              </a:rPr>
              <a:t>hyoscyamine</a:t>
            </a:r>
            <a:r>
              <a:rPr lang="en-US" b="0" i="0" u="none" strike="noStrike" dirty="0" smtClean="0">
                <a:solidFill>
                  <a:srgbClr val="232323"/>
                </a:solidFill>
                <a:effectLst/>
                <a:latin typeface="Arial" panose="020B0604020202020204" pitchFamily="34" charset="0"/>
              </a:rPr>
              <a:t>, </a:t>
            </a:r>
            <a:r>
              <a:rPr lang="en-US" b="0" i="0" u="sng" dirty="0" err="1" smtClean="0">
                <a:solidFill>
                  <a:srgbClr val="00905A"/>
                </a:solidFill>
                <a:effectLst/>
                <a:latin typeface="Arial" panose="020B0604020202020204" pitchFamily="34" charset="0"/>
                <a:hlinkClick r:id="rId7"/>
              </a:rPr>
              <a:t>thioridazine</a:t>
            </a:r>
            <a:r>
              <a:rPr lang="en-US" b="0" i="0" u="none" strike="noStrike" dirty="0" smtClean="0">
                <a:solidFill>
                  <a:srgbClr val="232323"/>
                </a:solidFill>
                <a:effectLst/>
                <a:latin typeface="Arial" panose="020B0604020202020204" pitchFamily="34" charset="0"/>
              </a:rPr>
              <a:t>, and </a:t>
            </a:r>
            <a:r>
              <a:rPr lang="en-US" b="0" i="0" u="sng" dirty="0" err="1" smtClean="0">
                <a:solidFill>
                  <a:srgbClr val="00905A"/>
                </a:solidFill>
                <a:effectLst/>
                <a:latin typeface="Arial" panose="020B0604020202020204" pitchFamily="34" charset="0"/>
                <a:hlinkClick r:id="rId8"/>
              </a:rPr>
              <a:t>tolterodine</a:t>
            </a:r>
            <a:r>
              <a:rPr lang="en-US" b="0" i="0" u="none" strike="noStrike" dirty="0" smtClean="0">
                <a:solidFill>
                  <a:srgbClr val="232323"/>
                </a:solidFill>
                <a:effectLst/>
                <a:latin typeface="Arial" panose="020B0604020202020204" pitchFamily="34" charset="0"/>
              </a:rPr>
              <a:t> [</a:t>
            </a:r>
            <a:r>
              <a:rPr lang="en-US" b="0" i="0" u="sng" dirty="0" smtClean="0">
                <a:solidFill>
                  <a:srgbClr val="00905A"/>
                </a:solidFill>
                <a:effectLst/>
                <a:latin typeface="Arial" panose="020B0604020202020204" pitchFamily="34" charset="0"/>
                <a:hlinkClick r:id="rId9"/>
              </a:rPr>
              <a:t>53</a:t>
            </a:r>
            <a:r>
              <a:rPr lang="en-US" b="0" i="0" u="none" strike="noStrike" dirty="0" smtClean="0">
                <a:solidFill>
                  <a:srgbClr val="232323"/>
                </a:solidFill>
                <a:effectLst/>
                <a:latin typeface="Arial" panose="020B0604020202020204" pitchFamily="34" charset="0"/>
              </a:rPr>
              <a:t>]. AA also was increased for </a:t>
            </a:r>
            <a:r>
              <a:rPr lang="en-US" b="0" i="0" u="sng" dirty="0" smtClean="0">
                <a:solidFill>
                  <a:srgbClr val="00905A"/>
                </a:solidFill>
                <a:effectLst/>
                <a:latin typeface="Arial" panose="020B0604020202020204" pitchFamily="34" charset="0"/>
                <a:hlinkClick r:id="rId10"/>
              </a:rPr>
              <a:t>chlorpromazine</a:t>
            </a:r>
            <a:r>
              <a:rPr lang="en-US" b="0" i="0" u="none" strike="noStrike" dirty="0" smtClean="0">
                <a:solidFill>
                  <a:srgbClr val="232323"/>
                </a:solidFill>
                <a:effectLst/>
                <a:latin typeface="Arial" panose="020B0604020202020204" pitchFamily="34" charset="0"/>
              </a:rPr>
              <a:t>, </a:t>
            </a:r>
            <a:r>
              <a:rPr lang="en-US" b="0" i="0" u="sng" dirty="0" smtClean="0">
                <a:solidFill>
                  <a:srgbClr val="00905A"/>
                </a:solidFill>
                <a:effectLst/>
                <a:latin typeface="Arial" panose="020B0604020202020204" pitchFamily="34" charset="0"/>
                <a:hlinkClick r:id="rId11"/>
              </a:rPr>
              <a:t>diphenhydramine</a:t>
            </a:r>
            <a:r>
              <a:rPr lang="en-US" b="0" i="0" u="none" strike="noStrike" dirty="0" smtClean="0">
                <a:solidFill>
                  <a:srgbClr val="232323"/>
                </a:solidFill>
                <a:effectLst/>
                <a:latin typeface="Arial" panose="020B0604020202020204" pitchFamily="34" charset="0"/>
              </a:rPr>
              <a:t>, </a:t>
            </a:r>
            <a:r>
              <a:rPr lang="en-US" b="0" i="0" u="sng" dirty="0" smtClean="0">
                <a:solidFill>
                  <a:srgbClr val="00905A"/>
                </a:solidFill>
                <a:effectLst/>
                <a:latin typeface="Arial" panose="020B0604020202020204" pitchFamily="34" charset="0"/>
                <a:hlinkClick r:id="rId12"/>
              </a:rPr>
              <a:t>nortriptyline</a:t>
            </a:r>
            <a:r>
              <a:rPr lang="en-US" b="0" i="0" u="none" strike="noStrike" dirty="0" smtClean="0">
                <a:solidFill>
                  <a:srgbClr val="232323"/>
                </a:solidFill>
                <a:effectLst/>
                <a:latin typeface="Arial" panose="020B0604020202020204" pitchFamily="34" charset="0"/>
              </a:rPr>
              <a:t>, </a:t>
            </a:r>
            <a:r>
              <a:rPr lang="en-US" b="0" i="0" u="sng" dirty="0" smtClean="0">
                <a:solidFill>
                  <a:srgbClr val="00905A"/>
                </a:solidFill>
                <a:effectLst/>
                <a:latin typeface="Arial" panose="020B0604020202020204" pitchFamily="34" charset="0"/>
                <a:hlinkClick r:id="rId13"/>
              </a:rPr>
              <a:t>olanzapine</a:t>
            </a:r>
            <a:r>
              <a:rPr lang="en-US" b="0" i="0" u="none" strike="noStrike" dirty="0" smtClean="0">
                <a:solidFill>
                  <a:srgbClr val="232323"/>
                </a:solidFill>
                <a:effectLst/>
                <a:latin typeface="Arial" panose="020B0604020202020204" pitchFamily="34" charset="0"/>
              </a:rPr>
              <a:t>, </a:t>
            </a:r>
            <a:r>
              <a:rPr lang="en-US" b="0" i="0" u="sng" dirty="0" smtClean="0">
                <a:solidFill>
                  <a:srgbClr val="00905A"/>
                </a:solidFill>
                <a:effectLst/>
                <a:latin typeface="Arial" panose="020B0604020202020204" pitchFamily="34" charset="0"/>
                <a:hlinkClick r:id="rId14"/>
              </a:rPr>
              <a:t>oxybutynin</a:t>
            </a:r>
            <a:r>
              <a:rPr lang="en-US" b="0" i="0" u="none" strike="noStrike" dirty="0" smtClean="0">
                <a:solidFill>
                  <a:srgbClr val="232323"/>
                </a:solidFill>
                <a:effectLst/>
                <a:latin typeface="Arial" panose="020B0604020202020204" pitchFamily="34" charset="0"/>
              </a:rPr>
              <a:t>, and </a:t>
            </a:r>
            <a:r>
              <a:rPr lang="en-US" b="0" i="0" u="sng" dirty="0" smtClean="0">
                <a:solidFill>
                  <a:srgbClr val="00905A"/>
                </a:solidFill>
                <a:effectLst/>
                <a:latin typeface="Arial" panose="020B0604020202020204" pitchFamily="34" charset="0"/>
                <a:hlinkClick r:id="rId15"/>
              </a:rPr>
              <a:t>paroxetine</a:t>
            </a:r>
            <a:r>
              <a:rPr lang="en-US" b="0" i="0" u="none" strike="noStrike" dirty="0" smtClean="0">
                <a:solidFill>
                  <a:srgbClr val="232323"/>
                </a:solidFill>
                <a:effectLst/>
                <a:latin typeface="Arial" panose="020B0604020202020204" pitchFamily="34" charset="0"/>
              </a:rPr>
              <a:t>. </a:t>
            </a:r>
          </a:p>
          <a:p>
            <a:r>
              <a:rPr lang="en-US" b="0" i="0" u="none" strike="noStrike" dirty="0" smtClean="0">
                <a:solidFill>
                  <a:srgbClr val="232323"/>
                </a:solidFill>
                <a:effectLst/>
                <a:latin typeface="Arial" panose="020B0604020202020204" pitchFamily="34" charset="0"/>
              </a:rPr>
              <a:t>It is important to recognize that higher doses of an agent with low or moderate AA can produce significant AA effects, and, similarly, the cumulative effects of multiple agents with low AA can produce significant AA effects. </a:t>
            </a:r>
            <a:endParaRPr lang="en-US" dirty="0"/>
          </a:p>
        </p:txBody>
      </p:sp>
      <p:sp>
        <p:nvSpPr>
          <p:cNvPr id="3" name="Rectangle 2"/>
          <p:cNvSpPr/>
          <p:nvPr/>
        </p:nvSpPr>
        <p:spPr>
          <a:xfrm>
            <a:off x="348342" y="378044"/>
            <a:ext cx="11138263" cy="1754326"/>
          </a:xfrm>
          <a:prstGeom prst="rect">
            <a:avLst/>
          </a:prstGeom>
        </p:spPr>
        <p:txBody>
          <a:bodyPr wrap="square">
            <a:spAutoFit/>
          </a:bodyPr>
          <a:lstStyle/>
          <a:p>
            <a:r>
              <a:rPr lang="en-US" dirty="0" err="1" smtClean="0">
                <a:solidFill>
                  <a:srgbClr val="222222"/>
                </a:solidFill>
                <a:latin typeface="arial" panose="020B0604020202020204" pitchFamily="34" charset="0"/>
              </a:rPr>
              <a:t>A</a:t>
            </a:r>
            <a:r>
              <a:rPr lang="en-US" b="0" i="0" u="none" strike="noStrike" dirty="0" err="1" smtClean="0">
                <a:solidFill>
                  <a:srgbClr val="222222"/>
                </a:solidFill>
                <a:effectLst/>
                <a:latin typeface="arial" panose="020B0604020202020204" pitchFamily="34" charset="0"/>
              </a:rPr>
              <a:t>mitriptilin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atropin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klozapin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disiklomin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doksepin</a:t>
            </a:r>
            <a:r>
              <a:rPr lang="en-US" b="0" i="0" u="none" strike="noStrike" dirty="0" smtClean="0">
                <a:solidFill>
                  <a:srgbClr val="222222"/>
                </a:solidFill>
                <a:effectLst/>
                <a:latin typeface="arial" panose="020B0604020202020204" pitchFamily="34" charset="0"/>
              </a:rPr>
              <a:t>, L-</a:t>
            </a:r>
            <a:r>
              <a:rPr lang="en-US" b="0" i="0" u="none" strike="noStrike" dirty="0" err="1" smtClean="0">
                <a:solidFill>
                  <a:srgbClr val="222222"/>
                </a:solidFill>
                <a:effectLst/>
                <a:latin typeface="arial" panose="020B0604020202020204" pitchFamily="34" charset="0"/>
              </a:rPr>
              <a:t>hyoscyamine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tioridazin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tolterodin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varliginda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antikolinerjik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ilaclarin</a:t>
            </a:r>
            <a:r>
              <a:rPr lang="en-US" b="0" i="0" u="none" strike="noStrike" dirty="0" smtClean="0">
                <a:solidFill>
                  <a:srgbClr val="222222"/>
                </a:solidFill>
                <a:effectLst/>
                <a:latin typeface="arial" panose="020B0604020202020204" pitchFamily="34" charset="0"/>
              </a:rPr>
              <a:t> </a:t>
            </a:r>
            <a:r>
              <a:rPr lang="en-US" dirty="0">
                <a:solidFill>
                  <a:srgbClr val="222222"/>
                </a:solidFill>
                <a:latin typeface="arial" panose="020B0604020202020204" pitchFamily="34" charset="0"/>
              </a:rPr>
              <a:t>n</a:t>
            </a:r>
            <a:r>
              <a:rPr lang="en-US" b="0" i="0" u="none" strike="noStrike" dirty="0" smtClean="0">
                <a:solidFill>
                  <a:srgbClr val="222222"/>
                </a:solidFill>
                <a:effectLst/>
                <a:latin typeface="arial" panose="020B0604020202020204" pitchFamily="34" charset="0"/>
              </a:rPr>
              <a:t>ormal </a:t>
            </a:r>
            <a:r>
              <a:rPr lang="en-US" b="0" i="0" u="none" strike="noStrike" dirty="0" err="1" smtClean="0">
                <a:solidFill>
                  <a:srgbClr val="222222"/>
                </a:solidFill>
                <a:effectLst/>
                <a:latin typeface="arial" panose="020B0604020202020204" pitchFamily="34" charset="0"/>
              </a:rPr>
              <a:t>dozlarinda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belirgin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şekilde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yükselme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gozlenir</a:t>
            </a:r>
            <a:r>
              <a:rPr lang="en-US" b="0" i="0" u="none" strike="noStrike" dirty="0" smtClean="0">
                <a:solidFill>
                  <a:srgbClr val="222222"/>
                </a:solidFill>
                <a:effectLst/>
                <a:latin typeface="arial" panose="020B0604020202020204" pitchFamily="34" charset="0"/>
              </a:rPr>
              <a:t> . </a:t>
            </a:r>
          </a:p>
          <a:p>
            <a:r>
              <a:rPr lang="en-US" b="0" i="0" u="none" strike="noStrike" dirty="0" err="1" smtClean="0">
                <a:solidFill>
                  <a:srgbClr val="222222"/>
                </a:solidFill>
                <a:effectLst/>
                <a:latin typeface="arial" panose="020B0604020202020204" pitchFamily="34" charset="0"/>
              </a:rPr>
              <a:t>Klorpromazin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difenhidramin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nortriptilin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olanzapin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oksibutinin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paroksetin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için</a:t>
            </a:r>
            <a:r>
              <a:rPr lang="en-US" b="0" i="0" u="none" strike="noStrike" dirty="0" smtClean="0">
                <a:solidFill>
                  <a:srgbClr val="222222"/>
                </a:solidFill>
                <a:effectLst/>
                <a:latin typeface="arial" panose="020B0604020202020204" pitchFamily="34" charset="0"/>
              </a:rPr>
              <a:t> AA da </a:t>
            </a:r>
            <a:r>
              <a:rPr lang="en-US" b="0" i="0" u="none" strike="noStrike" dirty="0" err="1" smtClean="0">
                <a:solidFill>
                  <a:srgbClr val="222222"/>
                </a:solidFill>
                <a:effectLst/>
                <a:latin typeface="arial" panose="020B0604020202020204" pitchFamily="34" charset="0"/>
              </a:rPr>
              <a:t>artmıştır</a:t>
            </a:r>
            <a:r>
              <a:rPr lang="en-US" b="0" i="0" u="none" strike="noStrike" dirty="0" smtClean="0">
                <a:solidFill>
                  <a:srgbClr val="222222"/>
                </a:solidFill>
                <a:effectLst/>
                <a:latin typeface="arial" panose="020B0604020202020204" pitchFamily="34" charset="0"/>
              </a:rPr>
              <a:t>. </a:t>
            </a:r>
          </a:p>
          <a:p>
            <a:r>
              <a:rPr lang="en-US" b="0" i="0" u="none" strike="noStrike" dirty="0" err="1" smtClean="0">
                <a:solidFill>
                  <a:srgbClr val="222222"/>
                </a:solidFill>
                <a:effectLst/>
                <a:latin typeface="arial" panose="020B0604020202020204" pitchFamily="34" charset="0"/>
              </a:rPr>
              <a:t>Düşük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veya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orta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AA'ya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sahip</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ajanın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daha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yüksek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dozlarının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önemli</a:t>
            </a:r>
            <a:r>
              <a:rPr lang="en-US" b="0" i="0" u="none" strike="noStrike" dirty="0" smtClean="0">
                <a:solidFill>
                  <a:srgbClr val="222222"/>
                </a:solidFill>
                <a:effectLst/>
                <a:latin typeface="arial" panose="020B0604020202020204" pitchFamily="34" charset="0"/>
              </a:rPr>
              <a:t> AA </a:t>
            </a:r>
            <a:r>
              <a:rPr lang="en-US" b="0" i="0" u="none" strike="noStrike" dirty="0" err="1" smtClean="0">
                <a:solidFill>
                  <a:srgbClr val="222222"/>
                </a:solidFill>
                <a:effectLst/>
                <a:latin typeface="arial" panose="020B0604020202020204" pitchFamily="34" charset="0"/>
              </a:rPr>
              <a:t>etkileri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üretebileceğini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benzer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şekilde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düşük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AA'ya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sahip</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çoklu</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ajanların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kümülatif</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etkilerinin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önemli</a:t>
            </a:r>
            <a:r>
              <a:rPr lang="en-US" b="0" i="0" u="none" strike="noStrike" dirty="0" smtClean="0">
                <a:solidFill>
                  <a:srgbClr val="222222"/>
                </a:solidFill>
                <a:effectLst/>
                <a:latin typeface="arial" panose="020B0604020202020204" pitchFamily="34" charset="0"/>
              </a:rPr>
              <a:t> AA </a:t>
            </a:r>
            <a:r>
              <a:rPr lang="en-US" b="0" i="0" u="none" strike="noStrike" dirty="0" err="1" smtClean="0">
                <a:solidFill>
                  <a:srgbClr val="222222"/>
                </a:solidFill>
                <a:effectLst/>
                <a:latin typeface="arial" panose="020B0604020202020204" pitchFamily="34" charset="0"/>
              </a:rPr>
              <a:t>etkileri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üretebileceğini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bilmek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önemlidir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Önemli</a:t>
            </a:r>
            <a:r>
              <a:rPr lang="en-US" b="0" i="0" u="none" strike="noStrike" dirty="0" smtClean="0">
                <a:solidFill>
                  <a:srgbClr val="222222"/>
                </a:solidFill>
                <a:effectLst/>
                <a:latin typeface="arial" panose="020B0604020202020204" pitchFamily="34" charset="0"/>
              </a:rPr>
              <a:t> AA </a:t>
            </a:r>
            <a:r>
              <a:rPr lang="en-US" b="0" i="0" u="none" strike="noStrike" dirty="0" err="1" smtClean="0">
                <a:solidFill>
                  <a:srgbClr val="222222"/>
                </a:solidFill>
                <a:effectLst/>
                <a:latin typeface="arial" panose="020B0604020202020204" pitchFamily="34" charset="0"/>
              </a:rPr>
              <a:t>içeren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sınıflarının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listesi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tabloda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gösterilmiştir</a:t>
            </a:r>
            <a:r>
              <a:rPr lang="en-US" b="0" i="0" u="none" strike="noStrike" dirty="0" smtClean="0">
                <a:solidFill>
                  <a:srgbClr val="222222"/>
                </a:solidFill>
                <a:effectLst/>
                <a:latin typeface="arial" panose="020B0604020202020204" pitchFamily="34" charset="0"/>
              </a:rPr>
              <a:t>.</a:t>
            </a:r>
            <a:endParaRPr lang="en-US" dirty="0"/>
          </a:p>
        </p:txBody>
      </p:sp>
    </p:spTree>
    <p:extLst>
      <p:ext uri="{BB962C8B-B14F-4D97-AF65-F5344CB8AC3E}">
        <p14:creationId xmlns:p14="http://schemas.microsoft.com/office/powerpoint/2010/main" val="33461696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3359" y="5230395"/>
            <a:ext cx="11486606" cy="1477328"/>
          </a:xfrm>
          <a:prstGeom prst="rect">
            <a:avLst/>
          </a:prstGeom>
        </p:spPr>
        <p:txBody>
          <a:bodyPr wrap="square">
            <a:spAutoFit/>
          </a:bodyPr>
          <a:lstStyle/>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Alternative drugs with lower AA are available in many classes represented by these drugs. </a:t>
            </a:r>
          </a:p>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However, adverse drug reactions (ADRs) other than AA should also be taken into account in weighing the </a:t>
            </a:r>
            <a:r>
              <a:rPr lang="en-US" b="0" i="0" u="none" strike="noStrike" dirty="0" smtClean="0">
                <a:solidFill>
                  <a:srgbClr val="FF0000"/>
                </a:solidFill>
                <a:effectLst/>
                <a:latin typeface="Arial" panose="020B0604020202020204" pitchFamily="34" charset="0"/>
              </a:rPr>
              <a:t>clinical benefits of possible substitutions </a:t>
            </a:r>
            <a:r>
              <a:rPr lang="en-US" b="0" i="0" u="none" strike="noStrike" dirty="0" smtClean="0">
                <a:solidFill>
                  <a:srgbClr val="232323"/>
                </a:solidFill>
                <a:effectLst/>
                <a:latin typeface="Arial" panose="020B0604020202020204" pitchFamily="34" charset="0"/>
              </a:rPr>
              <a:t>(</a:t>
            </a:r>
            <a:r>
              <a:rPr lang="en-US" b="0" i="0" u="none" strike="noStrike" dirty="0" err="1" smtClean="0">
                <a:solidFill>
                  <a:srgbClr val="232323"/>
                </a:solidFill>
                <a:effectLst/>
                <a:latin typeface="Arial" panose="020B0604020202020204" pitchFamily="34" charset="0"/>
              </a:rPr>
              <a:t>eg</a:t>
            </a:r>
            <a:r>
              <a:rPr lang="en-US" b="0" i="0" u="none" strike="noStrike" dirty="0" smtClean="0">
                <a:solidFill>
                  <a:srgbClr val="232323"/>
                </a:solidFill>
                <a:effectLst/>
                <a:latin typeface="Arial" panose="020B0604020202020204" pitchFamily="34" charset="0"/>
              </a:rPr>
              <a:t>, </a:t>
            </a:r>
            <a:r>
              <a:rPr lang="en-US" b="0" i="0" u="none" strike="noStrike" dirty="0" err="1" smtClean="0">
                <a:solidFill>
                  <a:srgbClr val="232323"/>
                </a:solidFill>
                <a:effectLst/>
                <a:latin typeface="Arial" panose="020B0604020202020204" pitchFamily="34" charset="0"/>
              </a:rPr>
              <a:t>dyskinesias</a:t>
            </a:r>
            <a:r>
              <a:rPr lang="en-US" b="0" i="0" u="none" strike="noStrike" dirty="0" smtClean="0">
                <a:solidFill>
                  <a:srgbClr val="232323"/>
                </a:solidFill>
                <a:effectLst/>
                <a:latin typeface="Arial" panose="020B0604020202020204" pitchFamily="34" charset="0"/>
              </a:rPr>
              <a:t> and sedation with </a:t>
            </a:r>
            <a:r>
              <a:rPr lang="en-US" b="0" i="0" u="sng" strike="noStrike" dirty="0" smtClean="0">
                <a:solidFill>
                  <a:srgbClr val="00905A"/>
                </a:solidFill>
                <a:effectLst/>
                <a:latin typeface="Arial" panose="020B0604020202020204" pitchFamily="34" charset="0"/>
                <a:hlinkClick r:id="rId2"/>
              </a:rPr>
              <a:t>haloperidol</a:t>
            </a:r>
            <a:r>
              <a:rPr lang="en-US" b="0" i="0" u="none" strike="noStrike" dirty="0" smtClean="0">
                <a:solidFill>
                  <a:srgbClr val="232323"/>
                </a:solidFill>
                <a:effectLst/>
                <a:latin typeface="Arial" panose="020B0604020202020204" pitchFamily="34" charset="0"/>
              </a:rPr>
              <a:t> and </a:t>
            </a:r>
            <a:r>
              <a:rPr lang="en-US" b="0" i="0" u="sng" strike="noStrike" dirty="0" err="1" smtClean="0">
                <a:solidFill>
                  <a:srgbClr val="00905A"/>
                </a:solidFill>
                <a:effectLst/>
                <a:latin typeface="Arial" panose="020B0604020202020204" pitchFamily="34" charset="0"/>
                <a:hlinkClick r:id="rId3"/>
              </a:rPr>
              <a:t>perphenazine</a:t>
            </a:r>
            <a:r>
              <a:rPr lang="en-US" b="0" i="0" u="none" strike="noStrike" dirty="0" smtClean="0">
                <a:solidFill>
                  <a:srgbClr val="232323"/>
                </a:solidFill>
                <a:effectLst/>
                <a:latin typeface="Arial" panose="020B0604020202020204" pitchFamily="34" charset="0"/>
              </a:rPr>
              <a:t>).</a:t>
            </a:r>
          </a:p>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In one study, a higher score on each of nine different anticholinergic burden scales was associated with increased risk for hospitalization and length of stay, falls, and medical utilization.</a:t>
            </a:r>
            <a:endParaRPr lang="en-US" b="0" i="0" u="none" strike="noStrike" dirty="0">
              <a:solidFill>
                <a:srgbClr val="232323"/>
              </a:solidFill>
              <a:effectLst/>
              <a:latin typeface="Arial" panose="020B0604020202020204" pitchFamily="34" charset="0"/>
            </a:endParaRPr>
          </a:p>
        </p:txBody>
      </p:sp>
      <p:sp>
        <p:nvSpPr>
          <p:cNvPr id="3" name="Rectangle 2"/>
          <p:cNvSpPr/>
          <p:nvPr/>
        </p:nvSpPr>
        <p:spPr>
          <a:xfrm>
            <a:off x="213359" y="161168"/>
            <a:ext cx="10885715" cy="1477328"/>
          </a:xfrm>
          <a:prstGeom prst="rect">
            <a:avLst/>
          </a:prstGeom>
        </p:spPr>
        <p:txBody>
          <a:bodyPr wrap="square">
            <a:spAutoFit/>
          </a:bodyPr>
          <a:lstStyle/>
          <a:p>
            <a:pPr marL="285750" indent="-285750">
              <a:buFont typeface="Arial" panose="020B0604020202020204" pitchFamily="34" charset="0"/>
              <a:buChar char="•"/>
            </a:pPr>
            <a:r>
              <a:rPr lang="en-US" b="0" i="0" u="none" strike="noStrike" dirty="0" smtClean="0">
                <a:solidFill>
                  <a:srgbClr val="222222"/>
                </a:solidFill>
                <a:effectLst/>
                <a:latin typeface="arial" panose="020B0604020202020204" pitchFamily="34" charset="0"/>
              </a:rPr>
              <a:t>Bu </a:t>
            </a:r>
            <a:r>
              <a:rPr lang="en-US" b="0" i="0" u="none" strike="noStrike" dirty="0" err="1" smtClean="0">
                <a:solidFill>
                  <a:srgbClr val="222222"/>
                </a:solidFill>
                <a:effectLst/>
                <a:latin typeface="arial" panose="020B0604020202020204" pitchFamily="34" charset="0"/>
              </a:rPr>
              <a:t>ilaçlarla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temsil</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edilen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birçok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sınıfta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daha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düşük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AA'ya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sahip</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alternatif</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ilaçlar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mevcuttur</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Bununla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birlikte</a:t>
            </a:r>
            <a:r>
              <a:rPr lang="en-US" b="0" i="0" u="none" strike="noStrike" dirty="0" smtClean="0">
                <a:solidFill>
                  <a:srgbClr val="222222"/>
                </a:solidFill>
                <a:effectLst/>
                <a:latin typeface="arial" panose="020B0604020202020204" pitchFamily="34" charset="0"/>
              </a:rPr>
              <a:t>, AA </a:t>
            </a:r>
            <a:r>
              <a:rPr lang="en-US" b="0" i="0" u="none" strike="noStrike" dirty="0" err="1" smtClean="0">
                <a:solidFill>
                  <a:srgbClr val="222222"/>
                </a:solidFill>
                <a:effectLst/>
                <a:latin typeface="arial" panose="020B0604020202020204" pitchFamily="34" charset="0"/>
              </a:rPr>
              <a:t>dışındaki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advers</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reaksiyonları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ADR'ler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olası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ikamelerin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örneğin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diskineziler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haloperidol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perfenazin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sedasyon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klinik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faydalarının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tartılmasında</a:t>
            </a:r>
            <a:r>
              <a:rPr lang="en-US" b="0" i="0" u="none" strike="noStrike" dirty="0" smtClean="0">
                <a:solidFill>
                  <a:srgbClr val="222222"/>
                </a:solidFill>
                <a:effectLst/>
                <a:latin typeface="arial" panose="020B0604020202020204" pitchFamily="34" charset="0"/>
              </a:rPr>
              <a:t> da </a:t>
            </a:r>
            <a:r>
              <a:rPr lang="en-US" b="0" i="0" u="none" strike="noStrike" dirty="0" err="1" smtClean="0">
                <a:solidFill>
                  <a:srgbClr val="222222"/>
                </a:solidFill>
                <a:effectLst/>
                <a:latin typeface="arial" panose="020B0604020202020204" pitchFamily="34" charset="0"/>
              </a:rPr>
              <a:t>dikkate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alınmalıdır</a:t>
            </a:r>
            <a:r>
              <a:rPr lang="en-US" b="0" i="0" u="none" strike="noStrike" dirty="0" smtClean="0">
                <a:solidFill>
                  <a:srgbClr val="222222"/>
                </a:solidFill>
                <a:effectLst/>
                <a:latin typeface="arial" panose="020B0604020202020204" pitchFamily="34" charset="0"/>
              </a:rPr>
              <a:t>.</a:t>
            </a:r>
          </a:p>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çalışmada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dokuz</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farklı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antikolinerjik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yük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ölçeğinin</a:t>
            </a:r>
            <a:r>
              <a:rPr lang="en-US" b="0" i="0" u="none" strike="noStrike" dirty="0" smtClean="0">
                <a:solidFill>
                  <a:srgbClr val="222222"/>
                </a:solidFill>
                <a:effectLst/>
                <a:latin typeface="arial" panose="020B0604020202020204" pitchFamily="34" charset="0"/>
              </a:rPr>
              <a:t> her </a:t>
            </a:r>
            <a:r>
              <a:rPr lang="en-US" b="0" i="0" u="none" strike="noStrike" dirty="0" err="1" smtClean="0">
                <a:solidFill>
                  <a:srgbClr val="222222"/>
                </a:solidFill>
                <a:effectLst/>
                <a:latin typeface="arial" panose="020B0604020202020204" pitchFamily="34" charset="0"/>
              </a:rPr>
              <a:t>birinde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daha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yüksek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puan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hastaneye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yatış</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riski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kalış</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süresi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düşme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tıbbi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kullanım</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riski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ilişkili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bulunmuştur</a:t>
            </a:r>
            <a:r>
              <a:rPr lang="en-US" b="0" i="0" u="none" strike="noStrike" dirty="0" smtClean="0">
                <a:solidFill>
                  <a:srgbClr val="222222"/>
                </a:solidFill>
                <a:effectLst/>
                <a:latin typeface="arial" panose="020B0604020202020204" pitchFamily="34" charset="0"/>
              </a:rPr>
              <a:t>.</a:t>
            </a:r>
            <a:endParaRPr lang="en-US" dirty="0"/>
          </a:p>
        </p:txBody>
      </p:sp>
    </p:spTree>
    <p:extLst>
      <p:ext uri="{BB962C8B-B14F-4D97-AF65-F5344CB8AC3E}">
        <p14:creationId xmlns:p14="http://schemas.microsoft.com/office/powerpoint/2010/main" val="42791407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1920" y="4495193"/>
            <a:ext cx="11922034" cy="2031325"/>
          </a:xfrm>
          <a:prstGeom prst="rect">
            <a:avLst/>
          </a:prstGeom>
        </p:spPr>
        <p:txBody>
          <a:bodyPr wrap="square">
            <a:spAutoFit/>
          </a:bodyPr>
          <a:lstStyle/>
          <a:p>
            <a:pPr marL="285750" indent="-285750">
              <a:buFont typeface="Arial" panose="020B0604020202020204" pitchFamily="34" charset="0"/>
              <a:buChar char="•"/>
            </a:pPr>
            <a:r>
              <a:rPr lang="en-US" sz="1400" b="1" i="0" u="none" strike="noStrike" dirty="0" smtClean="0">
                <a:solidFill>
                  <a:srgbClr val="232323"/>
                </a:solidFill>
                <a:effectLst/>
                <a:latin typeface="Arial" panose="020B0604020202020204" pitchFamily="34" charset="0"/>
              </a:rPr>
              <a:t>Beers criteria</a:t>
            </a:r>
            <a:r>
              <a:rPr lang="en-US" sz="1400" b="0" i="0" u="none" strike="noStrike" dirty="0" smtClean="0">
                <a:solidFill>
                  <a:srgbClr val="232323"/>
                </a:solidFill>
                <a:effectLst/>
                <a:latin typeface="Arial" panose="020B0604020202020204" pitchFamily="34" charset="0"/>
              </a:rPr>
              <a:t> — The Beers criteria, initially developed by an expert consensus panel in 1991, are the most widely cited criteria used to assess inappropriate drug prescribing. </a:t>
            </a:r>
          </a:p>
          <a:p>
            <a:pPr marL="285750" indent="-285750">
              <a:buFont typeface="Arial" panose="020B0604020202020204" pitchFamily="34" charset="0"/>
              <a:buChar char="•"/>
            </a:pPr>
            <a:r>
              <a:rPr lang="en-US" sz="1400" b="0" i="0" u="none" strike="noStrike" dirty="0" smtClean="0">
                <a:solidFill>
                  <a:srgbClr val="232323"/>
                </a:solidFill>
                <a:effectLst/>
                <a:latin typeface="Arial" panose="020B0604020202020204" pitchFamily="34" charset="0"/>
              </a:rPr>
              <a:t>The criteria are a list of medications considered potentially </a:t>
            </a:r>
            <a:r>
              <a:rPr lang="en-US" sz="1400" b="0" i="0" u="none" strike="noStrike" dirty="0" smtClean="0">
                <a:solidFill>
                  <a:srgbClr val="FF0000"/>
                </a:solidFill>
                <a:effectLst/>
                <a:latin typeface="Arial" panose="020B0604020202020204" pitchFamily="34" charset="0"/>
              </a:rPr>
              <a:t>inappropriate for use in older patients</a:t>
            </a:r>
            <a:r>
              <a:rPr lang="en-US" sz="1400" b="0" i="0" u="none" strike="noStrike" dirty="0" smtClean="0">
                <a:solidFill>
                  <a:srgbClr val="232323"/>
                </a:solidFill>
                <a:effectLst/>
                <a:latin typeface="Arial" panose="020B0604020202020204" pitchFamily="34" charset="0"/>
              </a:rPr>
              <a:t>, mostly due </a:t>
            </a:r>
            <a:r>
              <a:rPr lang="en-US" sz="1400" b="0" i="0" u="none" strike="noStrike" dirty="0" smtClean="0">
                <a:solidFill>
                  <a:srgbClr val="FF0000"/>
                </a:solidFill>
                <a:effectLst/>
                <a:latin typeface="Arial" panose="020B0604020202020204" pitchFamily="34" charset="0"/>
              </a:rPr>
              <a:t>to high risk for adverse events</a:t>
            </a:r>
            <a:r>
              <a:rPr lang="en-US" sz="1400" b="0" i="0" u="none" strike="noStrike" dirty="0" smtClean="0">
                <a:solidFill>
                  <a:srgbClr val="232323"/>
                </a:solidFill>
                <a:effectLst/>
                <a:latin typeface="Arial" panose="020B0604020202020204" pitchFamily="34" charset="0"/>
              </a:rPr>
              <a:t>.</a:t>
            </a:r>
          </a:p>
          <a:p>
            <a:pPr marL="285750" indent="-285750">
              <a:buFont typeface="Arial" panose="020B0604020202020204" pitchFamily="34" charset="0"/>
              <a:buChar char="•"/>
            </a:pPr>
            <a:r>
              <a:rPr lang="en-US" sz="1400" b="0" i="0" u="none" strike="noStrike" dirty="0" smtClean="0">
                <a:solidFill>
                  <a:srgbClr val="232323"/>
                </a:solidFill>
                <a:effectLst/>
                <a:latin typeface="Arial" panose="020B0604020202020204" pitchFamily="34" charset="0"/>
              </a:rPr>
              <a:t> Medications are grouped into five categories: those potentially inappropriate in most older adults, those that should typically be avoided in older adults with certain conditions, drugs to use with caution, drug-drug interactions, and drug dose adjustment based on kidney function. </a:t>
            </a:r>
          </a:p>
          <a:p>
            <a:pPr marL="285750" indent="-285750">
              <a:buFont typeface="Arial" panose="020B0604020202020204" pitchFamily="34" charset="0"/>
              <a:buChar char="•"/>
            </a:pPr>
            <a:r>
              <a:rPr lang="en-US" sz="1400" b="0" i="0" u="none" strike="noStrike" dirty="0" smtClean="0">
                <a:solidFill>
                  <a:srgbClr val="232323"/>
                </a:solidFill>
                <a:effectLst/>
                <a:latin typeface="Arial" panose="020B0604020202020204" pitchFamily="34" charset="0"/>
              </a:rPr>
              <a:t>A notable limitation of the criteria is that they are most applicable to clinical care in the United States, as they focus on medications available in that market.</a:t>
            </a:r>
          </a:p>
          <a:p>
            <a:pPr marL="285750" indent="-285750">
              <a:buFont typeface="Arial" panose="020B0604020202020204" pitchFamily="34" charset="0"/>
              <a:buChar char="•"/>
            </a:pPr>
            <a:r>
              <a:rPr lang="en-US" sz="1400" b="0" i="0" u="none" strike="noStrike" dirty="0" smtClean="0">
                <a:solidFill>
                  <a:srgbClr val="232323"/>
                </a:solidFill>
                <a:effectLst/>
                <a:latin typeface="Arial" panose="020B0604020202020204" pitchFamily="34" charset="0"/>
              </a:rPr>
              <a:t>The criteria have been repeatedly updated, most recently in 2019, and are available on the American Geriatrics Society </a:t>
            </a:r>
            <a:r>
              <a:rPr lang="en-US" sz="1400" b="0" i="0" u="sng" strike="noStrike" dirty="0" smtClean="0">
                <a:solidFill>
                  <a:srgbClr val="00905A"/>
                </a:solidFill>
                <a:effectLst/>
                <a:latin typeface="Arial" panose="020B0604020202020204" pitchFamily="34" charset="0"/>
                <a:hlinkClick r:id="rId2"/>
              </a:rPr>
              <a:t>website</a:t>
            </a:r>
            <a:r>
              <a:rPr lang="en-US" sz="1400" b="0" i="0" u="none" strike="noStrike" dirty="0" smtClean="0">
                <a:solidFill>
                  <a:srgbClr val="232323"/>
                </a:solidFill>
                <a:effectLst/>
                <a:latin typeface="Arial" panose="020B0604020202020204" pitchFamily="34" charset="0"/>
              </a:rPr>
              <a:t> [</a:t>
            </a:r>
            <a:r>
              <a:rPr lang="en-US" sz="1400" b="0" i="0" u="sng" strike="noStrike" dirty="0" smtClean="0">
                <a:solidFill>
                  <a:srgbClr val="00905A"/>
                </a:solidFill>
                <a:effectLst/>
                <a:latin typeface="Arial" panose="020B0604020202020204" pitchFamily="34" charset="0"/>
                <a:hlinkClick r:id="rId3"/>
              </a:rPr>
              <a:t>55</a:t>
            </a:r>
            <a:r>
              <a:rPr lang="en-US" sz="1400" b="0" i="0" u="none" strike="noStrike" dirty="0" smtClean="0">
                <a:solidFill>
                  <a:srgbClr val="232323"/>
                </a:solidFill>
                <a:effectLst/>
                <a:latin typeface="Arial" panose="020B0604020202020204" pitchFamily="34" charset="0"/>
              </a:rPr>
              <a:t>]. </a:t>
            </a:r>
          </a:p>
          <a:p>
            <a:pPr marL="285750" indent="-285750">
              <a:buFont typeface="Arial" panose="020B0604020202020204" pitchFamily="34" charset="0"/>
              <a:buChar char="•"/>
            </a:pPr>
            <a:r>
              <a:rPr lang="en-US" sz="1400" b="0" i="0" u="none" strike="noStrike" dirty="0" smtClean="0">
                <a:solidFill>
                  <a:srgbClr val="232323"/>
                </a:solidFill>
                <a:effectLst/>
                <a:latin typeface="Arial" panose="020B0604020202020204" pitchFamily="34" charset="0"/>
              </a:rPr>
              <a:t>Selected changes in the 2019 update are described below:</a:t>
            </a:r>
            <a:endParaRPr lang="en-US" sz="1400" b="0" i="0" u="none" strike="noStrike" dirty="0">
              <a:solidFill>
                <a:srgbClr val="232323"/>
              </a:solidFill>
              <a:effectLst/>
              <a:latin typeface="Arial" panose="020B0604020202020204" pitchFamily="34" charset="0"/>
            </a:endParaRPr>
          </a:p>
        </p:txBody>
      </p:sp>
      <p:sp>
        <p:nvSpPr>
          <p:cNvPr id="3" name="Rectangle 2"/>
          <p:cNvSpPr/>
          <p:nvPr/>
        </p:nvSpPr>
        <p:spPr>
          <a:xfrm>
            <a:off x="121920" y="209005"/>
            <a:ext cx="11155680" cy="3139321"/>
          </a:xfrm>
          <a:prstGeom prst="rect">
            <a:avLst/>
          </a:prstGeom>
        </p:spPr>
        <p:txBody>
          <a:bodyPr wrap="square">
            <a:spAutoFit/>
          </a:bodyPr>
          <a:lstStyle/>
          <a:p>
            <a:pPr marL="285750" indent="-285750">
              <a:buFont typeface="Arial" panose="020B0604020202020204" pitchFamily="34" charset="0"/>
              <a:buChar char="•"/>
            </a:pPr>
            <a:r>
              <a:rPr lang="en-US" b="0" i="0" u="none" strike="noStrike" dirty="0" smtClean="0">
                <a:solidFill>
                  <a:srgbClr val="222222"/>
                </a:solidFill>
                <a:effectLst/>
                <a:latin typeface="arial" panose="020B0604020202020204" pitchFamily="34" charset="0"/>
              </a:rPr>
              <a:t>Beers </a:t>
            </a:r>
            <a:r>
              <a:rPr lang="en-US" b="0" i="0" u="none" strike="noStrike" dirty="0" err="1" smtClean="0">
                <a:solidFill>
                  <a:srgbClr val="222222"/>
                </a:solidFill>
                <a:effectLst/>
                <a:latin typeface="arial" panose="020B0604020202020204" pitchFamily="34" charset="0"/>
              </a:rPr>
              <a:t>kriterleri</a:t>
            </a:r>
            <a:r>
              <a:rPr lang="en-US" b="0" i="0" u="none" strike="noStrike" dirty="0" smtClean="0">
                <a:solidFill>
                  <a:srgbClr val="222222"/>
                </a:solidFill>
                <a:effectLst/>
                <a:latin typeface="arial" panose="020B0604020202020204" pitchFamily="34" charset="0"/>
              </a:rPr>
              <a:t> - </a:t>
            </a:r>
            <a:r>
              <a:rPr lang="en-US" b="0" i="0" u="none" strike="noStrike" dirty="0" err="1" smtClean="0">
                <a:solidFill>
                  <a:srgbClr val="222222"/>
                </a:solidFill>
                <a:effectLst/>
                <a:latin typeface="arial" panose="020B0604020202020204" pitchFamily="34" charset="0"/>
              </a:rPr>
              <a:t>Başlangıçta</a:t>
            </a:r>
            <a:r>
              <a:rPr lang="en-US" b="0" i="0" u="none" strike="noStrike" dirty="0" smtClean="0">
                <a:solidFill>
                  <a:srgbClr val="222222"/>
                </a:solidFill>
                <a:effectLst/>
                <a:latin typeface="arial" panose="020B0604020202020204" pitchFamily="34" charset="0"/>
              </a:rPr>
              <a:t> 1991'de </a:t>
            </a:r>
            <a:r>
              <a:rPr lang="en-US" b="0" i="0" u="none" strike="noStrike" dirty="0" err="1" smtClean="0">
                <a:solidFill>
                  <a:srgbClr val="222222"/>
                </a:solidFill>
                <a:effectLst/>
                <a:latin typeface="arial" panose="020B0604020202020204" pitchFamily="34" charset="0"/>
              </a:rPr>
              <a:t>uzman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konsensüs</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paneli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tarafından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geliştirilen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kriterleri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uygunsuz</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reçetelemesini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değerlendirmek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için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kullanılan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yaygın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ölçütlerdir</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Kriterler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yaşlı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hastalarda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kullanım</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için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potansiyel</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olarak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uygun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olmadığı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düşünülen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ilaçların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listesidir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çoğunlukla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olumsuz</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olaylar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için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yüksek</a:t>
            </a:r>
            <a:r>
              <a:rPr lang="en-US" b="0" i="0" u="none" strike="noStrike" dirty="0" smtClean="0">
                <a:solidFill>
                  <a:srgbClr val="222222"/>
                </a:solidFill>
                <a:effectLst/>
                <a:latin typeface="arial" panose="020B0604020202020204" pitchFamily="34" charset="0"/>
              </a:rPr>
              <a:t> risk </a:t>
            </a:r>
            <a:r>
              <a:rPr lang="en-US" b="0" i="0" u="none" strike="noStrike" dirty="0" err="1" smtClean="0">
                <a:solidFill>
                  <a:srgbClr val="222222"/>
                </a:solidFill>
                <a:effectLst/>
                <a:latin typeface="arial" panose="020B0604020202020204" pitchFamily="34" charset="0"/>
              </a:rPr>
              <a:t>nedeniyle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İlaçlar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beş</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kategoriye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ayrılır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çoğu</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yaşlı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yetişkinde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potansiyel</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olarak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uygun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olmayanlar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belirli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koşullara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sahip</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yaşlı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erişkinlerde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tipik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olarak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kaçınılması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gerekenler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dikkatle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kullanılacak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ilaçlar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ilaç-ilaç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etkileşimleri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böbrek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fonksiyonuna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dayalı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dozu</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ayarlaması</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Kriterlerin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dikkate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değer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sınırlaması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bu</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pazarda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mevcut</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ilaçlara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odaklandıkları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için</a:t>
            </a:r>
            <a:r>
              <a:rPr lang="en-US" b="0" i="0" u="none" strike="noStrike" dirty="0" smtClean="0">
                <a:solidFill>
                  <a:srgbClr val="222222"/>
                </a:solidFill>
                <a:effectLst/>
                <a:latin typeface="arial" panose="020B0604020202020204" pitchFamily="34" charset="0"/>
              </a:rPr>
              <a:t> Amerika </a:t>
            </a:r>
            <a:r>
              <a:rPr lang="en-US" b="0" i="0" u="none" strike="noStrike" dirty="0" err="1" smtClean="0">
                <a:solidFill>
                  <a:srgbClr val="222222"/>
                </a:solidFill>
                <a:effectLst/>
                <a:latin typeface="arial" panose="020B0604020202020204" pitchFamily="34" charset="0"/>
              </a:rPr>
              <a:t>Birleşik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Devletleri'ndeki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klinik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bakım</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için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uygun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olduklarıdır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Kriterler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en</a:t>
            </a:r>
            <a:r>
              <a:rPr lang="en-US" b="0" i="0" u="none" strike="noStrike" dirty="0" smtClean="0">
                <a:solidFill>
                  <a:srgbClr val="222222"/>
                </a:solidFill>
                <a:effectLst/>
                <a:latin typeface="arial" panose="020B0604020202020204" pitchFamily="34" charset="0"/>
              </a:rPr>
              <a:t> son 2019'da </a:t>
            </a:r>
            <a:r>
              <a:rPr lang="en-US" b="0" i="0" u="none" strike="noStrike" dirty="0" err="1" smtClean="0">
                <a:solidFill>
                  <a:srgbClr val="222222"/>
                </a:solidFill>
                <a:effectLst/>
                <a:latin typeface="arial" panose="020B0604020202020204" pitchFamily="34" charset="0"/>
              </a:rPr>
              <a:t>tekrar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tekrar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güncellendi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Amerikan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Geriatri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Derneği</a:t>
            </a:r>
            <a:r>
              <a:rPr lang="en-US" b="0" i="0" u="none" strike="noStrike" dirty="0" smtClean="0">
                <a:solidFill>
                  <a:srgbClr val="222222"/>
                </a:solidFill>
                <a:effectLst/>
                <a:latin typeface="arial" panose="020B0604020202020204" pitchFamily="34" charset="0"/>
              </a:rPr>
              <a:t> web </a:t>
            </a:r>
            <a:r>
              <a:rPr lang="en-US" b="0" i="0" u="none" strike="noStrike" dirty="0" err="1" smtClean="0">
                <a:solidFill>
                  <a:srgbClr val="222222"/>
                </a:solidFill>
                <a:effectLst/>
                <a:latin typeface="arial" panose="020B0604020202020204" pitchFamily="34" charset="0"/>
              </a:rPr>
              <a:t>sitesinde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mevcuttur</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b="0" i="0" u="none" strike="noStrike" dirty="0" smtClean="0">
                <a:solidFill>
                  <a:srgbClr val="222222"/>
                </a:solidFill>
                <a:effectLst/>
                <a:latin typeface="arial" panose="020B0604020202020204" pitchFamily="34" charset="0"/>
              </a:rPr>
              <a:t>2019 </a:t>
            </a:r>
            <a:r>
              <a:rPr lang="en-US" b="0" i="0" u="none" strike="noStrike" dirty="0" err="1" smtClean="0">
                <a:solidFill>
                  <a:srgbClr val="222222"/>
                </a:solidFill>
                <a:effectLst/>
                <a:latin typeface="arial" panose="020B0604020202020204" pitchFamily="34" charset="0"/>
              </a:rPr>
              <a:t>güncellemesinde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seçilen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değişiklikler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aşağıda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açıklanmaktadır</a:t>
            </a:r>
            <a:r>
              <a:rPr lang="en-US" b="0" i="0" u="none" strike="noStrike" dirty="0" smtClean="0">
                <a:solidFill>
                  <a:srgbClr val="222222"/>
                </a:solidFill>
                <a:effectLst/>
                <a:latin typeface="arial" panose="020B0604020202020204" pitchFamily="34" charset="0"/>
              </a:rPr>
              <a:t>:</a:t>
            </a:r>
            <a:endParaRPr lang="en-US" dirty="0"/>
          </a:p>
        </p:txBody>
      </p:sp>
    </p:spTree>
    <p:extLst>
      <p:ext uri="{BB962C8B-B14F-4D97-AF65-F5344CB8AC3E}">
        <p14:creationId xmlns:p14="http://schemas.microsoft.com/office/powerpoint/2010/main" val="39077943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611231"/>
            <a:ext cx="12340046" cy="2246769"/>
          </a:xfrm>
          <a:prstGeom prst="rect">
            <a:avLst/>
          </a:prstGeom>
        </p:spPr>
        <p:txBody>
          <a:bodyPr wrap="square">
            <a:spAutoFit/>
          </a:bodyPr>
          <a:lstStyle/>
          <a:p>
            <a:r>
              <a:rPr lang="en-US" sz="1400" b="0" i="0" u="none" strike="noStrike" dirty="0" smtClean="0">
                <a:solidFill>
                  <a:srgbClr val="232323"/>
                </a:solidFill>
                <a:effectLst/>
                <a:latin typeface="Times New Roman" panose="02020603050405020304" pitchFamily="18" charset="0"/>
              </a:rPr>
              <a:t>●</a:t>
            </a:r>
            <a:r>
              <a:rPr lang="en-US" sz="1400" b="0" i="0" u="none" strike="noStrike" dirty="0" smtClean="0">
                <a:solidFill>
                  <a:srgbClr val="232323"/>
                </a:solidFill>
                <a:effectLst/>
                <a:latin typeface="Arial" panose="020B0604020202020204" pitchFamily="34" charset="0"/>
              </a:rPr>
              <a:t>Avoid the concurrent use of opioids with either </a:t>
            </a:r>
            <a:r>
              <a:rPr lang="en-US" sz="1400" b="0" i="0" u="none" strike="noStrike" dirty="0" smtClean="0">
                <a:solidFill>
                  <a:srgbClr val="FF0000"/>
                </a:solidFill>
                <a:effectLst/>
                <a:latin typeface="Arial" panose="020B0604020202020204" pitchFamily="34" charset="0"/>
              </a:rPr>
              <a:t>benzodiazepines or </a:t>
            </a:r>
            <a:r>
              <a:rPr lang="en-US" sz="1400" b="0" i="0" u="none" strike="noStrike" dirty="0" err="1" smtClean="0">
                <a:solidFill>
                  <a:srgbClr val="FF0000"/>
                </a:solidFill>
                <a:effectLst/>
                <a:latin typeface="Arial" panose="020B0604020202020204" pitchFamily="34" charset="0"/>
              </a:rPr>
              <a:t>gabapentinoids</a:t>
            </a:r>
            <a:r>
              <a:rPr lang="en-US" sz="1400" b="0" i="0" u="none" strike="noStrike" dirty="0" smtClean="0">
                <a:solidFill>
                  <a:srgbClr val="232323"/>
                </a:solidFill>
                <a:effectLst/>
                <a:latin typeface="Arial" panose="020B0604020202020204" pitchFamily="34" charset="0"/>
              </a:rPr>
              <a:t>, due to the increased risk of overdose and severe sedation-related adverse events such as respiratory depression and death.</a:t>
            </a:r>
          </a:p>
          <a:p>
            <a:r>
              <a:rPr lang="en-US" sz="1400" b="0" i="0" u="none" strike="noStrike" dirty="0" smtClean="0">
                <a:solidFill>
                  <a:srgbClr val="232323"/>
                </a:solidFill>
                <a:effectLst/>
                <a:latin typeface="Times New Roman" panose="02020603050405020304" pitchFamily="18" charset="0"/>
              </a:rPr>
              <a:t>●</a:t>
            </a:r>
            <a:r>
              <a:rPr lang="en-US" sz="1400" b="0" i="0" u="none" strike="noStrike" dirty="0" smtClean="0">
                <a:solidFill>
                  <a:srgbClr val="232323"/>
                </a:solidFill>
                <a:effectLst/>
                <a:latin typeface="Arial" panose="020B0604020202020204" pitchFamily="34" charset="0"/>
              </a:rPr>
              <a:t>Use caution when prescribing </a:t>
            </a:r>
            <a:r>
              <a:rPr lang="en-US" sz="1400" b="0" i="0" u="sng" strike="noStrike" dirty="0" smtClean="0">
                <a:solidFill>
                  <a:srgbClr val="00905A"/>
                </a:solidFill>
                <a:effectLst/>
                <a:latin typeface="Arial" panose="020B0604020202020204" pitchFamily="34" charset="0"/>
                <a:hlinkClick r:id="rId2"/>
              </a:rPr>
              <a:t>trimethoprim-sulfamethoxazole</a:t>
            </a:r>
            <a:r>
              <a:rPr lang="en-US" sz="1400" b="0" i="0" u="none" strike="noStrike" dirty="0" smtClean="0">
                <a:solidFill>
                  <a:srgbClr val="232323"/>
                </a:solidFill>
                <a:effectLst/>
                <a:latin typeface="Arial" panose="020B0604020202020204" pitchFamily="34" charset="0"/>
              </a:rPr>
              <a:t> in patients who are taking an </a:t>
            </a:r>
            <a:r>
              <a:rPr lang="en-US" sz="1400" b="0" i="0" u="none" strike="noStrike" dirty="0" smtClean="0">
                <a:solidFill>
                  <a:srgbClr val="FF0000"/>
                </a:solidFill>
                <a:effectLst/>
                <a:latin typeface="Arial" panose="020B0604020202020204" pitchFamily="34" charset="0"/>
              </a:rPr>
              <a:t>angiotensin-converting enzyme (ACE) inhibitor </a:t>
            </a:r>
            <a:r>
              <a:rPr lang="en-US" sz="1400" b="0" i="0" u="none" strike="noStrike" dirty="0" smtClean="0">
                <a:solidFill>
                  <a:srgbClr val="232323"/>
                </a:solidFill>
                <a:effectLst/>
                <a:latin typeface="Arial" panose="020B0604020202020204" pitchFamily="34" charset="0"/>
              </a:rPr>
              <a:t>or angiotensin II receptor blocker </a:t>
            </a:r>
            <a:r>
              <a:rPr lang="en-US" sz="1400" b="0" i="0" u="none" strike="noStrike" dirty="0" smtClean="0">
                <a:solidFill>
                  <a:srgbClr val="FF0000"/>
                </a:solidFill>
                <a:effectLst/>
                <a:latin typeface="Arial" panose="020B0604020202020204" pitchFamily="34" charset="0"/>
              </a:rPr>
              <a:t>(ARB), </a:t>
            </a:r>
            <a:r>
              <a:rPr lang="en-US" sz="1400" b="0" i="0" u="none" strike="noStrike" dirty="0" smtClean="0">
                <a:solidFill>
                  <a:srgbClr val="232323"/>
                </a:solidFill>
                <a:effectLst/>
                <a:latin typeface="Arial" panose="020B0604020202020204" pitchFamily="34" charset="0"/>
              </a:rPr>
              <a:t>and who have </a:t>
            </a:r>
            <a:r>
              <a:rPr lang="en-US" sz="1400" b="0" i="0" u="none" strike="noStrike" dirty="0" smtClean="0">
                <a:solidFill>
                  <a:srgbClr val="FF0000"/>
                </a:solidFill>
                <a:effectLst/>
                <a:latin typeface="Arial" panose="020B0604020202020204" pitchFamily="34" charset="0"/>
              </a:rPr>
              <a:t>decreased creatinine clearance, to avoid hyperkalemia</a:t>
            </a:r>
            <a:r>
              <a:rPr lang="en-US" sz="1400" b="0" i="0" u="none" strike="noStrike" dirty="0" smtClean="0">
                <a:solidFill>
                  <a:srgbClr val="232323"/>
                </a:solidFill>
                <a:effectLst/>
                <a:latin typeface="Arial" panose="020B0604020202020204" pitchFamily="34" charset="0"/>
              </a:rPr>
              <a:t>.</a:t>
            </a:r>
          </a:p>
          <a:p>
            <a:r>
              <a:rPr lang="en-US" sz="1400" b="0" i="0" u="none" strike="noStrike" dirty="0" smtClean="0">
                <a:solidFill>
                  <a:srgbClr val="232323"/>
                </a:solidFill>
                <a:effectLst/>
                <a:latin typeface="Times New Roman" panose="02020603050405020304" pitchFamily="18" charset="0"/>
              </a:rPr>
              <a:t>●</a:t>
            </a:r>
            <a:r>
              <a:rPr lang="en-US" sz="1400" b="0" i="0" u="none" strike="noStrike" dirty="0" smtClean="0">
                <a:solidFill>
                  <a:srgbClr val="232323"/>
                </a:solidFill>
                <a:effectLst/>
                <a:latin typeface="Arial" panose="020B0604020202020204" pitchFamily="34" charset="0"/>
              </a:rPr>
              <a:t>H2-receptor antagonists may be used in patients </a:t>
            </a:r>
            <a:r>
              <a:rPr lang="en-US" sz="1400" b="0" i="0" u="none" strike="noStrike" dirty="0" smtClean="0">
                <a:solidFill>
                  <a:srgbClr val="FF0000"/>
                </a:solidFill>
                <a:effectLst/>
                <a:latin typeface="Arial" panose="020B0604020202020204" pitchFamily="34" charset="0"/>
              </a:rPr>
              <a:t>with dementia, although they should be avoided in patients with delirium</a:t>
            </a:r>
            <a:r>
              <a:rPr lang="en-US" sz="1400" b="0" i="0" u="none" strike="noStrike" dirty="0" smtClean="0">
                <a:solidFill>
                  <a:srgbClr val="232323"/>
                </a:solidFill>
                <a:effectLst/>
                <a:latin typeface="Arial" panose="020B0604020202020204" pitchFamily="34" charset="0"/>
              </a:rPr>
              <a:t>.</a:t>
            </a:r>
          </a:p>
          <a:p>
            <a:r>
              <a:rPr lang="en-US" sz="1400" b="0" i="0" u="none" strike="noStrike" dirty="0" smtClean="0">
                <a:solidFill>
                  <a:srgbClr val="232323"/>
                </a:solidFill>
                <a:effectLst/>
                <a:latin typeface="Times New Roman" panose="02020603050405020304" pitchFamily="18" charset="0"/>
              </a:rPr>
              <a:t>●</a:t>
            </a:r>
            <a:r>
              <a:rPr lang="en-US" sz="1400" b="0" i="0" u="none" strike="noStrike" dirty="0" smtClean="0">
                <a:solidFill>
                  <a:srgbClr val="232323"/>
                </a:solidFill>
                <a:effectLst/>
                <a:latin typeface="Arial" panose="020B0604020202020204" pitchFamily="34" charset="0"/>
              </a:rPr>
              <a:t>Use caution when recommending </a:t>
            </a:r>
            <a:r>
              <a:rPr lang="en-US" sz="1400" b="0" i="0" u="sng" strike="noStrike" dirty="0" smtClean="0">
                <a:solidFill>
                  <a:srgbClr val="00905A"/>
                </a:solidFill>
                <a:effectLst/>
                <a:latin typeface="Arial" panose="020B0604020202020204" pitchFamily="34" charset="0"/>
                <a:hlinkClick r:id="rId3"/>
              </a:rPr>
              <a:t>aspirin</a:t>
            </a:r>
            <a:r>
              <a:rPr lang="en-US" sz="1400" b="0" i="0" u="none" strike="noStrike" dirty="0" smtClean="0">
                <a:solidFill>
                  <a:srgbClr val="232323"/>
                </a:solidFill>
                <a:effectLst/>
                <a:latin typeface="Arial" panose="020B0604020202020204" pitchFamily="34" charset="0"/>
              </a:rPr>
              <a:t> for primary prevention of cardiovascular disease or colorectal cancer in patients age 70 or older (down from previous threshold of 80 years or older), due to increased risk of bleeding.</a:t>
            </a:r>
          </a:p>
          <a:p>
            <a:r>
              <a:rPr lang="en-US" sz="1400" b="0" i="0" u="none" strike="noStrike" dirty="0" smtClean="0">
                <a:solidFill>
                  <a:srgbClr val="232323"/>
                </a:solidFill>
                <a:effectLst/>
                <a:latin typeface="Times New Roman" panose="02020603050405020304" pitchFamily="18" charset="0"/>
              </a:rPr>
              <a:t>●</a:t>
            </a:r>
            <a:r>
              <a:rPr lang="en-US" sz="1400" b="0" i="0" u="none" strike="noStrike" dirty="0" smtClean="0">
                <a:solidFill>
                  <a:srgbClr val="232323"/>
                </a:solidFill>
                <a:effectLst/>
                <a:latin typeface="Arial" panose="020B0604020202020204" pitchFamily="34" charset="0"/>
              </a:rPr>
              <a:t>Avoid the use of </a:t>
            </a:r>
            <a:r>
              <a:rPr lang="en-US" sz="1400" b="0" i="0" u="none" strike="noStrike" dirty="0" smtClean="0">
                <a:solidFill>
                  <a:srgbClr val="FF0000"/>
                </a:solidFill>
                <a:effectLst/>
                <a:latin typeface="Arial" panose="020B0604020202020204" pitchFamily="34" charset="0"/>
              </a:rPr>
              <a:t>serotonin-norepinephrine reuptake inhibitors (SNRIs</a:t>
            </a:r>
            <a:r>
              <a:rPr lang="en-US" sz="1400" b="0" i="0" u="none" strike="noStrike" dirty="0" smtClean="0">
                <a:solidFill>
                  <a:srgbClr val="232323"/>
                </a:solidFill>
                <a:effectLst/>
                <a:latin typeface="Arial" panose="020B0604020202020204" pitchFamily="34" charset="0"/>
              </a:rPr>
              <a:t>) in patients with a history of falls or fractures.</a:t>
            </a:r>
          </a:p>
          <a:p>
            <a:r>
              <a:rPr lang="en-US" sz="1400" b="0" i="0" u="none" strike="noStrike" dirty="0" smtClean="0">
                <a:solidFill>
                  <a:srgbClr val="232323"/>
                </a:solidFill>
                <a:effectLst/>
                <a:latin typeface="Times New Roman" panose="02020603050405020304" pitchFamily="18" charset="0"/>
              </a:rPr>
              <a:t>●</a:t>
            </a:r>
            <a:r>
              <a:rPr lang="en-US" sz="1400" b="0" i="0" u="none" strike="noStrike" dirty="0" smtClean="0">
                <a:solidFill>
                  <a:srgbClr val="232323"/>
                </a:solidFill>
                <a:effectLst/>
                <a:latin typeface="Arial" panose="020B0604020202020204" pitchFamily="34" charset="0"/>
              </a:rPr>
              <a:t>Avoid the use of </a:t>
            </a:r>
            <a:r>
              <a:rPr lang="en-US" sz="1400" b="0" i="0" u="none" strike="noStrike" dirty="0" smtClean="0">
                <a:solidFill>
                  <a:srgbClr val="FF0000"/>
                </a:solidFill>
                <a:effectLst/>
                <a:latin typeface="Arial" panose="020B0604020202020204" pitchFamily="34" charset="0"/>
              </a:rPr>
              <a:t>sliding-scale insulin regimens </a:t>
            </a:r>
            <a:r>
              <a:rPr lang="en-US" sz="1400" b="0" i="0" u="none" strike="noStrike" dirty="0" smtClean="0">
                <a:solidFill>
                  <a:srgbClr val="232323"/>
                </a:solidFill>
                <a:effectLst/>
                <a:latin typeface="Arial" panose="020B0604020202020204" pitchFamily="34" charset="0"/>
              </a:rPr>
              <a:t>(short- or rapid-acting insulin dosed according to current blood glucose levels), due to the risk of hypoglycemia without benefit of improvement in hyperglycemic management, unless patients are also on basal or long-acting insulin.</a:t>
            </a:r>
            <a:endParaRPr lang="en-US" sz="1400" b="0" i="0" u="none" strike="noStrike" dirty="0">
              <a:solidFill>
                <a:srgbClr val="232323"/>
              </a:solidFill>
              <a:effectLst/>
              <a:latin typeface="Arial" panose="020B0604020202020204" pitchFamily="34" charset="0"/>
            </a:endParaRPr>
          </a:p>
        </p:txBody>
      </p:sp>
      <p:sp>
        <p:nvSpPr>
          <p:cNvPr id="3" name="Rectangle 2"/>
          <p:cNvSpPr/>
          <p:nvPr/>
        </p:nvSpPr>
        <p:spPr>
          <a:xfrm>
            <a:off x="0" y="65042"/>
            <a:ext cx="9030788" cy="4031873"/>
          </a:xfrm>
          <a:prstGeom prst="rect">
            <a:avLst/>
          </a:prstGeom>
        </p:spPr>
        <p:txBody>
          <a:bodyPr wrap="square">
            <a:spAutoFit/>
          </a:bodyPr>
          <a:lstStyle/>
          <a:p>
            <a:pPr marL="285750" indent="-285750">
              <a:buFont typeface="Arial" panose="020B0604020202020204" pitchFamily="34" charset="0"/>
              <a:buChar char="•"/>
            </a:pP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Artan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doz</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aşımı</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riski</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ve</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solunum</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depresyonu</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ve</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ölüm</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gibi</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ciddi</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sedasyona</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bağlı</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advers</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olaylar</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nedeniyle</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opioidlerin</a:t>
            </a:r>
            <a:r>
              <a:rPr lang="en-US" sz="1600" b="0" i="0" u="none" strike="noStrike" dirty="0" smtClean="0">
                <a:solidFill>
                  <a:srgbClr val="FF0000"/>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benzodiazepin</a:t>
            </a:r>
            <a:r>
              <a:rPr lang="en-US" sz="1600" b="0" i="0" u="none" strike="noStrike" dirty="0" smtClean="0">
                <a:solidFill>
                  <a:srgbClr val="FF0000"/>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veya</a:t>
            </a:r>
            <a:r>
              <a:rPr lang="en-US" sz="1600" b="0" i="0" u="none" strike="noStrike" dirty="0" smtClean="0">
                <a:solidFill>
                  <a:srgbClr val="FF0000"/>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gabapentinoidlerle</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eşzamanlı</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kullanımından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kaçının</a:t>
            </a:r>
            <a:r>
              <a:rPr lang="en-US" sz="1600"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Anjiyotensin</a:t>
            </a:r>
            <a:r>
              <a:rPr lang="en-US" sz="1600" b="0" i="0" u="none" strike="noStrike" dirty="0" smtClean="0">
                <a:solidFill>
                  <a:srgbClr val="FF0000"/>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dönüştürücü</a:t>
            </a:r>
            <a:r>
              <a:rPr lang="en-US" sz="1600" b="0" i="0" u="none" strike="noStrike" dirty="0" smtClean="0">
                <a:solidFill>
                  <a:srgbClr val="FF0000"/>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enzim</a:t>
            </a:r>
            <a:r>
              <a:rPr lang="en-US" sz="1600" b="0" i="0" u="none" strike="noStrike" dirty="0" smtClean="0">
                <a:solidFill>
                  <a:srgbClr val="FF0000"/>
                </a:solidFill>
                <a:effectLst/>
                <a:latin typeface="arial" panose="020B0604020202020204" pitchFamily="34" charset="0"/>
              </a:rPr>
              <a:t> (ACE) </a:t>
            </a:r>
            <a:r>
              <a:rPr lang="en-US" sz="1600" b="0" i="0" u="none" strike="noStrike" dirty="0" err="1" smtClean="0">
                <a:solidFill>
                  <a:srgbClr val="FF0000"/>
                </a:solidFill>
                <a:effectLst/>
                <a:latin typeface="arial" panose="020B0604020202020204" pitchFamily="34" charset="0"/>
              </a:rPr>
              <a:t>inhibitörü</a:t>
            </a:r>
            <a:r>
              <a:rPr lang="en-US" sz="1600" b="0" i="0" u="none" strike="noStrike" dirty="0" smtClean="0">
                <a:solidFill>
                  <a:srgbClr val="FF0000"/>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veya</a:t>
            </a:r>
            <a:r>
              <a:rPr lang="en-US" sz="1600" b="0" i="0" u="none" strike="noStrike" dirty="0" smtClean="0">
                <a:solidFill>
                  <a:srgbClr val="FF0000"/>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anjiyotensin</a:t>
            </a:r>
            <a:r>
              <a:rPr lang="en-US" sz="1600" b="0" i="0" u="none" strike="noStrike" dirty="0" smtClean="0">
                <a:solidFill>
                  <a:srgbClr val="FF0000"/>
                </a:solidFill>
                <a:effectLst/>
                <a:latin typeface="arial" panose="020B0604020202020204" pitchFamily="34" charset="0"/>
              </a:rPr>
              <a:t> II </a:t>
            </a:r>
            <a:r>
              <a:rPr lang="en-US" sz="1600" b="0" i="0" u="none" strike="noStrike" dirty="0" err="1" smtClean="0">
                <a:solidFill>
                  <a:srgbClr val="FF0000"/>
                </a:solidFill>
                <a:effectLst/>
                <a:latin typeface="arial" panose="020B0604020202020204" pitchFamily="34" charset="0"/>
              </a:rPr>
              <a:t>reseptör</a:t>
            </a:r>
            <a:r>
              <a:rPr lang="en-US" sz="1600" b="0" i="0" u="none" strike="noStrike" dirty="0" smtClean="0">
                <a:solidFill>
                  <a:srgbClr val="FF0000"/>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bloker</a:t>
            </a:r>
            <a:r>
              <a:rPr lang="en-US" sz="1600" b="0" i="0" u="none" strike="noStrike" dirty="0" smtClean="0">
                <a:solidFill>
                  <a:srgbClr val="FF0000"/>
                </a:solidFill>
                <a:effectLst/>
                <a:latin typeface="arial" panose="020B0604020202020204" pitchFamily="34" charset="0"/>
              </a:rPr>
              <a:t> (ARB) </a:t>
            </a:r>
            <a:r>
              <a:rPr lang="en-US" sz="1600" b="0" i="0" u="none" strike="noStrike" dirty="0" err="1" smtClean="0">
                <a:solidFill>
                  <a:srgbClr val="FF0000"/>
                </a:solidFill>
                <a:effectLst/>
                <a:latin typeface="arial" panose="020B0604020202020204" pitchFamily="34" charset="0"/>
              </a:rPr>
              <a:t>alan</a:t>
            </a:r>
            <a:r>
              <a:rPr lang="en-US" sz="1600" b="0" i="0" u="none" strike="noStrike" dirty="0" smtClean="0">
                <a:solidFill>
                  <a:srgbClr val="FF0000"/>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ve</a:t>
            </a:r>
            <a:r>
              <a:rPr lang="en-US" sz="1600" b="0" i="0" u="none" strike="noStrike" dirty="0" smtClean="0">
                <a:solidFill>
                  <a:srgbClr val="FF0000"/>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kreatinin</a:t>
            </a:r>
            <a:r>
              <a:rPr lang="en-US" sz="1600" b="0" i="0" u="none" strike="noStrike" dirty="0" smtClean="0">
                <a:solidFill>
                  <a:srgbClr val="FF0000"/>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klerensini</a:t>
            </a:r>
            <a:r>
              <a:rPr lang="en-US" sz="1600" b="0" i="0" u="none" strike="noStrike" dirty="0" smtClean="0">
                <a:solidFill>
                  <a:srgbClr val="FF0000"/>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azaltan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hastalarda</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hiperkalemiyi</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önlemek</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için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trimetoprim-sülfametoksazol</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reçete</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ederken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dikkatli</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olun</a:t>
            </a:r>
            <a:r>
              <a:rPr lang="en-US" sz="1600"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sz="1600" b="0" i="0" u="none" strike="noStrike" dirty="0" smtClean="0">
                <a:solidFill>
                  <a:srgbClr val="222222"/>
                </a:solidFill>
                <a:effectLst/>
                <a:latin typeface="arial" panose="020B0604020202020204" pitchFamily="34" charset="0"/>
              </a:rPr>
              <a:t>● H2-reseptör </a:t>
            </a:r>
            <a:r>
              <a:rPr lang="en-US" sz="1600" b="0" i="0" u="none" strike="noStrike" dirty="0" err="1" smtClean="0">
                <a:solidFill>
                  <a:srgbClr val="222222"/>
                </a:solidFill>
                <a:effectLst/>
                <a:latin typeface="arial" panose="020B0604020202020204" pitchFamily="34" charset="0"/>
              </a:rPr>
              <a:t>antagonistleri</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demans</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hastalarında</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kullanılabilir</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ancak</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deliryumu</a:t>
            </a:r>
            <a:r>
              <a:rPr lang="en-US" sz="1600" b="0" i="0" u="none" strike="noStrike" dirty="0" smtClean="0">
                <a:solidFill>
                  <a:srgbClr val="FF0000"/>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olan</a:t>
            </a:r>
            <a:r>
              <a:rPr lang="en-US" sz="1600" b="0" i="0" u="none" strike="noStrike" dirty="0" smtClean="0">
                <a:solidFill>
                  <a:srgbClr val="FF0000"/>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hastalarda</a:t>
            </a:r>
            <a:r>
              <a:rPr lang="en-US" sz="1600" b="0" i="0" u="none" strike="noStrike" dirty="0" smtClean="0">
                <a:solidFill>
                  <a:srgbClr val="FF0000"/>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sakınılmalıdır</a:t>
            </a:r>
            <a:r>
              <a:rPr lang="en-US" sz="1600"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Artan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kanama</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riski</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nedeniyle</a:t>
            </a:r>
            <a:r>
              <a:rPr lang="en-US" sz="1600" b="0" i="0" u="none" strike="noStrike" dirty="0" smtClean="0">
                <a:solidFill>
                  <a:srgbClr val="222222"/>
                </a:solidFill>
                <a:effectLst/>
                <a:latin typeface="arial" panose="020B0604020202020204" pitchFamily="34" charset="0"/>
              </a:rPr>
              <a:t> 70 </a:t>
            </a:r>
            <a:r>
              <a:rPr lang="en-US" sz="1600" b="0" i="0" u="none" strike="noStrike" dirty="0" err="1" smtClean="0">
                <a:solidFill>
                  <a:srgbClr val="222222"/>
                </a:solidFill>
                <a:effectLst/>
                <a:latin typeface="arial" panose="020B0604020202020204" pitchFamily="34" charset="0"/>
              </a:rPr>
              <a:t>yaş</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ve</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üzerindeki</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hastalarda</a:t>
            </a:r>
            <a:r>
              <a:rPr lang="en-US" sz="1600" b="0" i="0" u="none" strike="noStrike" dirty="0" smtClean="0">
                <a:solidFill>
                  <a:srgbClr val="222222"/>
                </a:solidFill>
                <a:effectLst/>
                <a:latin typeface="arial" panose="020B0604020202020204" pitchFamily="34" charset="0"/>
              </a:rPr>
              <a:t> (80 </a:t>
            </a:r>
            <a:r>
              <a:rPr lang="en-US" sz="1600" b="0" i="0" u="none" strike="noStrike" dirty="0" err="1" smtClean="0">
                <a:solidFill>
                  <a:srgbClr val="222222"/>
                </a:solidFill>
                <a:effectLst/>
                <a:latin typeface="arial" panose="020B0604020202020204" pitchFamily="34" charset="0"/>
              </a:rPr>
              <a:t>yaş</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ve</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üstü</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eşik</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değerlerden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daha</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düşük</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kardiyovasküler</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hastalığın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veya</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kolorektal</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kanserin</a:t>
            </a:r>
            <a:r>
              <a:rPr lang="en-US" sz="1600" b="0" i="0" u="none" strike="noStrike" dirty="0" smtClean="0">
                <a:solidFill>
                  <a:srgbClr val="222222"/>
                </a:solidFill>
                <a:effectLst/>
                <a:latin typeface="arial" panose="020B0604020202020204" pitchFamily="34" charset="0"/>
              </a:rPr>
              <a:t> primer </a:t>
            </a:r>
            <a:r>
              <a:rPr lang="en-US" sz="1600" b="0" i="0" u="none" strike="noStrike" dirty="0" err="1" smtClean="0">
                <a:solidFill>
                  <a:srgbClr val="222222"/>
                </a:solidFill>
                <a:effectLst/>
                <a:latin typeface="arial" panose="020B0604020202020204" pitchFamily="34" charset="0"/>
              </a:rPr>
              <a:t>önlenmesi</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için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aspirini</a:t>
            </a:r>
            <a:r>
              <a:rPr lang="en-US" sz="1600" b="0" i="0" u="none" strike="noStrike" dirty="0" smtClean="0">
                <a:solidFill>
                  <a:srgbClr val="FF0000"/>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tavsiye</a:t>
            </a:r>
            <a:r>
              <a:rPr lang="en-US" sz="1600" b="0" i="0" u="none" strike="noStrike" dirty="0" smtClean="0">
                <a:solidFill>
                  <a:srgbClr val="FF0000"/>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ederken</a:t>
            </a:r>
            <a:r>
              <a:rPr lang="en-US" sz="1600" b="0" i="0" u="none" strike="noStrike" dirty="0" smtClean="0">
                <a:solidFill>
                  <a:srgbClr val="FF0000"/>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dikkatli</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olun</a:t>
            </a:r>
            <a:r>
              <a:rPr lang="en-US" sz="1600"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Düşme</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veya</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kırık</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öyküsü</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olan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hastalarda</a:t>
            </a:r>
            <a:r>
              <a:rPr lang="en-US" sz="1600" b="0" i="0" u="none" strike="noStrike" dirty="0" smtClean="0">
                <a:solidFill>
                  <a:srgbClr val="222222"/>
                </a:solidFill>
                <a:effectLst/>
                <a:latin typeface="arial" panose="020B0604020202020204" pitchFamily="34" charset="0"/>
              </a:rPr>
              <a:t> </a:t>
            </a:r>
            <a:r>
              <a:rPr lang="en-US" sz="1600" b="0" i="0" u="none" strike="noStrike" dirty="0" smtClean="0">
                <a:solidFill>
                  <a:srgbClr val="FF0000"/>
                </a:solidFill>
                <a:effectLst/>
                <a:latin typeface="arial" panose="020B0604020202020204" pitchFamily="34" charset="0"/>
              </a:rPr>
              <a:t>serotonin-</a:t>
            </a:r>
            <a:r>
              <a:rPr lang="en-US" sz="1600" b="0" i="0" u="none" strike="noStrike" dirty="0" err="1" smtClean="0">
                <a:solidFill>
                  <a:srgbClr val="FF0000"/>
                </a:solidFill>
                <a:effectLst/>
                <a:latin typeface="arial" panose="020B0604020202020204" pitchFamily="34" charset="0"/>
              </a:rPr>
              <a:t>norepinefrin</a:t>
            </a:r>
            <a:r>
              <a:rPr lang="en-US" sz="1600" b="0" i="0" u="none" strike="noStrike" dirty="0" smtClean="0">
                <a:solidFill>
                  <a:srgbClr val="FF0000"/>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geri</a:t>
            </a:r>
            <a:r>
              <a:rPr lang="en-US" sz="1600" b="0" i="0" u="none" strike="noStrike" dirty="0" smtClean="0">
                <a:solidFill>
                  <a:srgbClr val="FF0000"/>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alım</a:t>
            </a:r>
            <a:r>
              <a:rPr lang="en-US" sz="1600" b="0" i="0" u="none" strike="noStrike" dirty="0" smtClean="0">
                <a:solidFill>
                  <a:srgbClr val="FF0000"/>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inhibitörleri</a:t>
            </a:r>
            <a:r>
              <a:rPr lang="en-US" sz="1600" b="0" i="0" u="none" strike="noStrike" dirty="0" smtClean="0">
                <a:solidFill>
                  <a:srgbClr val="FF0000"/>
                </a:solidFill>
                <a:effectLst/>
                <a:latin typeface="arial" panose="020B0604020202020204" pitchFamily="34" charset="0"/>
              </a:rPr>
              <a:t> </a:t>
            </a:r>
            <a:r>
              <a:rPr lang="en-US" sz="1600" b="0" i="0" u="none" strike="noStrike" dirty="0" smtClean="0">
                <a:solidFill>
                  <a:srgbClr val="222222"/>
                </a:solidFill>
                <a:effectLst/>
                <a:latin typeface="arial" panose="020B0604020202020204" pitchFamily="34" charset="0"/>
              </a:rPr>
              <a:t>(SNRI) </a:t>
            </a:r>
            <a:r>
              <a:rPr lang="en-US" sz="1600" b="0" i="0" u="none" strike="noStrike" dirty="0" err="1" smtClean="0">
                <a:solidFill>
                  <a:srgbClr val="222222"/>
                </a:solidFill>
                <a:effectLst/>
                <a:latin typeface="arial" panose="020B0604020202020204" pitchFamily="34" charset="0"/>
              </a:rPr>
              <a:t>kullanmaktan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kaçının</a:t>
            </a:r>
            <a:r>
              <a:rPr lang="en-US" sz="1600"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Hastalar</a:t>
            </a:r>
            <a:r>
              <a:rPr lang="en-US" sz="1600" b="0" i="0" u="none" strike="noStrike" dirty="0" smtClean="0">
                <a:solidFill>
                  <a:srgbClr val="222222"/>
                </a:solidFill>
                <a:effectLst/>
                <a:latin typeface="arial" panose="020B0604020202020204" pitchFamily="34" charset="0"/>
              </a:rPr>
              <a:t> da </a:t>
            </a:r>
            <a:r>
              <a:rPr lang="en-US" sz="1600" b="0" i="0" u="none" strike="noStrike" dirty="0" err="1" smtClean="0">
                <a:solidFill>
                  <a:srgbClr val="222222"/>
                </a:solidFill>
                <a:effectLst/>
                <a:latin typeface="arial" panose="020B0604020202020204" pitchFamily="34" charset="0"/>
              </a:rPr>
              <a:t>bazal</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veya</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uzun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etkili</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olmadıkça</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hiperglisemik</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tedavide</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iyileşme</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faydası</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olmadan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hipoglisemi</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riski</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nedeniyle</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kayan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ölçekli</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insülin</a:t>
            </a:r>
            <a:r>
              <a:rPr lang="en-US" sz="1600" b="0" i="0" u="none" strike="noStrike" dirty="0" smtClean="0">
                <a:solidFill>
                  <a:srgbClr val="FF0000"/>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rejimlerinin</a:t>
            </a:r>
            <a:r>
              <a:rPr lang="en-US" sz="1600" b="0" i="0" u="none" strike="noStrike" dirty="0" smtClean="0">
                <a:solidFill>
                  <a:srgbClr val="FF0000"/>
                </a:solidFill>
                <a:effectLst/>
                <a:latin typeface="arial" panose="020B0604020202020204" pitchFamily="34" charset="0"/>
              </a:rPr>
              <a:t> </a:t>
            </a:r>
            <a:r>
              <a:rPr lang="en-US" sz="1600" b="0" i="0" u="none" strike="noStrike" dirty="0" smtClean="0">
                <a:solidFill>
                  <a:srgbClr val="222222"/>
                </a:solidFill>
                <a:effectLst/>
                <a:latin typeface="arial" panose="020B0604020202020204" pitchFamily="34" charset="0"/>
              </a:rPr>
              <a:t>(</a:t>
            </a:r>
            <a:r>
              <a:rPr lang="en-US" sz="1600" b="0" i="0" u="none" strike="noStrike" dirty="0" err="1" smtClean="0">
                <a:solidFill>
                  <a:srgbClr val="222222"/>
                </a:solidFill>
                <a:effectLst/>
                <a:latin typeface="arial" panose="020B0604020202020204" pitchFamily="34" charset="0"/>
              </a:rPr>
              <a:t>mevcut</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kan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şekeri</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seviyelerine</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göre</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dozlanan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kısa</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veya</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hızlı</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etkili</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insülin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kullanımından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kaçının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insülin</a:t>
            </a:r>
            <a:r>
              <a:rPr lang="en-US" sz="1600" b="0" i="0" u="none" strike="noStrike" dirty="0" smtClean="0">
                <a:solidFill>
                  <a:srgbClr val="222222"/>
                </a:solidFill>
                <a:effectLst/>
                <a:latin typeface="arial" panose="020B0604020202020204" pitchFamily="34" charset="0"/>
              </a:rPr>
              <a:t>.</a:t>
            </a:r>
            <a:endParaRPr lang="en-US" sz="1600" dirty="0"/>
          </a:p>
        </p:txBody>
      </p:sp>
    </p:spTree>
    <p:extLst>
      <p:ext uri="{BB962C8B-B14F-4D97-AF65-F5344CB8AC3E}">
        <p14:creationId xmlns:p14="http://schemas.microsoft.com/office/powerpoint/2010/main" val="14479806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1589" y="4391858"/>
            <a:ext cx="11739154" cy="203132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Particular care must be taken in determining </a:t>
            </a:r>
            <a:r>
              <a:rPr lang="en-US" b="0" i="0" u="none" strike="noStrike" dirty="0" smtClean="0">
                <a:solidFill>
                  <a:srgbClr val="FF0000"/>
                </a:solidFill>
                <a:effectLst/>
                <a:latin typeface="Arial" panose="020B0604020202020204" pitchFamily="34" charset="0"/>
              </a:rPr>
              <a:t>drug doses </a:t>
            </a:r>
            <a:r>
              <a:rPr lang="en-US" b="0" i="0" u="none" strike="noStrike" dirty="0" smtClean="0">
                <a:solidFill>
                  <a:srgbClr val="232323"/>
                </a:solidFill>
                <a:effectLst/>
                <a:latin typeface="Arial" panose="020B0604020202020204" pitchFamily="34" charset="0"/>
              </a:rPr>
              <a:t>when prescribing for older adults. </a:t>
            </a:r>
          </a:p>
          <a:p>
            <a:pPr marL="285750" indent="-285750">
              <a:buFont typeface="Arial" panose="020B0604020202020204" pitchFamily="34" charset="0"/>
              <a:buChar char="•"/>
            </a:pPr>
            <a:r>
              <a:rPr lang="en-US" b="0" i="0" u="none" strike="noStrike" dirty="0" smtClean="0">
                <a:solidFill>
                  <a:srgbClr val="FF0000"/>
                </a:solidFill>
                <a:effectLst/>
                <a:latin typeface="Arial" panose="020B0604020202020204" pitchFamily="34" charset="0"/>
              </a:rPr>
              <a:t>An increased volume of distribution</a:t>
            </a:r>
            <a:r>
              <a:rPr lang="en-US" b="0" i="0" u="none" strike="noStrike" dirty="0" smtClean="0">
                <a:solidFill>
                  <a:srgbClr val="232323"/>
                </a:solidFill>
                <a:effectLst/>
                <a:latin typeface="Arial" panose="020B0604020202020204" pitchFamily="34" charset="0"/>
              </a:rPr>
              <a:t> may result from the proportional increase in body fat relative to skeletal muscle with aging. </a:t>
            </a:r>
          </a:p>
          <a:p>
            <a:pPr marL="285750" indent="-285750">
              <a:buFont typeface="Arial" panose="020B0604020202020204" pitchFamily="34" charset="0"/>
              <a:buChar char="•"/>
            </a:pPr>
            <a:r>
              <a:rPr lang="en-US" b="0" i="0" u="none" strike="noStrike" dirty="0" smtClean="0">
                <a:solidFill>
                  <a:srgbClr val="FF0000"/>
                </a:solidFill>
                <a:effectLst/>
                <a:latin typeface="Arial" panose="020B0604020202020204" pitchFamily="34" charset="0"/>
              </a:rPr>
              <a:t>Decreased drug clearance </a:t>
            </a:r>
            <a:r>
              <a:rPr lang="en-US" b="0" i="0" u="none" strike="noStrike" dirty="0" smtClean="0">
                <a:solidFill>
                  <a:srgbClr val="232323"/>
                </a:solidFill>
                <a:effectLst/>
                <a:latin typeface="Arial" panose="020B0604020202020204" pitchFamily="34" charset="0"/>
              </a:rPr>
              <a:t>may result from the natural decline in renal function with age, even in the absence of renal disease.</a:t>
            </a:r>
          </a:p>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 </a:t>
            </a:r>
            <a:r>
              <a:rPr lang="en-US" b="0" i="0" u="none" strike="noStrike" dirty="0" smtClean="0">
                <a:solidFill>
                  <a:srgbClr val="FF0000"/>
                </a:solidFill>
                <a:effectLst/>
                <a:latin typeface="Arial" panose="020B0604020202020204" pitchFamily="34" charset="0"/>
              </a:rPr>
              <a:t>Larger drug storage reservoirs </a:t>
            </a:r>
            <a:r>
              <a:rPr lang="en-US" b="0" i="0" u="none" strike="noStrike" dirty="0" smtClean="0">
                <a:solidFill>
                  <a:srgbClr val="232323"/>
                </a:solidFill>
                <a:effectLst/>
                <a:latin typeface="Arial" panose="020B0604020202020204" pitchFamily="34" charset="0"/>
              </a:rPr>
              <a:t>and decreased clearance </a:t>
            </a:r>
            <a:r>
              <a:rPr lang="en-US" b="0" i="0" u="none" strike="noStrike" dirty="0" smtClean="0">
                <a:solidFill>
                  <a:srgbClr val="FF0000"/>
                </a:solidFill>
                <a:effectLst/>
                <a:latin typeface="Arial" panose="020B0604020202020204" pitchFamily="34" charset="0"/>
              </a:rPr>
              <a:t>prolong drug half-lives </a:t>
            </a:r>
            <a:r>
              <a:rPr lang="en-US" b="0" i="0" u="none" strike="noStrike" dirty="0" smtClean="0">
                <a:solidFill>
                  <a:srgbClr val="232323"/>
                </a:solidFill>
                <a:effectLst/>
                <a:latin typeface="Arial" panose="020B0604020202020204" pitchFamily="34" charset="0"/>
              </a:rPr>
              <a:t>and lead to increased plasma drug concentrations in older people.</a:t>
            </a:r>
            <a:endParaRPr lang="en-US" dirty="0"/>
          </a:p>
        </p:txBody>
      </p:sp>
      <p:sp>
        <p:nvSpPr>
          <p:cNvPr id="3" name="Rectangle 2"/>
          <p:cNvSpPr/>
          <p:nvPr/>
        </p:nvSpPr>
        <p:spPr>
          <a:xfrm>
            <a:off x="313509" y="394625"/>
            <a:ext cx="11617234" cy="1754326"/>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Yaşlı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yetişkinler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için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reçete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yazarken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ilaç</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dozlarının</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belirlenmesinde</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özel</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dikkat</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gösterilmelidir</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b="0" i="0" u="none" strike="noStrike" dirty="0" err="1" smtClean="0">
                <a:solidFill>
                  <a:srgbClr val="FF0000"/>
                </a:solidFill>
                <a:effectLst/>
                <a:latin typeface="arial" panose="020B0604020202020204" pitchFamily="34" charset="0"/>
              </a:rPr>
              <a:t>Artmış</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dağılım</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hacmi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yaşlanma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iskelet</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kasına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göre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vücut</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yağındaki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oransal</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artıştan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kaynaklanabilir</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b="0" i="0" u="none" strike="noStrike" dirty="0" err="1" smtClean="0">
                <a:solidFill>
                  <a:srgbClr val="FF0000"/>
                </a:solidFill>
                <a:effectLst/>
                <a:latin typeface="arial" panose="020B0604020202020204" pitchFamily="34" charset="0"/>
              </a:rPr>
              <a:t>Azalan</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ilaç</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klerensi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böbrek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hastalığının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yokluğunda</a:t>
            </a:r>
            <a:r>
              <a:rPr lang="en-US" b="0" i="0" u="none" strike="noStrike" dirty="0" smtClean="0">
                <a:solidFill>
                  <a:srgbClr val="222222"/>
                </a:solidFill>
                <a:effectLst/>
                <a:latin typeface="arial" panose="020B0604020202020204" pitchFamily="34" charset="0"/>
              </a:rPr>
              <a:t> bile, </a:t>
            </a:r>
            <a:r>
              <a:rPr lang="en-US" b="0" i="0" u="none" strike="noStrike" dirty="0" err="1" smtClean="0">
                <a:solidFill>
                  <a:srgbClr val="222222"/>
                </a:solidFill>
                <a:effectLst/>
                <a:latin typeface="arial" panose="020B0604020202020204" pitchFamily="34" charset="0"/>
              </a:rPr>
              <a:t>yaşla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birlikte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böbrek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fonksiyonundaki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doğal</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düşüşten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kaynaklanabilir</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Daha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büyük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ilaç</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depolama</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rezervuarları</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ve</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azalmış</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klerens</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ilacın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yarı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ömrünü</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uzatır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yaşlı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insanlarda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plazma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ilaç</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konsantrasyonlarının</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artmasına</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neden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olur</a:t>
            </a:r>
            <a:r>
              <a:rPr lang="en-US" b="0" i="0" u="none" strike="noStrike" dirty="0" smtClean="0">
                <a:solidFill>
                  <a:srgbClr val="222222"/>
                </a:solidFill>
                <a:effectLst/>
                <a:latin typeface="arial" panose="020B0604020202020204" pitchFamily="34" charset="0"/>
              </a:rPr>
              <a:t>.</a:t>
            </a:r>
            <a:endParaRPr lang="en-US" dirty="0"/>
          </a:p>
        </p:txBody>
      </p:sp>
    </p:spTree>
    <p:extLst>
      <p:ext uri="{BB962C8B-B14F-4D97-AF65-F5344CB8AC3E}">
        <p14:creationId xmlns:p14="http://schemas.microsoft.com/office/powerpoint/2010/main" val="22722648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ectangle 1"/>
          <p:cNvSpPr/>
          <p:nvPr/>
        </p:nvSpPr>
        <p:spPr>
          <a:xfrm>
            <a:off x="374468" y="4440428"/>
            <a:ext cx="10650583" cy="2308324"/>
          </a:xfrm>
          <a:prstGeom prst="rect">
            <a:avLst/>
          </a:prstGeom>
        </p:spPr>
        <p:txBody>
          <a:bodyPr wrap="square">
            <a:spAutoFit/>
          </a:bodyPr>
          <a:lstStyle/>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While the Beers criteria is supported by evidence, the American Geriatrics Society advises that clinicians must consider </a:t>
            </a:r>
            <a:r>
              <a:rPr lang="en-US" b="0" i="0" u="none" strike="noStrike" dirty="0" smtClean="0">
                <a:solidFill>
                  <a:srgbClr val="FF0000"/>
                </a:solidFill>
                <a:effectLst/>
                <a:latin typeface="Arial" panose="020B0604020202020204" pitchFamily="34" charset="0"/>
              </a:rPr>
              <a:t>many factors in prescribing decisions</a:t>
            </a:r>
            <a:r>
              <a:rPr lang="en-US" b="0" i="0" u="none" strike="noStrike" dirty="0" smtClean="0">
                <a:solidFill>
                  <a:srgbClr val="232323"/>
                </a:solidFill>
                <a:effectLst/>
                <a:latin typeface="Arial" panose="020B0604020202020204" pitchFamily="34" charset="0"/>
              </a:rPr>
              <a:t>, including using common sense and clinical judgment, understanding that strict adherence to the criteria is not always possible.</a:t>
            </a:r>
          </a:p>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Several studies using older versions of the Beers criteria have identified that use of drugs identified as "inappropriate" was widespread in the United States, Canada, and Europe. </a:t>
            </a:r>
          </a:p>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For example, in a sample of community-dwelling older adults in the United States, 43 percent used at least one medication that would be deemed potentially inappropriate by the criteria, with </a:t>
            </a:r>
            <a:r>
              <a:rPr lang="en-US" b="0" i="0" u="none" strike="noStrike" dirty="0" smtClean="0">
                <a:solidFill>
                  <a:srgbClr val="FF0000"/>
                </a:solidFill>
                <a:effectLst/>
                <a:latin typeface="Arial" panose="020B0604020202020204" pitchFamily="34" charset="0"/>
              </a:rPr>
              <a:t>nonsteroidal </a:t>
            </a:r>
            <a:r>
              <a:rPr lang="en-US" b="0" i="0" u="none" strike="noStrike" dirty="0" err="1" smtClean="0">
                <a:solidFill>
                  <a:srgbClr val="FF0000"/>
                </a:solidFill>
                <a:effectLst/>
                <a:latin typeface="Arial" panose="020B0604020202020204" pitchFamily="34" charset="0"/>
              </a:rPr>
              <a:t>antiinflammatory</a:t>
            </a:r>
            <a:r>
              <a:rPr lang="en-US" b="0" i="0" u="none" strike="noStrike" dirty="0" smtClean="0">
                <a:solidFill>
                  <a:srgbClr val="FF0000"/>
                </a:solidFill>
                <a:effectLst/>
                <a:latin typeface="Arial" panose="020B0604020202020204" pitchFamily="34" charset="0"/>
              </a:rPr>
              <a:t> drugs (NSAIDs) </a:t>
            </a:r>
            <a:r>
              <a:rPr lang="en-US" b="0" i="0" u="none" strike="noStrike" dirty="0" smtClean="0">
                <a:solidFill>
                  <a:srgbClr val="232323"/>
                </a:solidFill>
                <a:effectLst/>
                <a:latin typeface="Arial" panose="020B0604020202020204" pitchFamily="34" charset="0"/>
              </a:rPr>
              <a:t>being the most common.</a:t>
            </a:r>
            <a:endParaRPr lang="en-US" b="0" i="0" u="none" strike="noStrike" dirty="0">
              <a:solidFill>
                <a:srgbClr val="232323"/>
              </a:solidFill>
              <a:effectLst/>
              <a:latin typeface="Arial" panose="020B0604020202020204" pitchFamily="34" charset="0"/>
            </a:endParaRPr>
          </a:p>
        </p:txBody>
      </p:sp>
      <p:sp>
        <p:nvSpPr>
          <p:cNvPr id="3" name="Rectangle 2"/>
          <p:cNvSpPr/>
          <p:nvPr/>
        </p:nvSpPr>
        <p:spPr>
          <a:xfrm>
            <a:off x="113211" y="189807"/>
            <a:ext cx="8386355" cy="3416320"/>
          </a:xfrm>
          <a:prstGeom prst="rect">
            <a:avLst/>
          </a:prstGeom>
        </p:spPr>
        <p:txBody>
          <a:bodyPr wrap="square">
            <a:spAutoFit/>
          </a:bodyPr>
          <a:lstStyle/>
          <a:p>
            <a:pPr marL="285750" indent="-285750">
              <a:buFont typeface="Arial" panose="020B0604020202020204" pitchFamily="34" charset="0"/>
              <a:buChar char="•"/>
            </a:pPr>
            <a:r>
              <a:rPr lang="en-US" b="0" i="0" u="none" strike="noStrike" dirty="0" smtClean="0">
                <a:solidFill>
                  <a:srgbClr val="222222"/>
                </a:solidFill>
                <a:effectLst/>
                <a:latin typeface="arial" panose="020B0604020202020204" pitchFamily="34" charset="0"/>
              </a:rPr>
              <a:t>Beers </a:t>
            </a:r>
            <a:r>
              <a:rPr lang="en-US" b="0" i="0" u="none" strike="noStrike" dirty="0" err="1" smtClean="0">
                <a:solidFill>
                  <a:srgbClr val="222222"/>
                </a:solidFill>
                <a:effectLst/>
                <a:latin typeface="arial" panose="020B0604020202020204" pitchFamily="34" charset="0"/>
              </a:rPr>
              <a:t>kriterleri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kanıtlarla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desteklenirken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Amerikan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Geriatri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Derneği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klinisyenlere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sağduyu</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klinik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yargı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kullanma</a:t>
            </a:r>
            <a:r>
              <a:rPr lang="en-US" b="0" i="0" u="none" strike="noStrike" dirty="0" smtClean="0">
                <a:solidFill>
                  <a:srgbClr val="222222"/>
                </a:solidFill>
                <a:effectLst/>
                <a:latin typeface="arial" panose="020B0604020202020204" pitchFamily="34" charset="0"/>
              </a:rPr>
              <a:t> da </a:t>
            </a:r>
            <a:r>
              <a:rPr lang="en-US" b="0" i="0" u="none" strike="noStrike" dirty="0" err="1" smtClean="0">
                <a:solidFill>
                  <a:srgbClr val="222222"/>
                </a:solidFill>
                <a:effectLst/>
                <a:latin typeface="arial" panose="020B0604020202020204" pitchFamily="34" charset="0"/>
              </a:rPr>
              <a:t>dahil</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olmak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üzere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kriterleri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sıkı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sıkıya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bağlı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kalmanın</a:t>
            </a:r>
            <a:r>
              <a:rPr lang="en-US" b="0" i="0" u="none" strike="noStrike" dirty="0" smtClean="0">
                <a:solidFill>
                  <a:srgbClr val="222222"/>
                </a:solidFill>
                <a:effectLst/>
                <a:latin typeface="arial" panose="020B0604020202020204" pitchFamily="34" charset="0"/>
              </a:rPr>
              <a:t> her zaman </a:t>
            </a:r>
            <a:r>
              <a:rPr lang="en-US" b="0" i="0" u="none" strike="noStrike" dirty="0" err="1" smtClean="0">
                <a:solidFill>
                  <a:srgbClr val="222222"/>
                </a:solidFill>
                <a:effectLst/>
                <a:latin typeface="arial" panose="020B0604020202020204" pitchFamily="34" charset="0"/>
              </a:rPr>
              <a:t>mümkün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olmadığını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anlamak</a:t>
            </a:r>
            <a:r>
              <a:rPr lang="en-US" b="0" i="0" u="none" strike="noStrike" dirty="0" smtClean="0">
                <a:solidFill>
                  <a:srgbClr val="222222"/>
                </a:solidFill>
                <a:effectLst/>
                <a:latin typeface="arial" panose="020B0604020202020204" pitchFamily="34" charset="0"/>
              </a:rPr>
              <a:t> da </a:t>
            </a:r>
            <a:r>
              <a:rPr lang="en-US" b="0" i="0" u="none" strike="noStrike" dirty="0" err="1" smtClean="0">
                <a:solidFill>
                  <a:srgbClr val="222222"/>
                </a:solidFill>
                <a:effectLst/>
                <a:latin typeface="arial" panose="020B0604020202020204" pitchFamily="34" charset="0"/>
              </a:rPr>
              <a:t>dahil</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olmak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üzere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kararların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reçetelenmesinde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birçok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faktörü</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göz</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önünde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bulundurmaları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gerektiğini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önermektedir</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b="0" i="0" u="none" strike="noStrike" dirty="0" smtClean="0">
                <a:solidFill>
                  <a:srgbClr val="222222"/>
                </a:solidFill>
                <a:effectLst/>
                <a:latin typeface="arial" panose="020B0604020202020204" pitchFamily="34" charset="0"/>
              </a:rPr>
              <a:t>Beers </a:t>
            </a:r>
            <a:r>
              <a:rPr lang="en-US" b="0" i="0" u="none" strike="noStrike" dirty="0" err="1" smtClean="0">
                <a:solidFill>
                  <a:srgbClr val="222222"/>
                </a:solidFill>
                <a:effectLst/>
                <a:latin typeface="arial" panose="020B0604020202020204" pitchFamily="34" charset="0"/>
              </a:rPr>
              <a:t>kriterlerinin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eski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versiyonlarını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kullanan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birçok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çalışma</a:t>
            </a:r>
            <a:r>
              <a:rPr lang="en-US" b="0" i="0" u="none" strike="noStrike" dirty="0" smtClean="0">
                <a:solidFill>
                  <a:srgbClr val="222222"/>
                </a:solidFill>
                <a:effectLst/>
                <a:latin typeface="arial" panose="020B0604020202020204" pitchFamily="34" charset="0"/>
              </a:rPr>
              <a:t>, “appropriate" </a:t>
            </a:r>
            <a:r>
              <a:rPr lang="en-US" b="0" i="0" u="none" strike="noStrike" dirty="0" err="1" smtClean="0">
                <a:solidFill>
                  <a:srgbClr val="222222"/>
                </a:solidFill>
                <a:effectLst/>
                <a:latin typeface="arial" panose="020B0604020202020204" pitchFamily="34" charset="0"/>
              </a:rPr>
              <a:t>olarak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tanımlanan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ilaçların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kullanımının</a:t>
            </a:r>
            <a:r>
              <a:rPr lang="en-US" b="0" i="0" u="none" strike="noStrike" dirty="0" smtClean="0">
                <a:solidFill>
                  <a:srgbClr val="222222"/>
                </a:solidFill>
                <a:effectLst/>
                <a:latin typeface="arial" panose="020B0604020202020204" pitchFamily="34" charset="0"/>
              </a:rPr>
              <a:t> ABD, </a:t>
            </a:r>
            <a:r>
              <a:rPr lang="en-US" b="0" i="0" u="none" strike="noStrike" dirty="0" err="1" smtClean="0">
                <a:solidFill>
                  <a:srgbClr val="222222"/>
                </a:solidFill>
                <a:effectLst/>
                <a:latin typeface="arial" panose="020B0604020202020204" pitchFamily="34" charset="0"/>
              </a:rPr>
              <a:t>Kanada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Avrupa'da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yaygın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olduğunu</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tespit</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etmiştir</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Örneğin</a:t>
            </a:r>
            <a:r>
              <a:rPr lang="en-US" b="0" i="0" u="none" strike="noStrike" dirty="0" smtClean="0">
                <a:solidFill>
                  <a:srgbClr val="222222"/>
                </a:solidFill>
                <a:effectLst/>
                <a:latin typeface="arial" panose="020B0604020202020204" pitchFamily="34" charset="0"/>
              </a:rPr>
              <a:t>, Amerika </a:t>
            </a:r>
            <a:r>
              <a:rPr lang="en-US" b="0" i="0" u="none" strike="noStrike" dirty="0" err="1" smtClean="0">
                <a:solidFill>
                  <a:srgbClr val="222222"/>
                </a:solidFill>
                <a:effectLst/>
                <a:latin typeface="arial" panose="020B0604020202020204" pitchFamily="34" charset="0"/>
              </a:rPr>
              <a:t>Birleşik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Devletleri'nde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toplumda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yaşayan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yaşlı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yetişkinlerin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örneğinde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yüzde</a:t>
            </a:r>
            <a:r>
              <a:rPr lang="en-US" b="0" i="0" u="none" strike="noStrike" dirty="0" smtClean="0">
                <a:solidFill>
                  <a:srgbClr val="222222"/>
                </a:solidFill>
                <a:effectLst/>
                <a:latin typeface="arial" panose="020B0604020202020204" pitchFamily="34" charset="0"/>
              </a:rPr>
              <a:t> 43'ü, </a:t>
            </a:r>
            <a:r>
              <a:rPr lang="en-US" b="0" i="0" u="none" strike="noStrike" dirty="0" err="1" smtClean="0">
                <a:solidFill>
                  <a:srgbClr val="222222"/>
                </a:solidFill>
                <a:effectLst/>
                <a:latin typeface="arial" panose="020B0604020202020204" pitchFamily="34" charset="0"/>
              </a:rPr>
              <a:t>kriterler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açısından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potansiyel</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olarak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kabul</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edilemeyecek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az</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kullanmıştır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steroid </a:t>
            </a:r>
            <a:r>
              <a:rPr lang="en-US" b="0" i="0" u="none" strike="noStrike" dirty="0" err="1" smtClean="0">
                <a:solidFill>
                  <a:srgbClr val="222222"/>
                </a:solidFill>
                <a:effectLst/>
                <a:latin typeface="arial" panose="020B0604020202020204" pitchFamily="34" charset="0"/>
              </a:rPr>
              <a:t>olmayan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antienflamatuar</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ilaçlar</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NSAID'ler</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yaygın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olanıdır</a:t>
            </a:r>
            <a:r>
              <a:rPr lang="en-US" b="0" i="0" u="none" strike="noStrike" dirty="0" smtClean="0">
                <a:solidFill>
                  <a:srgbClr val="222222"/>
                </a:solidFill>
                <a:effectLst/>
                <a:latin typeface="arial" panose="020B0604020202020204" pitchFamily="34" charset="0"/>
              </a:rPr>
              <a:t>.</a:t>
            </a:r>
            <a:endParaRPr lang="en-US" dirty="0"/>
          </a:p>
        </p:txBody>
      </p:sp>
    </p:spTree>
    <p:extLst>
      <p:ext uri="{BB962C8B-B14F-4D97-AF65-F5344CB8AC3E}">
        <p14:creationId xmlns:p14="http://schemas.microsoft.com/office/powerpoint/2010/main" val="34528000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1921" y="4272677"/>
            <a:ext cx="10737668" cy="2585323"/>
          </a:xfrm>
          <a:prstGeom prst="rect">
            <a:avLst/>
          </a:prstGeom>
        </p:spPr>
        <p:txBody>
          <a:bodyPr wrap="square">
            <a:spAutoFit/>
          </a:bodyPr>
          <a:lstStyle/>
          <a:p>
            <a:pPr marL="285750" indent="-285750">
              <a:buFont typeface="Arial" panose="020B0604020202020204" pitchFamily="34" charset="0"/>
              <a:buChar char="•"/>
            </a:pPr>
            <a:r>
              <a:rPr lang="en-US" b="1" i="0" u="none" strike="noStrike" dirty="0" smtClean="0">
                <a:solidFill>
                  <a:srgbClr val="232323"/>
                </a:solidFill>
                <a:effectLst/>
                <a:latin typeface="Arial" panose="020B0604020202020204" pitchFamily="34" charset="0"/>
              </a:rPr>
              <a:t>Health care financing administration</a:t>
            </a:r>
            <a:r>
              <a:rPr lang="en-US" b="0" i="0" u="none" strike="noStrike" dirty="0" smtClean="0">
                <a:solidFill>
                  <a:srgbClr val="232323"/>
                </a:solidFill>
                <a:effectLst/>
                <a:latin typeface="Arial" panose="020B0604020202020204" pitchFamily="34" charset="0"/>
              </a:rPr>
              <a:t> </a:t>
            </a:r>
          </a:p>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 The Centers for Medicare and Medicaid Services drug utilization review criteria target eight prescription drug classes (</a:t>
            </a:r>
            <a:r>
              <a:rPr lang="en-US" b="0" i="0" u="sng" dirty="0" smtClean="0">
                <a:solidFill>
                  <a:srgbClr val="00905A"/>
                </a:solidFill>
                <a:effectLst/>
                <a:latin typeface="Arial" panose="020B0604020202020204" pitchFamily="34" charset="0"/>
                <a:hlinkClick r:id="rId2"/>
              </a:rPr>
              <a:t>digoxin</a:t>
            </a:r>
            <a:r>
              <a:rPr lang="en-US" b="0" i="0" u="none" strike="noStrike" dirty="0" smtClean="0">
                <a:solidFill>
                  <a:srgbClr val="232323"/>
                </a:solidFill>
                <a:effectLst/>
                <a:latin typeface="Arial" panose="020B0604020202020204" pitchFamily="34" charset="0"/>
              </a:rPr>
              <a:t>, calcium channel blockers, ACE inhibitors, H2 receptor antagonists, NSAIDs, benzodiazepines, antipsychotics, and antidepressants) and focus on four types of prescribing problems (inappropriate dose, inappropriate duration of therapy, duplication of therapies, and potential for drug-drug interactions). </a:t>
            </a:r>
          </a:p>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In one study, 19 percent of 2508 community-dwelling older adults were using one or more medications inappropriately; </a:t>
            </a:r>
            <a:r>
              <a:rPr lang="en-US" b="0" i="0" u="none" strike="noStrike" dirty="0" smtClean="0">
                <a:solidFill>
                  <a:srgbClr val="FF0000"/>
                </a:solidFill>
                <a:effectLst/>
                <a:latin typeface="Arial" panose="020B0604020202020204" pitchFamily="34" charset="0"/>
              </a:rPr>
              <a:t>NSAIDs and benzodiazepines </a:t>
            </a:r>
            <a:r>
              <a:rPr lang="en-US" b="0" i="0" u="none" strike="noStrike" dirty="0" smtClean="0">
                <a:solidFill>
                  <a:srgbClr val="232323"/>
                </a:solidFill>
                <a:effectLst/>
                <a:latin typeface="Arial" panose="020B0604020202020204" pitchFamily="34" charset="0"/>
              </a:rPr>
              <a:t>were the drug classes with the most potential problems </a:t>
            </a:r>
            <a:endParaRPr lang="en-US" dirty="0"/>
          </a:p>
        </p:txBody>
      </p:sp>
      <p:sp>
        <p:nvSpPr>
          <p:cNvPr id="3" name="Rectangle 1"/>
          <p:cNvSpPr>
            <a:spLocks noChangeArrowheads="1"/>
          </p:cNvSpPr>
          <p:nvPr/>
        </p:nvSpPr>
        <p:spPr bwMode="auto">
          <a:xfrm>
            <a:off x="217713" y="352625"/>
            <a:ext cx="8699864" cy="2190351"/>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en-US" sz="16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Sağlık finansmanı yönetimi – </a:t>
            </a:r>
            <a:endParaRPr kumimoji="0" lang="en-US" altLang="en-US" sz="16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en-US" sz="16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Medicare ve Medicaid Hizmetleri merkezleri ilaç kullanım inceleme kriterleri sekiz reçeteli ilaç sınıfını (digoksin, kalsiyum kanal blokerleri, ACE inhibitörleri, H2 reseptör antagonistleri, NSAID'ler, benzodiazepinler, antipsikotikler ve antidepresanlar) hedefler ve dört tip reçete yazma sorunları (uygun olmayan doz, uygun olmayan tedavi süresi, tedavilerin tekrarlanması ve ilaç-ilaç etkileşimi potansiyeli). </a:t>
            </a:r>
            <a:endParaRPr kumimoji="0" lang="en-US" altLang="en-US" sz="16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en-US" sz="16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Bir çalışmada, toplumda yaşayan 2508 yaşlı </a:t>
            </a:r>
            <a:r>
              <a:rPr lang="tr-TR" altLang="en-US" sz="1600" dirty="0"/>
              <a:t>yetişkinin</a:t>
            </a:r>
            <a:r>
              <a:rPr kumimoji="0" lang="tr-TR" altLang="en-US" sz="16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 yüzde 19'u uygun olmayan bir veya daha fazla ilaç kullanıyordu; </a:t>
            </a:r>
            <a:r>
              <a:rPr kumimoji="0" lang="tr-TR" altLang="en-US" sz="1600" b="0" i="0" u="none" strike="noStrike" cap="none" normalizeH="0" baseline="0" dirty="0" smtClean="0">
                <a:ln>
                  <a:noFill/>
                </a:ln>
                <a:solidFill>
                  <a:srgbClr val="FF0000"/>
                </a:solidFill>
                <a:effectLst/>
                <a:latin typeface="Arial" panose="020B0604020202020204" pitchFamily="34" charset="0"/>
                <a:cs typeface="Arial" panose="020B0604020202020204" pitchFamily="34" charset="0"/>
              </a:rPr>
              <a:t>NSAID'ler ve benzodiazepinler </a:t>
            </a:r>
            <a:r>
              <a:rPr kumimoji="0" lang="tr-TR" altLang="en-US" sz="16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en potansiyel problemleri olan ilaç sınıflarıydı</a:t>
            </a:r>
            <a:endParaRPr kumimoji="0" lang="tr-TR" altLang="en-US" sz="16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4772561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1588" y="5473005"/>
            <a:ext cx="11443063" cy="1384995"/>
          </a:xfrm>
          <a:prstGeom prst="rect">
            <a:avLst/>
          </a:prstGeom>
        </p:spPr>
        <p:txBody>
          <a:bodyPr wrap="square">
            <a:spAutoFit/>
          </a:bodyPr>
          <a:lstStyle/>
          <a:p>
            <a:pPr marL="285750" indent="-285750">
              <a:buFont typeface="Arial" panose="020B0604020202020204" pitchFamily="34" charset="0"/>
              <a:buChar char="•"/>
            </a:pPr>
            <a:r>
              <a:rPr lang="en-US" sz="1400" b="1" i="0" u="none" strike="noStrike" dirty="0" smtClean="0">
                <a:solidFill>
                  <a:srgbClr val="232323"/>
                </a:solidFill>
                <a:effectLst/>
                <a:latin typeface="Arial" panose="020B0604020202020204" pitchFamily="34" charset="0"/>
              </a:rPr>
              <a:t>UNDERUTILIZATION OF APPROPRIATE MEDICATION</a:t>
            </a:r>
          </a:p>
          <a:p>
            <a:pPr marL="285750" indent="-285750">
              <a:buFont typeface="Arial" panose="020B0604020202020204" pitchFamily="34" charset="0"/>
              <a:buChar char="•"/>
            </a:pPr>
            <a:endParaRPr lang="en-US" sz="1400" b="1" dirty="0">
              <a:solidFill>
                <a:srgbClr val="232323"/>
              </a:solidFill>
              <a:latin typeface="Arial" panose="020B0604020202020204" pitchFamily="34" charset="0"/>
            </a:endParaRPr>
          </a:p>
          <a:p>
            <a:pPr marL="285750" indent="-285750">
              <a:buFont typeface="Arial" panose="020B0604020202020204" pitchFamily="34" charset="0"/>
              <a:buChar char="•"/>
            </a:pPr>
            <a:r>
              <a:rPr lang="en-US" sz="1400" b="0" i="0" u="none" strike="noStrike" dirty="0" smtClean="0">
                <a:solidFill>
                  <a:srgbClr val="232323"/>
                </a:solidFill>
                <a:effectLst/>
                <a:latin typeface="Arial" panose="020B0604020202020204" pitchFamily="34" charset="0"/>
              </a:rPr>
              <a:t>Much attention has been paid to over-prescribing for older adults; under-prescribing appropriate medications is also of concern. </a:t>
            </a:r>
          </a:p>
          <a:p>
            <a:pPr marL="285750" indent="-285750">
              <a:buFont typeface="Arial" panose="020B0604020202020204" pitchFamily="34" charset="0"/>
              <a:buChar char="•"/>
            </a:pPr>
            <a:r>
              <a:rPr lang="en-US" sz="1400" b="0" i="0" u="none" strike="noStrike" dirty="0" smtClean="0">
                <a:solidFill>
                  <a:srgbClr val="232323"/>
                </a:solidFill>
                <a:effectLst/>
                <a:latin typeface="Arial" panose="020B0604020202020204" pitchFamily="34" charset="0"/>
              </a:rPr>
              <a:t>Prescribing strategies that seek to simply limit the </a:t>
            </a:r>
            <a:r>
              <a:rPr lang="en-US" sz="1400" b="0" i="0" u="none" strike="noStrike" dirty="0" smtClean="0">
                <a:solidFill>
                  <a:srgbClr val="FF0000"/>
                </a:solidFill>
                <a:effectLst/>
                <a:latin typeface="Arial" panose="020B0604020202020204" pitchFamily="34" charset="0"/>
              </a:rPr>
              <a:t>overall number of drugs prescribed to older adults </a:t>
            </a:r>
            <a:r>
              <a:rPr lang="en-US" sz="1400" b="0" i="0" u="none" strike="noStrike" dirty="0" smtClean="0">
                <a:solidFill>
                  <a:srgbClr val="232323"/>
                </a:solidFill>
                <a:effectLst/>
                <a:latin typeface="Arial" panose="020B0604020202020204" pitchFamily="34" charset="0"/>
              </a:rPr>
              <a:t>in the name of improving quality of care may be seriously misdirected.</a:t>
            </a:r>
          </a:p>
          <a:p>
            <a:pPr marL="285750" indent="-285750">
              <a:buFont typeface="Arial" panose="020B0604020202020204" pitchFamily="34" charset="0"/>
              <a:buChar char="•"/>
            </a:pPr>
            <a:r>
              <a:rPr lang="en-US" sz="1400" b="0" i="0" u="none" strike="noStrike" dirty="0" smtClean="0">
                <a:solidFill>
                  <a:srgbClr val="232323"/>
                </a:solidFill>
                <a:effectLst/>
                <a:latin typeface="Arial" panose="020B0604020202020204" pitchFamily="34" charset="0"/>
              </a:rPr>
              <a:t>Clinicians may be better </a:t>
            </a:r>
            <a:r>
              <a:rPr lang="en-US" sz="1400" b="0" i="0" u="none" strike="noStrike" dirty="0" smtClean="0">
                <a:solidFill>
                  <a:srgbClr val="FF0000"/>
                </a:solidFill>
                <a:effectLst/>
                <a:latin typeface="Arial" panose="020B0604020202020204" pitchFamily="34" charset="0"/>
              </a:rPr>
              <a:t>at avoiding over-prescribing of inappropriate drug therapies </a:t>
            </a:r>
            <a:r>
              <a:rPr lang="en-US" sz="1400" b="0" i="0" u="none" strike="noStrike" dirty="0" smtClean="0">
                <a:solidFill>
                  <a:srgbClr val="232323"/>
                </a:solidFill>
                <a:effectLst/>
                <a:latin typeface="Arial" panose="020B0604020202020204" pitchFamily="34" charset="0"/>
              </a:rPr>
              <a:t>than at prescribing indicated drug therapies. </a:t>
            </a:r>
            <a:endParaRPr lang="en-US" sz="1400" b="0" i="0" u="none" strike="noStrike" dirty="0">
              <a:solidFill>
                <a:srgbClr val="232323"/>
              </a:solidFill>
              <a:effectLst/>
              <a:latin typeface="Arial" panose="020B0604020202020204" pitchFamily="34" charset="0"/>
            </a:endParaRPr>
          </a:p>
        </p:txBody>
      </p:sp>
      <p:sp>
        <p:nvSpPr>
          <p:cNvPr id="3" name="Rectangle 2"/>
          <p:cNvSpPr/>
          <p:nvPr/>
        </p:nvSpPr>
        <p:spPr>
          <a:xfrm>
            <a:off x="409303" y="150452"/>
            <a:ext cx="11007635" cy="1815882"/>
          </a:xfrm>
          <a:prstGeom prst="rect">
            <a:avLst/>
          </a:prstGeom>
        </p:spPr>
        <p:txBody>
          <a:bodyPr wrap="square">
            <a:spAutoFit/>
          </a:bodyPr>
          <a:lstStyle/>
          <a:p>
            <a:pPr marL="285750" indent="-285750">
              <a:buFont typeface="Arial" panose="020B0604020202020204" pitchFamily="34" charset="0"/>
              <a:buChar char="•"/>
            </a:pPr>
            <a:r>
              <a:rPr lang="en-US" sz="1600" b="0" i="0" u="none" strike="noStrike" dirty="0" smtClean="0">
                <a:solidFill>
                  <a:srgbClr val="222222"/>
                </a:solidFill>
                <a:effectLst/>
                <a:latin typeface="arial" panose="020B0604020202020204" pitchFamily="34" charset="0"/>
              </a:rPr>
              <a:t>UYGUN İLAÇLARIN YETERSİZLİĞİ </a:t>
            </a:r>
          </a:p>
          <a:p>
            <a:pPr marL="285750" indent="-285750">
              <a:buFont typeface="Arial" panose="020B0604020202020204" pitchFamily="34" charset="0"/>
              <a:buChar char="•"/>
            </a:pPr>
            <a:r>
              <a:rPr lang="en-US" sz="1600" b="0" i="0" u="none" strike="noStrike" dirty="0" err="1" smtClean="0">
                <a:solidFill>
                  <a:srgbClr val="222222"/>
                </a:solidFill>
                <a:effectLst/>
                <a:latin typeface="arial" panose="020B0604020202020204" pitchFamily="34" charset="0"/>
              </a:rPr>
              <a:t>Yaşlı</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yetişkinler</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için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aşırı</a:t>
            </a:r>
            <a:r>
              <a:rPr lang="en-US" sz="1600" b="0" i="0" u="none" strike="noStrike" dirty="0" smtClean="0">
                <a:solidFill>
                  <a:srgbClr val="FF0000"/>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reçete</a:t>
            </a:r>
            <a:r>
              <a:rPr lang="en-US" sz="1600" b="0" i="0" u="none" strike="noStrike" dirty="0" smtClean="0">
                <a:solidFill>
                  <a:srgbClr val="FF0000"/>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yazmaya</a:t>
            </a:r>
            <a:r>
              <a:rPr lang="en-US" sz="1600" b="0" i="0" u="none" strike="noStrike" dirty="0" smtClean="0">
                <a:solidFill>
                  <a:srgbClr val="FF0000"/>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çok</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dikkat</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edilmiştir</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uygun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ilaçların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yetersiz</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reçete</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edilmesi</a:t>
            </a:r>
            <a:r>
              <a:rPr lang="en-US" sz="1600" b="0" i="0" u="none" strike="noStrike" dirty="0" smtClean="0">
                <a:solidFill>
                  <a:srgbClr val="222222"/>
                </a:solidFill>
                <a:effectLst/>
                <a:latin typeface="arial" panose="020B0604020202020204" pitchFamily="34" charset="0"/>
              </a:rPr>
              <a:t> de </a:t>
            </a:r>
            <a:r>
              <a:rPr lang="en-US" sz="1600" b="0" i="0" u="none" strike="noStrike" dirty="0" err="1" smtClean="0">
                <a:solidFill>
                  <a:srgbClr val="222222"/>
                </a:solidFill>
                <a:effectLst/>
                <a:latin typeface="arial" panose="020B0604020202020204" pitchFamily="34" charset="0"/>
              </a:rPr>
              <a:t>endişe</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vericidir</a:t>
            </a:r>
            <a:r>
              <a:rPr lang="en-US" sz="1600"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sz="1600" b="0" i="0" u="none" strike="noStrike" dirty="0" err="1" smtClean="0">
                <a:solidFill>
                  <a:srgbClr val="222222"/>
                </a:solidFill>
                <a:effectLst/>
                <a:latin typeface="arial" panose="020B0604020202020204" pitchFamily="34" charset="0"/>
              </a:rPr>
              <a:t>Bakım</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kalitesini</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artırmak</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adına</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yaşlı</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yetişkinlere</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reçete</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edilen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toplam</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ilaç</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sayısını</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basitçe</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sınırlamaya</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çalışan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reçete</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yazma</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stratejileri</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ciddi</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şekilde</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yanlış</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yönlendirilebilir</a:t>
            </a:r>
            <a:r>
              <a:rPr lang="en-US" sz="1600"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sz="1600" b="0" i="0" u="none" strike="noStrike" dirty="0" err="1" smtClean="0">
                <a:solidFill>
                  <a:srgbClr val="222222"/>
                </a:solidFill>
                <a:effectLst/>
                <a:latin typeface="arial" panose="020B0604020202020204" pitchFamily="34" charset="0"/>
              </a:rPr>
              <a:t>Klinisyenler</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uygun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olmayan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ilaç</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tedavilerinin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aşırı</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reçete</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edilmesinden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kaçınmak</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belirtilen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ilaç</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tedavilerini</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reçete</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etmekten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daha</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iyi</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olabilir</a:t>
            </a:r>
            <a:r>
              <a:rPr lang="en-US" sz="1600" b="0" i="0" u="none" strike="noStrike" dirty="0" smtClean="0">
                <a:solidFill>
                  <a:srgbClr val="222222"/>
                </a:solidFill>
                <a:effectLst/>
                <a:latin typeface="arial" panose="020B0604020202020204" pitchFamily="34" charset="0"/>
              </a:rPr>
              <a:t>. </a:t>
            </a:r>
          </a:p>
        </p:txBody>
      </p:sp>
    </p:spTree>
    <p:extLst>
      <p:ext uri="{BB962C8B-B14F-4D97-AF65-F5344CB8AC3E}">
        <p14:creationId xmlns:p14="http://schemas.microsoft.com/office/powerpoint/2010/main" val="6352409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1223" y="4351666"/>
            <a:ext cx="11042469" cy="2308324"/>
          </a:xfrm>
          <a:prstGeom prst="rect">
            <a:avLst/>
          </a:prstGeom>
        </p:spPr>
        <p:txBody>
          <a:bodyPr wrap="square">
            <a:spAutoFit/>
          </a:bodyPr>
          <a:lstStyle/>
          <a:p>
            <a:pPr marL="285750" indent="-285750">
              <a:buFont typeface="Arial" panose="020B0604020202020204" pitchFamily="34" charset="0"/>
              <a:buChar char="•"/>
            </a:pPr>
            <a:r>
              <a:rPr lang="en-US" b="1" i="0" u="none" strike="noStrike" dirty="0" smtClean="0">
                <a:solidFill>
                  <a:srgbClr val="232323"/>
                </a:solidFill>
                <a:effectLst/>
                <a:latin typeface="Arial" panose="020B0604020202020204" pitchFamily="34" charset="0"/>
              </a:rPr>
              <a:t>Medication effectiveness</a:t>
            </a:r>
            <a:r>
              <a:rPr lang="en-US" b="0" i="0" u="none" strike="noStrike" dirty="0" smtClean="0">
                <a:solidFill>
                  <a:srgbClr val="232323"/>
                </a:solidFill>
                <a:effectLst/>
                <a:latin typeface="Arial" panose="020B0604020202020204" pitchFamily="34" charset="0"/>
              </a:rPr>
              <a:t> </a:t>
            </a:r>
          </a:p>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Studies of drug effectiveness specifically often exclude the </a:t>
            </a:r>
            <a:r>
              <a:rPr lang="en-US" b="0" i="0" u="none" strike="noStrike" dirty="0" smtClean="0">
                <a:solidFill>
                  <a:srgbClr val="FF0000"/>
                </a:solidFill>
                <a:effectLst/>
                <a:latin typeface="Arial" panose="020B0604020202020204" pitchFamily="34" charset="0"/>
              </a:rPr>
              <a:t>geriatric population due to concerns with comorbidities and side effects</a:t>
            </a:r>
            <a:r>
              <a:rPr lang="en-US" b="0" i="0" u="none" strike="noStrike" dirty="0" smtClean="0">
                <a:solidFill>
                  <a:srgbClr val="232323"/>
                </a:solidFill>
                <a:effectLst/>
                <a:latin typeface="Arial" panose="020B0604020202020204" pitchFamily="34" charset="0"/>
              </a:rPr>
              <a:t>, causing difficulty in interpretation of study results. </a:t>
            </a:r>
          </a:p>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Therefore, the benefit of treatment for older adults, especially for preventive purposes, may not be established or </a:t>
            </a:r>
            <a:r>
              <a:rPr lang="en-US" b="0" i="0" u="none" strike="noStrike" dirty="0" smtClean="0">
                <a:solidFill>
                  <a:srgbClr val="FF0000"/>
                </a:solidFill>
                <a:effectLst/>
                <a:latin typeface="Arial" panose="020B0604020202020204" pitchFamily="34" charset="0"/>
              </a:rPr>
              <a:t>may not be recognized by prescribing clinicians</a:t>
            </a:r>
            <a:r>
              <a:rPr lang="en-US" b="0" i="0" u="none" strike="noStrike" dirty="0" smtClean="0">
                <a:solidFill>
                  <a:srgbClr val="232323"/>
                </a:solidFill>
                <a:effectLst/>
                <a:latin typeface="Arial" panose="020B0604020202020204" pitchFamily="34" charset="0"/>
              </a:rPr>
              <a:t>. </a:t>
            </a:r>
          </a:p>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As an example, in a study of </a:t>
            </a:r>
            <a:r>
              <a:rPr lang="en-US" b="0" i="0" u="none" strike="noStrike" dirty="0" smtClean="0">
                <a:solidFill>
                  <a:srgbClr val="FF0000"/>
                </a:solidFill>
                <a:effectLst/>
                <a:latin typeface="Arial" panose="020B0604020202020204" pitchFamily="34" charset="0"/>
              </a:rPr>
              <a:t>statin use </a:t>
            </a:r>
            <a:r>
              <a:rPr lang="en-US" b="0" i="0" u="none" strike="noStrike" dirty="0" smtClean="0">
                <a:solidFill>
                  <a:srgbClr val="232323"/>
                </a:solidFill>
                <a:effectLst/>
                <a:latin typeface="Arial" panose="020B0604020202020204" pitchFamily="34" charset="0"/>
              </a:rPr>
              <a:t>for secondary prevention in patients over age 66, the likelihood of being prescribed statin therapy declined 6.4 percent for every year of age; overall, only 19 percent of patients in this high-risk population had been prescribed a statin.</a:t>
            </a:r>
            <a:endParaRPr lang="en-US" dirty="0"/>
          </a:p>
        </p:txBody>
      </p:sp>
      <p:sp>
        <p:nvSpPr>
          <p:cNvPr id="3" name="Rectangle 2"/>
          <p:cNvSpPr/>
          <p:nvPr/>
        </p:nvSpPr>
        <p:spPr>
          <a:xfrm>
            <a:off x="600891" y="365760"/>
            <a:ext cx="10458995" cy="2031325"/>
          </a:xfrm>
          <a:prstGeom prst="rect">
            <a:avLst/>
          </a:prstGeom>
        </p:spPr>
        <p:txBody>
          <a:bodyPr wrap="square">
            <a:spAutoFit/>
          </a:bodyPr>
          <a:lstStyle/>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İlaç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etkinliği</a:t>
            </a:r>
            <a:r>
              <a:rPr lang="en-US" b="0" i="0" u="none" strike="noStrike" dirty="0" smtClean="0">
                <a:solidFill>
                  <a:srgbClr val="222222"/>
                </a:solidFill>
                <a:effectLst/>
                <a:latin typeface="arial" panose="020B0604020202020204" pitchFamily="34" charset="0"/>
              </a:rPr>
              <a:t> - </a:t>
            </a:r>
            <a:r>
              <a:rPr lang="en-US" b="0" i="0" u="none" strike="noStrike" dirty="0" err="1" smtClean="0">
                <a:solidFill>
                  <a:srgbClr val="222222"/>
                </a:solidFill>
                <a:effectLst/>
                <a:latin typeface="arial" panose="020B0604020202020204" pitchFamily="34" charset="0"/>
              </a:rPr>
              <a:t>İlaç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etkinliği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çalışmaları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sıklıkla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komorbidite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etkilerle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ilgili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endişeler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nedeniyle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geriatrik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popülasyonu</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dışlayarak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çalışma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sonuçlarının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yorumlanmasında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güçlük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yaratır</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b="0" i="0" u="none" strike="noStrike" dirty="0" smtClean="0">
                <a:solidFill>
                  <a:srgbClr val="222222"/>
                </a:solidFill>
                <a:effectLst/>
                <a:latin typeface="arial" panose="020B0604020202020204" pitchFamily="34" charset="0"/>
              </a:rPr>
              <a:t>Bu </a:t>
            </a:r>
            <a:r>
              <a:rPr lang="en-US" b="0" i="0" u="none" strike="noStrike" dirty="0" err="1" smtClean="0">
                <a:solidFill>
                  <a:srgbClr val="222222"/>
                </a:solidFill>
                <a:effectLst/>
                <a:latin typeface="arial" panose="020B0604020202020204" pitchFamily="34" charset="0"/>
              </a:rPr>
              <a:t>nedenle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özellikle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önleyici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amaçlar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için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yaşlı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yetişkinler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için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tedavinin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yararı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belirlenemez</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veya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reçete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yazan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klinisyenler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tarafından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tanınmayabilir</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Örnek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olarak</a:t>
            </a:r>
            <a:r>
              <a:rPr lang="en-US" b="0" i="0" u="none" strike="noStrike" dirty="0" smtClean="0">
                <a:solidFill>
                  <a:srgbClr val="222222"/>
                </a:solidFill>
                <a:effectLst/>
                <a:latin typeface="arial" panose="020B0604020202020204" pitchFamily="34" charset="0"/>
              </a:rPr>
              <a:t>, 66 </a:t>
            </a:r>
            <a:r>
              <a:rPr lang="en-US" b="0" i="0" u="none" strike="noStrike" dirty="0" err="1" smtClean="0">
                <a:solidFill>
                  <a:srgbClr val="222222"/>
                </a:solidFill>
                <a:effectLst/>
                <a:latin typeface="arial" panose="020B0604020202020204" pitchFamily="34" charset="0"/>
              </a:rPr>
              <a:t>yaşın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üzerindeki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hastalarda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sekonder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korunmada</a:t>
            </a:r>
            <a:r>
              <a:rPr lang="en-US" b="0" i="0" u="none" strike="noStrike" dirty="0" smtClean="0">
                <a:solidFill>
                  <a:srgbClr val="222222"/>
                </a:solidFill>
                <a:effectLst/>
                <a:latin typeface="arial" panose="020B0604020202020204" pitchFamily="34" charset="0"/>
              </a:rPr>
              <a:t> statin </a:t>
            </a:r>
            <a:r>
              <a:rPr lang="en-US" b="0" i="0" u="none" strike="noStrike" dirty="0" err="1" smtClean="0">
                <a:solidFill>
                  <a:srgbClr val="222222"/>
                </a:solidFill>
                <a:effectLst/>
                <a:latin typeface="arial" panose="020B0604020202020204" pitchFamily="34" charset="0"/>
              </a:rPr>
              <a:t>kullanımı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üzerine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yapılan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çalışmada</a:t>
            </a:r>
            <a:r>
              <a:rPr lang="en-US" b="0" i="0" u="none" strike="noStrike" dirty="0" smtClean="0">
                <a:solidFill>
                  <a:srgbClr val="222222"/>
                </a:solidFill>
                <a:effectLst/>
                <a:latin typeface="arial" panose="020B0604020202020204" pitchFamily="34" charset="0"/>
              </a:rPr>
              <a:t>, statin </a:t>
            </a:r>
            <a:r>
              <a:rPr lang="en-US" b="0" i="0" u="none" strike="noStrike" dirty="0" err="1" smtClean="0">
                <a:solidFill>
                  <a:srgbClr val="222222"/>
                </a:solidFill>
                <a:effectLst/>
                <a:latin typeface="arial" panose="020B0604020202020204" pitchFamily="34" charset="0"/>
              </a:rPr>
              <a:t>tedavisi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reçete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edilme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olasılığı</a:t>
            </a:r>
            <a:r>
              <a:rPr lang="en-US" b="0" i="0" u="none" strike="noStrike" dirty="0" smtClean="0">
                <a:solidFill>
                  <a:srgbClr val="222222"/>
                </a:solidFill>
                <a:effectLst/>
                <a:latin typeface="arial" panose="020B0604020202020204" pitchFamily="34" charset="0"/>
              </a:rPr>
              <a:t> her </a:t>
            </a:r>
            <a:r>
              <a:rPr lang="en-US" b="0" i="0" u="none" strike="noStrike" dirty="0" err="1" smtClean="0">
                <a:solidFill>
                  <a:srgbClr val="222222"/>
                </a:solidFill>
                <a:effectLst/>
                <a:latin typeface="arial" panose="020B0604020202020204" pitchFamily="34" charset="0"/>
              </a:rPr>
              <a:t>yaşta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yüzde</a:t>
            </a:r>
            <a:r>
              <a:rPr lang="en-US" b="0" i="0" u="none" strike="noStrike" dirty="0" smtClean="0">
                <a:solidFill>
                  <a:srgbClr val="222222"/>
                </a:solidFill>
                <a:effectLst/>
                <a:latin typeface="arial" panose="020B0604020202020204" pitchFamily="34" charset="0"/>
              </a:rPr>
              <a:t> 6,4 </a:t>
            </a:r>
            <a:r>
              <a:rPr lang="en-US" b="0" i="0" u="none" strike="noStrike" dirty="0" err="1" smtClean="0">
                <a:solidFill>
                  <a:srgbClr val="222222"/>
                </a:solidFill>
                <a:effectLst/>
                <a:latin typeface="arial" panose="020B0604020202020204" pitchFamily="34" charset="0"/>
              </a:rPr>
              <a:t>azaldı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genel</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olarak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bu</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yüksek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riskli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popülasyondaki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hastaların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sadece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yüzde</a:t>
            </a:r>
            <a:r>
              <a:rPr lang="en-US" b="0" i="0" u="none" strike="noStrike" dirty="0" smtClean="0">
                <a:solidFill>
                  <a:srgbClr val="222222"/>
                </a:solidFill>
                <a:effectLst/>
                <a:latin typeface="arial" panose="020B0604020202020204" pitchFamily="34" charset="0"/>
              </a:rPr>
              <a:t> 19'una statin </a:t>
            </a:r>
            <a:r>
              <a:rPr lang="en-US" b="0" i="0" u="none" strike="noStrike" dirty="0" err="1" smtClean="0">
                <a:solidFill>
                  <a:srgbClr val="222222"/>
                </a:solidFill>
                <a:effectLst/>
                <a:latin typeface="arial" panose="020B0604020202020204" pitchFamily="34" charset="0"/>
              </a:rPr>
              <a:t>reçete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edilmiştir</a:t>
            </a:r>
            <a:r>
              <a:rPr lang="en-US" b="0" i="0" u="none" strike="noStrike" dirty="0" smtClean="0">
                <a:solidFill>
                  <a:srgbClr val="222222"/>
                </a:solidFill>
                <a:effectLst/>
                <a:latin typeface="arial" panose="020B0604020202020204" pitchFamily="34" charset="0"/>
              </a:rPr>
              <a:t>.</a:t>
            </a:r>
            <a:endParaRPr lang="en-US" dirty="0"/>
          </a:p>
        </p:txBody>
      </p:sp>
    </p:spTree>
    <p:extLst>
      <p:ext uri="{BB962C8B-B14F-4D97-AF65-F5344CB8AC3E}">
        <p14:creationId xmlns:p14="http://schemas.microsoft.com/office/powerpoint/2010/main" val="39978096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7713" y="5131249"/>
            <a:ext cx="11347269" cy="1477328"/>
          </a:xfrm>
          <a:prstGeom prst="rect">
            <a:avLst/>
          </a:prstGeom>
        </p:spPr>
        <p:txBody>
          <a:bodyPr wrap="square">
            <a:spAutoFit/>
          </a:bodyPr>
          <a:lstStyle/>
          <a:p>
            <a:r>
              <a:rPr lang="en-US" b="1" i="0" u="none" strike="noStrike" dirty="0" smtClean="0">
                <a:solidFill>
                  <a:srgbClr val="232323"/>
                </a:solidFill>
                <a:effectLst/>
                <a:latin typeface="Arial" panose="020B0604020202020204" pitchFamily="34" charset="0"/>
              </a:rPr>
              <a:t>ADVERSE DRUG EVENTS</a:t>
            </a:r>
          </a:p>
          <a:p>
            <a:r>
              <a:rPr lang="en-US" b="0" i="0" u="none" strike="noStrike" dirty="0" smtClean="0">
                <a:solidFill>
                  <a:srgbClr val="232323"/>
                </a:solidFill>
                <a:effectLst/>
                <a:latin typeface="Arial" panose="020B0604020202020204" pitchFamily="34" charset="0"/>
              </a:rPr>
              <a:t>Adverse drug events (ADEs) are injuries that occur from use of a drug, including noxious responses, drug administration errors, and any other circumstances that lead to an injury. </a:t>
            </a:r>
          </a:p>
          <a:p>
            <a:r>
              <a:rPr lang="en-US" b="0" i="0" u="none" strike="noStrike" dirty="0" smtClean="0">
                <a:solidFill>
                  <a:srgbClr val="232323"/>
                </a:solidFill>
                <a:effectLst/>
                <a:latin typeface="Arial" panose="020B0604020202020204" pitchFamily="34" charset="0"/>
              </a:rPr>
              <a:t>A number of factors in older adults contribute to their increased risk for developing ADEs, including </a:t>
            </a:r>
            <a:r>
              <a:rPr lang="en-US" b="0" i="0" u="none" strike="noStrike" dirty="0" smtClean="0">
                <a:solidFill>
                  <a:srgbClr val="FF0000"/>
                </a:solidFill>
                <a:effectLst/>
                <a:latin typeface="Arial" panose="020B0604020202020204" pitchFamily="34" charset="0"/>
              </a:rPr>
              <a:t>frailty, coexisting medical problems, memory issues, and use of multiple prescribed and non-prescribed medications </a:t>
            </a:r>
            <a:r>
              <a:rPr lang="en-US" b="0" i="0" u="none" strike="noStrike" dirty="0" smtClean="0">
                <a:solidFill>
                  <a:srgbClr val="232323"/>
                </a:solidFill>
                <a:effectLst/>
                <a:latin typeface="Arial" panose="020B0604020202020204" pitchFamily="34" charset="0"/>
              </a:rPr>
              <a:t>.</a:t>
            </a:r>
            <a:endParaRPr lang="en-US" dirty="0"/>
          </a:p>
        </p:txBody>
      </p:sp>
      <p:sp>
        <p:nvSpPr>
          <p:cNvPr id="3" name="Rectangle 2"/>
          <p:cNvSpPr/>
          <p:nvPr/>
        </p:nvSpPr>
        <p:spPr>
          <a:xfrm>
            <a:off x="217713" y="489581"/>
            <a:ext cx="11451773" cy="1754326"/>
          </a:xfrm>
          <a:prstGeom prst="rect">
            <a:avLst/>
          </a:prstGeom>
        </p:spPr>
        <p:txBody>
          <a:bodyPr wrap="square">
            <a:spAutoFit/>
          </a:bodyPr>
          <a:lstStyle/>
          <a:p>
            <a:pPr marL="285750" indent="-285750">
              <a:buFont typeface="Arial" panose="020B0604020202020204" pitchFamily="34" charset="0"/>
              <a:buChar char="•"/>
            </a:pPr>
            <a:r>
              <a:rPr lang="en-US" b="0" i="0" u="none" strike="noStrike" dirty="0" smtClean="0">
                <a:solidFill>
                  <a:srgbClr val="222222"/>
                </a:solidFill>
                <a:effectLst/>
                <a:latin typeface="arial" panose="020B0604020202020204" pitchFamily="34" charset="0"/>
              </a:rPr>
              <a:t>İLAÇ YAN ETKİLERI</a:t>
            </a:r>
          </a:p>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Olumsuz</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olayları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ADE'ler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zararlı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yanıtlar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uygulama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hataları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yaralanmaya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yol</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açan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diğer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durumlar</a:t>
            </a:r>
            <a:r>
              <a:rPr lang="en-US" b="0" i="0" u="none" strike="noStrike" dirty="0" smtClean="0">
                <a:solidFill>
                  <a:srgbClr val="222222"/>
                </a:solidFill>
                <a:effectLst/>
                <a:latin typeface="arial" panose="020B0604020202020204" pitchFamily="34" charset="0"/>
              </a:rPr>
              <a:t> da </a:t>
            </a:r>
            <a:r>
              <a:rPr lang="en-US" b="0" i="0" u="none" strike="noStrike" dirty="0" err="1" smtClean="0">
                <a:solidFill>
                  <a:srgbClr val="222222"/>
                </a:solidFill>
                <a:effectLst/>
                <a:latin typeface="arial" panose="020B0604020202020204" pitchFamily="34" charset="0"/>
              </a:rPr>
              <a:t>dahil</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olmak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üzere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ilacın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kullanımından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kaynaklanan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yaralanmalardır</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Yaşlı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yetişkinlerde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dizi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faktör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zayıflık</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bir</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arada</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var</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olan</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tıbbi</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problemler</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hafıza</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sorunları</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ve</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reçeteli</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reçetesiz</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çoklu</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ilaçların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kullanımı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dahil</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olmak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üzere</a:t>
            </a:r>
            <a:r>
              <a:rPr lang="en-US" b="0" i="0" u="none" strike="noStrike" dirty="0" smtClean="0">
                <a:solidFill>
                  <a:srgbClr val="222222"/>
                </a:solidFill>
                <a:effectLst/>
                <a:latin typeface="arial" panose="020B0604020202020204" pitchFamily="34" charset="0"/>
              </a:rPr>
              <a:t> ADE </a:t>
            </a:r>
            <a:r>
              <a:rPr lang="en-US" b="0" i="0" u="none" strike="noStrike" dirty="0" err="1" smtClean="0">
                <a:solidFill>
                  <a:srgbClr val="222222"/>
                </a:solidFill>
                <a:effectLst/>
                <a:latin typeface="arial" panose="020B0604020202020204" pitchFamily="34" charset="0"/>
              </a:rPr>
              <a:t>geliştirme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riskinin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artmasına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katkıda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bulunmaktadır</a:t>
            </a:r>
            <a:r>
              <a:rPr lang="en-US" b="0" i="0" u="none" strike="noStrike" dirty="0" smtClean="0">
                <a:solidFill>
                  <a:srgbClr val="222222"/>
                </a:solidFill>
                <a:effectLst/>
                <a:latin typeface="arial" panose="020B0604020202020204" pitchFamily="34" charset="0"/>
              </a:rPr>
              <a:t> .</a:t>
            </a:r>
            <a:endParaRPr lang="en-US" dirty="0"/>
          </a:p>
        </p:txBody>
      </p:sp>
    </p:spTree>
    <p:extLst>
      <p:ext uri="{BB962C8B-B14F-4D97-AF65-F5344CB8AC3E}">
        <p14:creationId xmlns:p14="http://schemas.microsoft.com/office/powerpoint/2010/main" val="36254961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8045" y="3209675"/>
            <a:ext cx="11399521" cy="2862322"/>
          </a:xfrm>
          <a:prstGeom prst="rect">
            <a:avLst/>
          </a:prstGeom>
        </p:spPr>
        <p:txBody>
          <a:bodyPr wrap="square">
            <a:spAutoFit/>
          </a:bodyPr>
          <a:lstStyle/>
          <a:p>
            <a:r>
              <a:rPr lang="en-US" b="1" i="0" u="none" strike="noStrike" dirty="0" smtClean="0">
                <a:solidFill>
                  <a:srgbClr val="232323"/>
                </a:solidFill>
                <a:effectLst/>
                <a:latin typeface="Arial" panose="020B0604020202020204" pitchFamily="34" charset="0"/>
              </a:rPr>
              <a:t>Types</a:t>
            </a:r>
            <a:r>
              <a:rPr lang="en-US" b="0" i="0" u="none" strike="noStrike" dirty="0" smtClean="0">
                <a:solidFill>
                  <a:srgbClr val="232323"/>
                </a:solidFill>
                <a:effectLst/>
                <a:latin typeface="Arial" panose="020B0604020202020204" pitchFamily="34" charset="0"/>
              </a:rPr>
              <a:t> — The following are distinct types of ADEs:</a:t>
            </a:r>
          </a:p>
          <a:p>
            <a:r>
              <a:rPr lang="en-US" b="1" i="0" u="none" strike="noStrike" dirty="0" smtClean="0">
                <a:solidFill>
                  <a:srgbClr val="232323"/>
                </a:solidFill>
                <a:effectLst/>
                <a:latin typeface="Arial" panose="020B0604020202020204" pitchFamily="34" charset="0"/>
              </a:rPr>
              <a:t>Hospitalizations</a:t>
            </a:r>
            <a:r>
              <a:rPr lang="en-US" b="0" i="0" u="none" strike="noStrike" dirty="0" smtClean="0">
                <a:solidFill>
                  <a:srgbClr val="232323"/>
                </a:solidFill>
                <a:effectLst/>
                <a:latin typeface="Arial" panose="020B0604020202020204" pitchFamily="34" charset="0"/>
              </a:rPr>
              <a:t> — Adverse drug reactions (ADRs) are responsible for between </a:t>
            </a:r>
            <a:r>
              <a:rPr lang="en-US" b="0" i="0" u="none" strike="noStrike" dirty="0" smtClean="0">
                <a:solidFill>
                  <a:srgbClr val="FF0000"/>
                </a:solidFill>
                <a:effectLst/>
                <a:latin typeface="Arial" panose="020B0604020202020204" pitchFamily="34" charset="0"/>
              </a:rPr>
              <a:t>3 to 10 percent </a:t>
            </a:r>
            <a:r>
              <a:rPr lang="en-US" b="0" i="0" u="none" strike="noStrike" dirty="0" smtClean="0">
                <a:solidFill>
                  <a:srgbClr val="232323"/>
                </a:solidFill>
                <a:effectLst/>
                <a:latin typeface="Arial" panose="020B0604020202020204" pitchFamily="34" charset="0"/>
              </a:rPr>
              <a:t>of all hospitalizations among older patients. </a:t>
            </a:r>
          </a:p>
          <a:p>
            <a:r>
              <a:rPr lang="en-US" b="0" i="0" u="none" strike="noStrike" dirty="0" smtClean="0">
                <a:solidFill>
                  <a:srgbClr val="232323"/>
                </a:solidFill>
                <a:effectLst/>
                <a:latin typeface="Arial" panose="020B0604020202020204" pitchFamily="34" charset="0"/>
              </a:rPr>
              <a:t>Compared with younger adults, ADR-related hospitalizations in older adults are more common and are more likely to be preventable </a:t>
            </a:r>
          </a:p>
          <a:p>
            <a:r>
              <a:rPr lang="en-US" b="0" i="0" u="none" strike="noStrike" dirty="0" smtClean="0">
                <a:solidFill>
                  <a:srgbClr val="232323"/>
                </a:solidFill>
                <a:effectLst/>
                <a:latin typeface="Arial" panose="020B0604020202020204" pitchFamily="34" charset="0"/>
              </a:rPr>
              <a:t>In the United States, between 2007 and 2009, an estimated 99,628 (95% CI 55,531-143,724) ADE-related hospitalizations occurred annually among individuals 65 years and older; two-thirds were due to unintentional overdoses. </a:t>
            </a:r>
          </a:p>
          <a:p>
            <a:r>
              <a:rPr lang="en-US" b="0" i="0" u="none" strike="noStrike" dirty="0" smtClean="0">
                <a:solidFill>
                  <a:srgbClr val="232323"/>
                </a:solidFill>
                <a:effectLst/>
                <a:latin typeface="Arial" panose="020B0604020202020204" pitchFamily="34" charset="0"/>
              </a:rPr>
              <a:t>Four medications or medication classes were implicated in 67 percent of hospitalizations: </a:t>
            </a:r>
            <a:r>
              <a:rPr lang="en-US" b="0" i="0" u="sng" strike="noStrike" dirty="0" smtClean="0">
                <a:solidFill>
                  <a:srgbClr val="00905A"/>
                </a:solidFill>
                <a:effectLst/>
                <a:latin typeface="Arial" panose="020B0604020202020204" pitchFamily="34" charset="0"/>
                <a:hlinkClick r:id="rId2"/>
              </a:rPr>
              <a:t>warfarin</a:t>
            </a:r>
            <a:r>
              <a:rPr lang="en-US" b="0" i="0" u="none" strike="noStrike" dirty="0" smtClean="0">
                <a:solidFill>
                  <a:srgbClr val="232323"/>
                </a:solidFill>
                <a:effectLst/>
                <a:latin typeface="Arial" panose="020B0604020202020204" pitchFamily="34" charset="0"/>
              </a:rPr>
              <a:t>, insulins, oral antiplatelet agents, and oral hypoglycemic agents.</a:t>
            </a:r>
          </a:p>
        </p:txBody>
      </p:sp>
      <p:sp>
        <p:nvSpPr>
          <p:cNvPr id="3" name="Rectangle 2"/>
          <p:cNvSpPr/>
          <p:nvPr/>
        </p:nvSpPr>
        <p:spPr>
          <a:xfrm>
            <a:off x="209006" y="116456"/>
            <a:ext cx="10607040" cy="2554545"/>
          </a:xfrm>
          <a:prstGeom prst="rect">
            <a:avLst/>
          </a:prstGeom>
        </p:spPr>
        <p:txBody>
          <a:bodyPr wrap="square">
            <a:spAutoFit/>
          </a:bodyPr>
          <a:lstStyle/>
          <a:p>
            <a:r>
              <a:rPr lang="en-US" sz="1600" b="0" i="0" u="none" strike="noStrike" dirty="0" err="1" smtClean="0">
                <a:solidFill>
                  <a:srgbClr val="222222"/>
                </a:solidFill>
                <a:effectLst/>
                <a:latin typeface="arial" panose="020B0604020202020204" pitchFamily="34" charset="0"/>
              </a:rPr>
              <a:t>Türler</a:t>
            </a:r>
            <a:r>
              <a:rPr lang="en-US" sz="1600" b="0" i="0" u="none" strike="noStrike" dirty="0" smtClean="0">
                <a:solidFill>
                  <a:srgbClr val="222222"/>
                </a:solidFill>
                <a:effectLst/>
                <a:latin typeface="arial" panose="020B0604020202020204" pitchFamily="34" charset="0"/>
              </a:rPr>
              <a:t> - </a:t>
            </a:r>
            <a:r>
              <a:rPr lang="en-US" sz="1600" b="0" i="0" u="none" strike="noStrike" dirty="0" err="1" smtClean="0">
                <a:solidFill>
                  <a:srgbClr val="222222"/>
                </a:solidFill>
                <a:effectLst/>
                <a:latin typeface="arial" panose="020B0604020202020204" pitchFamily="34" charset="0"/>
              </a:rPr>
              <a:t>Aşağıdakiler</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farklı</a:t>
            </a:r>
            <a:r>
              <a:rPr lang="en-US" sz="1600" b="0" i="0" u="none" strike="noStrike" dirty="0" smtClean="0">
                <a:solidFill>
                  <a:srgbClr val="222222"/>
                </a:solidFill>
                <a:effectLst/>
                <a:latin typeface="arial" panose="020B0604020202020204" pitchFamily="34" charset="0"/>
              </a:rPr>
              <a:t> ADE </a:t>
            </a:r>
            <a:r>
              <a:rPr lang="en-US" sz="1600" b="0" i="0" u="none" strike="noStrike" dirty="0" err="1" smtClean="0">
                <a:solidFill>
                  <a:srgbClr val="222222"/>
                </a:solidFill>
                <a:effectLst/>
                <a:latin typeface="arial" panose="020B0604020202020204" pitchFamily="34" charset="0"/>
              </a:rPr>
              <a:t>türleridir</a:t>
            </a:r>
            <a:r>
              <a:rPr lang="en-US" sz="1600" b="0" i="0" u="none" strike="noStrike" dirty="0" smtClean="0">
                <a:solidFill>
                  <a:srgbClr val="222222"/>
                </a:solidFill>
                <a:effectLst/>
                <a:latin typeface="arial" panose="020B0604020202020204" pitchFamily="34" charset="0"/>
              </a:rPr>
              <a:t>: </a:t>
            </a:r>
          </a:p>
          <a:p>
            <a:endParaRPr lang="en-US" sz="1600" b="0" i="0" u="none" strike="noStrike" dirty="0" smtClean="0">
              <a:solidFill>
                <a:srgbClr val="222222"/>
              </a:solidFill>
              <a:effectLst/>
              <a:latin typeface="arial" panose="020B0604020202020204" pitchFamily="34" charset="0"/>
            </a:endParaRPr>
          </a:p>
          <a:p>
            <a:r>
              <a:rPr lang="en-US" sz="1600" b="0" i="0" u="none" strike="noStrike" dirty="0" err="1" smtClean="0">
                <a:solidFill>
                  <a:srgbClr val="222222"/>
                </a:solidFill>
                <a:effectLst/>
                <a:latin typeface="arial" panose="020B0604020202020204" pitchFamily="34" charset="0"/>
              </a:rPr>
              <a:t>Hastaneye</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Yatışlar</a:t>
            </a:r>
            <a:r>
              <a:rPr lang="en-US" sz="1600" b="0" i="0" u="none" strike="noStrike" dirty="0" smtClean="0">
                <a:solidFill>
                  <a:srgbClr val="222222"/>
                </a:solidFill>
                <a:effectLst/>
                <a:latin typeface="arial" panose="020B0604020202020204" pitchFamily="34" charset="0"/>
              </a:rPr>
              <a:t> </a:t>
            </a:r>
          </a:p>
          <a:p>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Olumsuz</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ilaç</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reaksiyonları</a:t>
            </a:r>
            <a:r>
              <a:rPr lang="en-US" sz="1600" b="0" i="0" u="none" strike="noStrike" dirty="0" smtClean="0">
                <a:solidFill>
                  <a:srgbClr val="222222"/>
                </a:solidFill>
                <a:effectLst/>
                <a:latin typeface="arial" panose="020B0604020202020204" pitchFamily="34" charset="0"/>
              </a:rPr>
              <a:t> (ADR) </a:t>
            </a:r>
            <a:r>
              <a:rPr lang="en-US" sz="1600" b="0" i="0" u="none" strike="noStrike" dirty="0" err="1" smtClean="0">
                <a:solidFill>
                  <a:srgbClr val="222222"/>
                </a:solidFill>
                <a:effectLst/>
                <a:latin typeface="arial" panose="020B0604020202020204" pitchFamily="34" charset="0"/>
              </a:rPr>
              <a:t>yaşlı</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hastalar</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arasındaki</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tüm</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hastaneye</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yatışların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yüzde</a:t>
            </a:r>
            <a:r>
              <a:rPr lang="en-US" sz="1600" b="0" i="0" u="none" strike="noStrike" dirty="0" smtClean="0">
                <a:solidFill>
                  <a:srgbClr val="222222"/>
                </a:solidFill>
                <a:effectLst/>
                <a:latin typeface="arial" panose="020B0604020202020204" pitchFamily="34" charset="0"/>
              </a:rPr>
              <a:t> 3 </a:t>
            </a:r>
            <a:r>
              <a:rPr lang="en-US" sz="1600" b="0" i="0" u="none" strike="noStrike" dirty="0" err="1" smtClean="0">
                <a:solidFill>
                  <a:srgbClr val="222222"/>
                </a:solidFill>
                <a:effectLst/>
                <a:latin typeface="arial" panose="020B0604020202020204" pitchFamily="34" charset="0"/>
              </a:rPr>
              <a:t>ila</a:t>
            </a:r>
            <a:r>
              <a:rPr lang="en-US" sz="1600" b="0" i="0" u="none" strike="noStrike" dirty="0" smtClean="0">
                <a:solidFill>
                  <a:srgbClr val="222222"/>
                </a:solidFill>
                <a:effectLst/>
                <a:latin typeface="arial" panose="020B0604020202020204" pitchFamily="34" charset="0"/>
              </a:rPr>
              <a:t> 10'undan </a:t>
            </a:r>
            <a:r>
              <a:rPr lang="en-US" sz="1600" b="0" i="0" u="none" strike="noStrike" dirty="0" err="1" smtClean="0">
                <a:solidFill>
                  <a:srgbClr val="222222"/>
                </a:solidFill>
                <a:effectLst/>
                <a:latin typeface="arial" panose="020B0604020202020204" pitchFamily="34" charset="0"/>
              </a:rPr>
              <a:t>sorumludur</a:t>
            </a:r>
            <a:r>
              <a:rPr lang="en-US" sz="1600" b="0" i="0" u="none" strike="noStrike" dirty="0" smtClean="0">
                <a:solidFill>
                  <a:srgbClr val="222222"/>
                </a:solidFill>
                <a:effectLst/>
                <a:latin typeface="arial" panose="020B0604020202020204" pitchFamily="34" charset="0"/>
              </a:rPr>
              <a:t>. </a:t>
            </a:r>
          </a:p>
          <a:p>
            <a:r>
              <a:rPr lang="en-US" sz="1600" b="0" i="0" u="none" strike="noStrike" dirty="0" err="1" smtClean="0">
                <a:solidFill>
                  <a:srgbClr val="222222"/>
                </a:solidFill>
                <a:effectLst/>
                <a:latin typeface="arial" panose="020B0604020202020204" pitchFamily="34" charset="0"/>
              </a:rPr>
              <a:t>Genç</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yetişkinlerle</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karşılaştırıldığında</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yaşlı</a:t>
            </a:r>
            <a:r>
              <a:rPr lang="en-US" sz="1600" dirty="0" err="1" smtClean="0">
                <a:solidFill>
                  <a:srgbClr val="222222"/>
                </a:solidFill>
                <a:latin typeface="arial" panose="020B0604020202020204" pitchFamily="34" charset="0"/>
              </a:rPr>
              <a:t>larda</a:t>
            </a:r>
            <a:r>
              <a:rPr lang="en-US" sz="1600" dirty="0" smtClean="0">
                <a:solidFill>
                  <a:srgbClr val="222222"/>
                </a:solidFill>
                <a:latin typeface="arial" panose="020B0604020202020204" pitchFamily="34" charset="0"/>
              </a:rPr>
              <a:t> </a:t>
            </a:r>
            <a:r>
              <a:rPr lang="en-US" sz="1600" b="0" i="0" u="none" strike="noStrike" dirty="0" smtClean="0">
                <a:solidFill>
                  <a:srgbClr val="222222"/>
                </a:solidFill>
                <a:effectLst/>
                <a:latin typeface="arial" panose="020B0604020202020204" pitchFamily="34" charset="0"/>
              </a:rPr>
              <a:t>ADR </a:t>
            </a:r>
            <a:r>
              <a:rPr lang="en-US" sz="1600" b="0" i="0" u="none" strike="noStrike" dirty="0" err="1" smtClean="0">
                <a:solidFill>
                  <a:srgbClr val="222222"/>
                </a:solidFill>
                <a:effectLst/>
                <a:latin typeface="arial" panose="020B0604020202020204" pitchFamily="34" charset="0"/>
              </a:rPr>
              <a:t>ile</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ilişkili</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yatışlar</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daha</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yaygındır</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ve</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önlenebilir</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olma</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olasılığı</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daha</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yüksektir</a:t>
            </a:r>
            <a:r>
              <a:rPr lang="en-US" sz="1600" b="0" i="0" u="none" strike="noStrike" dirty="0" smtClean="0">
                <a:solidFill>
                  <a:srgbClr val="222222"/>
                </a:solidFill>
                <a:effectLst/>
                <a:latin typeface="arial" panose="020B0604020202020204" pitchFamily="34" charset="0"/>
              </a:rPr>
              <a:t> [82,85]. </a:t>
            </a:r>
          </a:p>
          <a:p>
            <a:r>
              <a:rPr lang="en-US" sz="1600" b="0" i="0" u="none" strike="noStrike" dirty="0" smtClean="0">
                <a:solidFill>
                  <a:srgbClr val="222222"/>
                </a:solidFill>
                <a:effectLst/>
                <a:latin typeface="arial" panose="020B0604020202020204" pitchFamily="34" charset="0"/>
              </a:rPr>
              <a:t>Amerika </a:t>
            </a:r>
            <a:r>
              <a:rPr lang="en-US" sz="1600" b="0" i="0" u="none" strike="noStrike" dirty="0" err="1" smtClean="0">
                <a:solidFill>
                  <a:srgbClr val="222222"/>
                </a:solidFill>
                <a:effectLst/>
                <a:latin typeface="arial" panose="020B0604020202020204" pitchFamily="34" charset="0"/>
              </a:rPr>
              <a:t>Birleşik</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Devletleri'nde</a:t>
            </a:r>
            <a:r>
              <a:rPr lang="en-US" sz="1600" b="0" i="0" u="none" strike="noStrike" dirty="0" smtClean="0">
                <a:solidFill>
                  <a:srgbClr val="222222"/>
                </a:solidFill>
                <a:effectLst/>
                <a:latin typeface="arial" panose="020B0604020202020204" pitchFamily="34" charset="0"/>
              </a:rPr>
              <a:t>, 2007 </a:t>
            </a:r>
            <a:r>
              <a:rPr lang="en-US" sz="1600" b="0" i="0" u="none" strike="noStrike" dirty="0" err="1" smtClean="0">
                <a:solidFill>
                  <a:srgbClr val="222222"/>
                </a:solidFill>
                <a:effectLst/>
                <a:latin typeface="arial" panose="020B0604020202020204" pitchFamily="34" charset="0"/>
              </a:rPr>
              <a:t>ve</a:t>
            </a:r>
            <a:r>
              <a:rPr lang="en-US" sz="1600" b="0" i="0" u="none" strike="noStrike" dirty="0" smtClean="0">
                <a:solidFill>
                  <a:srgbClr val="222222"/>
                </a:solidFill>
                <a:effectLst/>
                <a:latin typeface="arial" panose="020B0604020202020204" pitchFamily="34" charset="0"/>
              </a:rPr>
              <a:t> 2009 </a:t>
            </a:r>
            <a:r>
              <a:rPr lang="en-US" sz="1600" b="0" i="0" u="none" strike="noStrike" dirty="0" err="1" smtClean="0">
                <a:solidFill>
                  <a:srgbClr val="222222"/>
                </a:solidFill>
                <a:effectLst/>
                <a:latin typeface="arial" panose="020B0604020202020204" pitchFamily="34" charset="0"/>
              </a:rPr>
              <a:t>yılları</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arasında</a:t>
            </a:r>
            <a:r>
              <a:rPr lang="en-US" sz="1600" b="0" i="0" u="none" strike="noStrike" dirty="0" smtClean="0">
                <a:solidFill>
                  <a:srgbClr val="222222"/>
                </a:solidFill>
                <a:effectLst/>
                <a:latin typeface="arial" panose="020B0604020202020204" pitchFamily="34" charset="0"/>
              </a:rPr>
              <a:t>, 65 </a:t>
            </a:r>
            <a:r>
              <a:rPr lang="en-US" sz="1600" b="0" i="0" u="none" strike="noStrike" dirty="0" err="1" smtClean="0">
                <a:solidFill>
                  <a:srgbClr val="222222"/>
                </a:solidFill>
                <a:effectLst/>
                <a:latin typeface="arial" panose="020B0604020202020204" pitchFamily="34" charset="0"/>
              </a:rPr>
              <a:t>yaş</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ve</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üstü</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bireyler</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arasında</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yılda</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yaklaşık</a:t>
            </a:r>
            <a:r>
              <a:rPr lang="en-US" sz="1600" b="0" i="0" u="none" strike="noStrike" dirty="0" smtClean="0">
                <a:solidFill>
                  <a:srgbClr val="222222"/>
                </a:solidFill>
                <a:effectLst/>
                <a:latin typeface="arial" panose="020B0604020202020204" pitchFamily="34" charset="0"/>
              </a:rPr>
              <a:t> 99.628 ADE </a:t>
            </a:r>
            <a:r>
              <a:rPr lang="en-US" sz="1600" b="0" i="0" u="none" strike="noStrike" dirty="0" err="1" smtClean="0">
                <a:solidFill>
                  <a:srgbClr val="222222"/>
                </a:solidFill>
                <a:effectLst/>
                <a:latin typeface="arial" panose="020B0604020202020204" pitchFamily="34" charset="0"/>
              </a:rPr>
              <a:t>ile</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ilgili</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hastaneye</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yatış</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gerçekleşmiştir</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üçte</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ikisi</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kasıtsız</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aşırı</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dozdan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kaynaklanmıştır</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Yatışların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yüzde</a:t>
            </a:r>
            <a:r>
              <a:rPr lang="en-US" sz="1600" b="0" i="0" u="none" strike="noStrike" dirty="0" smtClean="0">
                <a:solidFill>
                  <a:srgbClr val="222222"/>
                </a:solidFill>
                <a:effectLst/>
                <a:latin typeface="arial" panose="020B0604020202020204" pitchFamily="34" charset="0"/>
              </a:rPr>
              <a:t> 67'sine </a:t>
            </a:r>
            <a:r>
              <a:rPr lang="en-US" sz="1600" b="0" i="0" u="none" strike="noStrike" dirty="0" err="1" smtClean="0">
                <a:solidFill>
                  <a:srgbClr val="222222"/>
                </a:solidFill>
                <a:effectLst/>
                <a:latin typeface="arial" panose="020B0604020202020204" pitchFamily="34" charset="0"/>
              </a:rPr>
              <a:t>dört</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ilaç</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veya</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ilaç</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sınıfı</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dahil</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edildi</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varfarin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insülinler</a:t>
            </a:r>
            <a:r>
              <a:rPr lang="en-US" sz="1600" b="0" i="0" u="none" strike="noStrike" dirty="0" smtClean="0">
                <a:solidFill>
                  <a:srgbClr val="222222"/>
                </a:solidFill>
                <a:effectLst/>
                <a:latin typeface="arial" panose="020B0604020202020204" pitchFamily="34" charset="0"/>
              </a:rPr>
              <a:t>, oral antiplatelet </a:t>
            </a:r>
            <a:r>
              <a:rPr lang="en-US" sz="1600" b="0" i="0" u="none" strike="noStrike" dirty="0" err="1" smtClean="0">
                <a:solidFill>
                  <a:srgbClr val="222222"/>
                </a:solidFill>
                <a:effectLst/>
                <a:latin typeface="arial" panose="020B0604020202020204" pitchFamily="34" charset="0"/>
              </a:rPr>
              <a:t>ajanlar</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ve</a:t>
            </a:r>
            <a:r>
              <a:rPr lang="en-US" sz="1600" b="0" i="0" u="none" strike="noStrike" dirty="0" smtClean="0">
                <a:solidFill>
                  <a:srgbClr val="222222"/>
                </a:solidFill>
                <a:effectLst/>
                <a:latin typeface="arial" panose="020B0604020202020204" pitchFamily="34" charset="0"/>
              </a:rPr>
              <a:t> oral </a:t>
            </a:r>
            <a:r>
              <a:rPr lang="en-US" sz="1600" b="0" i="0" u="none" strike="noStrike" dirty="0" err="1" smtClean="0">
                <a:solidFill>
                  <a:srgbClr val="222222"/>
                </a:solidFill>
                <a:effectLst/>
                <a:latin typeface="arial" panose="020B0604020202020204" pitchFamily="34" charset="0"/>
              </a:rPr>
              <a:t>hipoglisemik</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ajanlar</a:t>
            </a:r>
            <a:r>
              <a:rPr lang="en-US" sz="1600" b="0" i="0" u="none" strike="noStrike" dirty="0" smtClean="0">
                <a:solidFill>
                  <a:srgbClr val="222222"/>
                </a:solidFill>
                <a:effectLst/>
                <a:latin typeface="arial" panose="020B0604020202020204" pitchFamily="34" charset="0"/>
              </a:rPr>
              <a:t>. </a:t>
            </a:r>
            <a:endParaRPr lang="en-US" sz="1600" dirty="0"/>
          </a:p>
        </p:txBody>
      </p:sp>
    </p:spTree>
    <p:extLst>
      <p:ext uri="{BB962C8B-B14F-4D97-AF65-F5344CB8AC3E}">
        <p14:creationId xmlns:p14="http://schemas.microsoft.com/office/powerpoint/2010/main" val="2058400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6719" y="262320"/>
            <a:ext cx="10519954" cy="1200329"/>
          </a:xfrm>
          <a:prstGeom prst="rect">
            <a:avLst/>
          </a:prstGeom>
        </p:spPr>
        <p:txBody>
          <a:bodyPr wrap="square">
            <a:spAutoFit/>
          </a:bodyPr>
          <a:lstStyle/>
          <a:p>
            <a:r>
              <a:rPr lang="en-US" b="0" i="0" u="none" strike="noStrike" dirty="0" smtClean="0">
                <a:solidFill>
                  <a:srgbClr val="222222"/>
                </a:solidFill>
                <a:effectLst/>
                <a:latin typeface="arial" panose="020B0604020202020204" pitchFamily="34" charset="0"/>
              </a:rPr>
              <a:t>21 </a:t>
            </a:r>
            <a:r>
              <a:rPr lang="en-US" b="0" i="0" u="none" strike="noStrike" dirty="0" err="1" smtClean="0">
                <a:solidFill>
                  <a:srgbClr val="222222"/>
                </a:solidFill>
                <a:effectLst/>
                <a:latin typeface="arial" panose="020B0604020202020204" pitchFamily="34" charset="0"/>
              </a:rPr>
              <a:t>ülkede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Avrupa'da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çoğunluk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yürütülen</a:t>
            </a:r>
            <a:r>
              <a:rPr lang="en-US" b="0" i="0" u="none" strike="noStrike" dirty="0" smtClean="0">
                <a:solidFill>
                  <a:srgbClr val="222222"/>
                </a:solidFill>
                <a:effectLst/>
                <a:latin typeface="arial" panose="020B0604020202020204" pitchFamily="34" charset="0"/>
              </a:rPr>
              <a:t> 60 </a:t>
            </a:r>
            <a:r>
              <a:rPr lang="en-US" b="0" i="0" u="none" strike="noStrike" dirty="0" err="1" smtClean="0">
                <a:solidFill>
                  <a:srgbClr val="222222"/>
                </a:solidFill>
                <a:effectLst/>
                <a:latin typeface="arial" panose="020B0604020202020204" pitchFamily="34" charset="0"/>
              </a:rPr>
              <a:t>yaş</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üstü</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yetişkinler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arasında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yapılan</a:t>
            </a:r>
            <a:r>
              <a:rPr lang="en-US" b="0" i="0" u="none" strike="noStrike" dirty="0" smtClean="0">
                <a:solidFill>
                  <a:srgbClr val="222222"/>
                </a:solidFill>
                <a:effectLst/>
                <a:latin typeface="arial" panose="020B0604020202020204" pitchFamily="34" charset="0"/>
              </a:rPr>
              <a:t> 42 </a:t>
            </a:r>
            <a:r>
              <a:rPr lang="en-US" b="0" i="0" u="none" strike="noStrike" dirty="0" err="1" smtClean="0">
                <a:solidFill>
                  <a:srgbClr val="222222"/>
                </a:solidFill>
                <a:effectLst/>
                <a:latin typeface="arial" panose="020B0604020202020204" pitchFamily="34" charset="0"/>
              </a:rPr>
              <a:t>hastaneye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yatış</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çalışmasının</a:t>
            </a:r>
            <a:r>
              <a:rPr lang="en-US" b="0" i="0" u="none" strike="noStrike" dirty="0" smtClean="0">
                <a:solidFill>
                  <a:srgbClr val="222222"/>
                </a:solidFill>
                <a:effectLst/>
                <a:latin typeface="arial" panose="020B0604020202020204" pitchFamily="34" charset="0"/>
              </a:rPr>
              <a:t> 2017 </a:t>
            </a:r>
            <a:r>
              <a:rPr lang="en-US" b="0" i="0" u="none" strike="noStrike" dirty="0" err="1" smtClean="0">
                <a:solidFill>
                  <a:srgbClr val="222222"/>
                </a:solidFill>
                <a:effectLst/>
                <a:latin typeface="arial" panose="020B0604020202020204" pitchFamily="34" charset="0"/>
              </a:rPr>
              <a:t>sistematik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incelemesi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meta-</a:t>
            </a:r>
            <a:r>
              <a:rPr lang="en-US" b="0" i="0" u="none" strike="noStrike" dirty="0" err="1" smtClean="0">
                <a:solidFill>
                  <a:srgbClr val="222222"/>
                </a:solidFill>
                <a:effectLst/>
                <a:latin typeface="arial" panose="020B0604020202020204" pitchFamily="34" charset="0"/>
              </a:rPr>
              <a:t>analizi</a:t>
            </a:r>
            <a:r>
              <a:rPr lang="en-US" b="0" i="0" u="none" strike="noStrike" dirty="0" smtClean="0">
                <a:solidFill>
                  <a:srgbClr val="222222"/>
                </a:solidFill>
                <a:effectLst/>
                <a:latin typeface="arial" panose="020B0604020202020204" pitchFamily="34" charset="0"/>
              </a:rPr>
              <a:t>, ADR </a:t>
            </a:r>
            <a:r>
              <a:rPr lang="en-US" b="0" i="0" u="none" strike="noStrike" dirty="0" err="1" smtClean="0">
                <a:solidFill>
                  <a:srgbClr val="222222"/>
                </a:solidFill>
                <a:effectLst/>
                <a:latin typeface="arial" panose="020B0604020202020204" pitchFamily="34" charset="0"/>
              </a:rPr>
              <a:t>ile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ilişkili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hastaneye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yatışların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ortalama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prevalansının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yüzde</a:t>
            </a:r>
            <a:r>
              <a:rPr lang="en-US" b="0" i="0" u="none" strike="noStrike" dirty="0" smtClean="0">
                <a:solidFill>
                  <a:srgbClr val="222222"/>
                </a:solidFill>
                <a:effectLst/>
                <a:latin typeface="arial" panose="020B0604020202020204" pitchFamily="34" charset="0"/>
              </a:rPr>
              <a:t> 8,7 (% 95 CI 7,6) </a:t>
            </a:r>
            <a:r>
              <a:rPr lang="en-US" b="0" i="0" u="none" strike="noStrike" dirty="0" err="1" smtClean="0">
                <a:solidFill>
                  <a:srgbClr val="222222"/>
                </a:solidFill>
                <a:effectLst/>
                <a:latin typeface="arial" panose="020B0604020202020204" pitchFamily="34" charset="0"/>
              </a:rPr>
              <a:t>olduğunu</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bulmuştur</a:t>
            </a:r>
            <a:r>
              <a:rPr lang="en-US" b="0" i="0" u="none" strike="noStrike" dirty="0" smtClean="0">
                <a:solidFill>
                  <a:srgbClr val="222222"/>
                </a:solidFill>
                <a:effectLst/>
                <a:latin typeface="arial" panose="020B0604020202020204" pitchFamily="34" charset="0"/>
              </a:rPr>
              <a:t>. -9.8), steroid </a:t>
            </a:r>
            <a:r>
              <a:rPr lang="en-US" b="0" i="0" u="none" strike="noStrike" dirty="0" err="1" smtClean="0">
                <a:solidFill>
                  <a:srgbClr val="222222"/>
                </a:solidFill>
                <a:effectLst/>
                <a:latin typeface="arial" panose="020B0604020202020204" pitchFamily="34" charset="0"/>
              </a:rPr>
              <a:t>olmayan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antienflamatuar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ilaçlar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NSAID'ler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yaygın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olarak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kullanılan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sınıfıdır</a:t>
            </a:r>
            <a:r>
              <a:rPr lang="en-US" b="0" i="0" u="none" strike="noStrike" dirty="0" smtClean="0">
                <a:solidFill>
                  <a:srgbClr val="222222"/>
                </a:solidFill>
                <a:effectLst/>
                <a:latin typeface="arial" panose="020B0604020202020204" pitchFamily="34" charset="0"/>
              </a:rPr>
              <a:t>.</a:t>
            </a:r>
            <a:endParaRPr lang="en-US" dirty="0"/>
          </a:p>
        </p:txBody>
      </p:sp>
      <p:sp>
        <p:nvSpPr>
          <p:cNvPr id="3" name="Rectangle 2"/>
          <p:cNvSpPr/>
          <p:nvPr/>
        </p:nvSpPr>
        <p:spPr>
          <a:xfrm>
            <a:off x="426719" y="5504881"/>
            <a:ext cx="10903132" cy="1200329"/>
          </a:xfrm>
          <a:prstGeom prst="rect">
            <a:avLst/>
          </a:prstGeom>
        </p:spPr>
        <p:txBody>
          <a:bodyPr wrap="square">
            <a:spAutoFit/>
          </a:bodyPr>
          <a:lstStyle/>
          <a:p>
            <a:r>
              <a:rPr lang="en-US" b="0" i="0" u="none" strike="noStrike" dirty="0" smtClean="0">
                <a:solidFill>
                  <a:srgbClr val="232323"/>
                </a:solidFill>
                <a:effectLst/>
                <a:latin typeface="Arial" panose="020B0604020202020204" pitchFamily="34" charset="0"/>
              </a:rPr>
              <a:t>A 2017 systematic review and meta-analysis of 42 studies of hospitalizations among adults 60 years of age and older, conducted in 21 countries (the majority in Europe), found a mean prevalence of ADR-related hospitalizations of 8.7 percent (95% CI 7.6-9.8), with </a:t>
            </a:r>
            <a:r>
              <a:rPr lang="en-US" b="0" i="0" u="none" strike="noStrike" dirty="0" smtClean="0">
                <a:solidFill>
                  <a:srgbClr val="FF0000"/>
                </a:solidFill>
                <a:effectLst/>
                <a:latin typeface="Arial" panose="020B0604020202020204" pitchFamily="34" charset="0"/>
              </a:rPr>
              <a:t>nonsteroidal </a:t>
            </a:r>
            <a:r>
              <a:rPr lang="en-US" b="0" i="0" u="none" strike="noStrike" dirty="0" err="1" smtClean="0">
                <a:solidFill>
                  <a:srgbClr val="FF0000"/>
                </a:solidFill>
                <a:effectLst/>
                <a:latin typeface="Arial" panose="020B0604020202020204" pitchFamily="34" charset="0"/>
              </a:rPr>
              <a:t>antiinflammatory</a:t>
            </a:r>
            <a:r>
              <a:rPr lang="en-US" b="0" i="0" u="none" strike="noStrike" dirty="0" smtClean="0">
                <a:solidFill>
                  <a:srgbClr val="FF0000"/>
                </a:solidFill>
                <a:effectLst/>
                <a:latin typeface="Arial" panose="020B0604020202020204" pitchFamily="34" charset="0"/>
              </a:rPr>
              <a:t> drugs (NSAIDs) being the most commonly implicated class of medications</a:t>
            </a:r>
            <a:r>
              <a:rPr lang="en-US" b="0" i="0" u="none" strike="noStrike" dirty="0" smtClean="0">
                <a:solidFill>
                  <a:srgbClr val="232323"/>
                </a:solidFill>
                <a:effectLst/>
                <a:latin typeface="Arial" panose="020B0604020202020204" pitchFamily="34" charset="0"/>
              </a:rPr>
              <a:t>. </a:t>
            </a:r>
            <a:endParaRPr lang="en-US" b="0" i="0" u="none" strike="noStrike" dirty="0">
              <a:solidFill>
                <a:srgbClr val="232323"/>
              </a:solidFill>
              <a:effectLst/>
              <a:latin typeface="Arial" panose="020B0604020202020204" pitchFamily="34" charset="0"/>
            </a:endParaRPr>
          </a:p>
        </p:txBody>
      </p:sp>
    </p:spTree>
    <p:extLst>
      <p:ext uri="{BB962C8B-B14F-4D97-AF65-F5344CB8AC3E}">
        <p14:creationId xmlns:p14="http://schemas.microsoft.com/office/powerpoint/2010/main" val="31342180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00594" y="4660987"/>
            <a:ext cx="10563497" cy="2031325"/>
          </a:xfrm>
          <a:prstGeom prst="rect">
            <a:avLst/>
          </a:prstGeom>
        </p:spPr>
        <p:txBody>
          <a:bodyPr wrap="square">
            <a:spAutoFit/>
          </a:bodyPr>
          <a:lstStyle/>
          <a:p>
            <a:pPr marL="285750" indent="-285750">
              <a:buFont typeface="Arial" panose="020B0604020202020204" pitchFamily="34" charset="0"/>
              <a:buChar char="•"/>
            </a:pPr>
            <a:r>
              <a:rPr lang="en-US" b="1" i="0" u="none" strike="noStrike" dirty="0" smtClean="0">
                <a:solidFill>
                  <a:srgbClr val="232323"/>
                </a:solidFill>
                <a:effectLst/>
                <a:latin typeface="Arial" panose="020B0604020202020204" pitchFamily="34" charset="0"/>
              </a:rPr>
              <a:t>Prescribing cascades</a:t>
            </a:r>
            <a:r>
              <a:rPr lang="en-US" b="0" i="0" u="none" strike="noStrike" dirty="0" smtClean="0">
                <a:solidFill>
                  <a:srgbClr val="232323"/>
                </a:solidFill>
                <a:effectLst/>
                <a:latin typeface="Arial" panose="020B0604020202020204" pitchFamily="34" charset="0"/>
              </a:rPr>
              <a:t> — </a:t>
            </a:r>
          </a:p>
          <a:p>
            <a:pPr marL="285750" indent="-285750">
              <a:buFont typeface="Arial" panose="020B0604020202020204" pitchFamily="34" charset="0"/>
              <a:buChar char="•"/>
            </a:pPr>
            <a:r>
              <a:rPr lang="en-US" b="0" i="0" u="none" strike="noStrike" dirty="0" smtClean="0">
                <a:solidFill>
                  <a:srgbClr val="FF0000"/>
                </a:solidFill>
                <a:effectLst/>
                <a:latin typeface="Arial" panose="020B0604020202020204" pitchFamily="34" charset="0"/>
              </a:rPr>
              <a:t>Prescribing cascades </a:t>
            </a:r>
            <a:r>
              <a:rPr lang="en-US" b="0" i="0" u="none" strike="noStrike" dirty="0" smtClean="0">
                <a:solidFill>
                  <a:srgbClr val="232323"/>
                </a:solidFill>
                <a:effectLst/>
                <a:latin typeface="Arial" panose="020B0604020202020204" pitchFamily="34" charset="0"/>
              </a:rPr>
              <a:t>occur when </a:t>
            </a:r>
            <a:r>
              <a:rPr lang="en-US" b="0" i="0" u="none" strike="noStrike" dirty="0" smtClean="0">
                <a:solidFill>
                  <a:srgbClr val="FF0000"/>
                </a:solidFill>
                <a:effectLst/>
                <a:latin typeface="Arial" panose="020B0604020202020204" pitchFamily="34" charset="0"/>
              </a:rPr>
              <a:t>an adverse drug effect </a:t>
            </a:r>
            <a:r>
              <a:rPr lang="en-US" b="0" i="0" u="none" strike="noStrike" dirty="0" smtClean="0">
                <a:solidFill>
                  <a:srgbClr val="232323"/>
                </a:solidFill>
                <a:effectLst/>
                <a:latin typeface="Arial" panose="020B0604020202020204" pitchFamily="34" charset="0"/>
              </a:rPr>
              <a:t>is misdiagnosed as a new medical condition, and treated with a potentially unnecessary drug. </a:t>
            </a:r>
          </a:p>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The patient is then at risk for </a:t>
            </a:r>
            <a:r>
              <a:rPr lang="en-US" b="0" i="0" u="none" strike="noStrike" dirty="0" smtClean="0">
                <a:solidFill>
                  <a:srgbClr val="FF0000"/>
                </a:solidFill>
                <a:effectLst/>
                <a:latin typeface="Arial" panose="020B0604020202020204" pitchFamily="34" charset="0"/>
              </a:rPr>
              <a:t>developing additional ADEs </a:t>
            </a:r>
            <a:r>
              <a:rPr lang="en-US" b="0" i="0" u="none" strike="noStrike" dirty="0" smtClean="0">
                <a:solidFill>
                  <a:srgbClr val="232323"/>
                </a:solidFill>
                <a:effectLst/>
                <a:latin typeface="Arial" panose="020B0604020202020204" pitchFamily="34" charset="0"/>
              </a:rPr>
              <a:t>related to the new and potentially unnecessary treatment . </a:t>
            </a:r>
          </a:p>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Older adults with chronic disease and multiple drug therapies are at particular risk for prescribing cascades.</a:t>
            </a:r>
            <a:endParaRPr lang="en-US" dirty="0"/>
          </a:p>
        </p:txBody>
      </p:sp>
      <p:sp>
        <p:nvSpPr>
          <p:cNvPr id="3" name="Rectangle 2"/>
          <p:cNvSpPr/>
          <p:nvPr/>
        </p:nvSpPr>
        <p:spPr>
          <a:xfrm>
            <a:off x="600892" y="149947"/>
            <a:ext cx="11181806" cy="1754326"/>
          </a:xfrm>
          <a:prstGeom prst="rect">
            <a:avLst/>
          </a:prstGeom>
        </p:spPr>
        <p:txBody>
          <a:bodyPr wrap="square">
            <a:spAutoFit/>
          </a:bodyPr>
          <a:lstStyle/>
          <a:p>
            <a:r>
              <a:rPr lang="en-US" b="0" i="0" u="none" strike="noStrike" dirty="0" err="1" smtClean="0">
                <a:solidFill>
                  <a:srgbClr val="222222"/>
                </a:solidFill>
                <a:effectLst/>
                <a:latin typeface="arial" panose="020B0604020202020204" pitchFamily="34" charset="0"/>
              </a:rPr>
              <a:t>Kaskadların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reçete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edilmesi</a:t>
            </a:r>
            <a:r>
              <a:rPr lang="en-US" b="0" i="0" u="none" strike="noStrike" dirty="0" smtClean="0">
                <a:solidFill>
                  <a:srgbClr val="222222"/>
                </a:solidFill>
                <a:effectLst/>
                <a:latin typeface="arial" panose="020B0604020202020204" pitchFamily="34" charset="0"/>
              </a:rPr>
              <a:t> </a:t>
            </a:r>
          </a:p>
          <a:p>
            <a:pPr marL="285750" indent="-285750">
              <a:buFontTx/>
              <a:buChar char="-"/>
            </a:pPr>
            <a:r>
              <a:rPr lang="en-US" b="0" i="0" u="none" strike="noStrike" dirty="0" err="1" smtClean="0">
                <a:solidFill>
                  <a:srgbClr val="222222"/>
                </a:solidFill>
                <a:effectLst/>
                <a:latin typeface="arial" panose="020B0604020202020204" pitchFamily="34" charset="0"/>
              </a:rPr>
              <a:t>Reçete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kaskadları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olumsuz</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etkisi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yeni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tıbbi</a:t>
            </a:r>
            <a:r>
              <a:rPr lang="en-US" b="0" i="0" u="none" strike="noStrike" dirty="0" smtClean="0">
                <a:solidFill>
                  <a:srgbClr val="222222"/>
                </a:solidFill>
                <a:effectLst/>
                <a:latin typeface="arial" panose="020B0604020202020204" pitchFamily="34" charset="0"/>
              </a:rPr>
              <a:t> durum </a:t>
            </a:r>
            <a:r>
              <a:rPr lang="en-US" b="0" i="0" u="none" strike="noStrike" dirty="0" err="1" smtClean="0">
                <a:solidFill>
                  <a:srgbClr val="222222"/>
                </a:solidFill>
                <a:effectLst/>
                <a:latin typeface="arial" panose="020B0604020202020204" pitchFamily="34" charset="0"/>
              </a:rPr>
              <a:t>olarak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yanlış</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teşhis</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edildiğinde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potansiyel</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olarak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gereksiz</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ilaçla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tedavi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edildiğinde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ortaya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çıkar</a:t>
            </a:r>
            <a:r>
              <a:rPr lang="en-US" b="0" i="0" u="none" strike="noStrike" dirty="0" smtClean="0">
                <a:solidFill>
                  <a:srgbClr val="222222"/>
                </a:solidFill>
                <a:effectLst/>
                <a:latin typeface="arial" panose="020B0604020202020204" pitchFamily="34" charset="0"/>
              </a:rPr>
              <a:t>. </a:t>
            </a:r>
          </a:p>
          <a:p>
            <a:pPr marL="285750" indent="-285750">
              <a:buFontTx/>
              <a:buChar char="-"/>
            </a:pPr>
            <a:r>
              <a:rPr lang="en-US" b="0" i="0" u="none" strike="noStrike" dirty="0" smtClean="0">
                <a:solidFill>
                  <a:srgbClr val="222222"/>
                </a:solidFill>
                <a:effectLst/>
                <a:latin typeface="arial" panose="020B0604020202020204" pitchFamily="34" charset="0"/>
              </a:rPr>
              <a:t>Hasta </a:t>
            </a:r>
            <a:r>
              <a:rPr lang="en-US" b="0" i="0" u="none" strike="noStrike" dirty="0" err="1" smtClean="0">
                <a:solidFill>
                  <a:srgbClr val="222222"/>
                </a:solidFill>
                <a:effectLst/>
                <a:latin typeface="arial" panose="020B0604020202020204" pitchFamily="34" charset="0"/>
              </a:rPr>
              <a:t>daha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sonra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yeni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potansiyel</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olarak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gereksiz</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tedaviyle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ilgili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ADE'ler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geliştirme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riski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altındadır</a:t>
            </a:r>
            <a:r>
              <a:rPr lang="en-US" b="0" i="0" u="none" strike="noStrike" dirty="0" smtClean="0">
                <a:solidFill>
                  <a:srgbClr val="222222"/>
                </a:solidFill>
                <a:effectLst/>
                <a:latin typeface="arial" panose="020B0604020202020204" pitchFamily="34" charset="0"/>
              </a:rPr>
              <a:t>. </a:t>
            </a:r>
          </a:p>
          <a:p>
            <a:pPr marL="285750" indent="-285750">
              <a:buFontTx/>
              <a:buChar char="-"/>
            </a:pPr>
            <a:r>
              <a:rPr lang="en-US" b="0" i="0" u="none" strike="noStrike" dirty="0" err="1" smtClean="0">
                <a:solidFill>
                  <a:srgbClr val="222222"/>
                </a:solidFill>
                <a:effectLst/>
                <a:latin typeface="arial" panose="020B0604020202020204" pitchFamily="34" charset="0"/>
              </a:rPr>
              <a:t>Kronik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hastalık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çoklu</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tedavileri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yaşlı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yetişkinler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kaskad</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reçete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etmek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için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özellikle</a:t>
            </a:r>
            <a:r>
              <a:rPr lang="en-US" b="0" i="0" u="none" strike="noStrike" dirty="0" smtClean="0">
                <a:solidFill>
                  <a:srgbClr val="222222"/>
                </a:solidFill>
                <a:effectLst/>
                <a:latin typeface="arial" panose="020B0604020202020204" pitchFamily="34" charset="0"/>
              </a:rPr>
              <a:t> risk </a:t>
            </a:r>
            <a:r>
              <a:rPr lang="en-US" b="0" i="0" u="none" strike="noStrike" dirty="0" err="1" smtClean="0">
                <a:solidFill>
                  <a:srgbClr val="222222"/>
                </a:solidFill>
                <a:effectLst/>
                <a:latin typeface="arial" panose="020B0604020202020204" pitchFamily="34" charset="0"/>
              </a:rPr>
              <a:t>altındadır</a:t>
            </a:r>
            <a:r>
              <a:rPr lang="en-US" b="0" i="0" u="none" strike="noStrike" dirty="0" smtClean="0">
                <a:solidFill>
                  <a:srgbClr val="222222"/>
                </a:solidFill>
                <a:effectLst/>
                <a:latin typeface="arial" panose="020B0604020202020204" pitchFamily="34" charset="0"/>
              </a:rPr>
              <a:t>.</a:t>
            </a:r>
            <a:endParaRPr lang="en-US" dirty="0"/>
          </a:p>
        </p:txBody>
      </p:sp>
    </p:spTree>
    <p:extLst>
      <p:ext uri="{BB962C8B-B14F-4D97-AF65-F5344CB8AC3E}">
        <p14:creationId xmlns:p14="http://schemas.microsoft.com/office/powerpoint/2010/main" val="27340313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2845" y="4938824"/>
            <a:ext cx="11051177" cy="1477328"/>
          </a:xfrm>
          <a:prstGeom prst="rect">
            <a:avLst/>
          </a:prstGeom>
        </p:spPr>
        <p:txBody>
          <a:bodyPr wrap="square">
            <a:spAutoFit/>
          </a:bodyPr>
          <a:lstStyle/>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Drug-induced symptoms in an older person can be easily </a:t>
            </a:r>
            <a:r>
              <a:rPr lang="en-US" b="0" i="0" u="none" strike="noStrike" dirty="0" smtClean="0">
                <a:solidFill>
                  <a:srgbClr val="FF0000"/>
                </a:solidFill>
                <a:effectLst/>
                <a:latin typeface="Arial" panose="020B0604020202020204" pitchFamily="34" charset="0"/>
              </a:rPr>
              <a:t>misinterpreted </a:t>
            </a:r>
            <a:r>
              <a:rPr lang="en-US" b="0" i="0" u="none" strike="noStrike" dirty="0" smtClean="0">
                <a:solidFill>
                  <a:srgbClr val="232323"/>
                </a:solidFill>
                <a:effectLst/>
                <a:latin typeface="Arial" panose="020B0604020202020204" pitchFamily="34" charset="0"/>
              </a:rPr>
              <a:t>as indicating a new disease or attributed to the aging process itself rather than the drug therapy. </a:t>
            </a:r>
          </a:p>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This misinterpretation is particularly likely when the drug-induced symptoms are indistinguishable from illnesses that are common in older persons. </a:t>
            </a:r>
          </a:p>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Selected examples of prescribing cascades are described below.</a:t>
            </a:r>
            <a:endParaRPr lang="en-US" dirty="0"/>
          </a:p>
        </p:txBody>
      </p:sp>
      <p:sp>
        <p:nvSpPr>
          <p:cNvPr id="3" name="Rectangle 2"/>
          <p:cNvSpPr/>
          <p:nvPr/>
        </p:nvSpPr>
        <p:spPr>
          <a:xfrm>
            <a:off x="452845" y="384241"/>
            <a:ext cx="7114903" cy="2308324"/>
          </a:xfrm>
          <a:prstGeom prst="rect">
            <a:avLst/>
          </a:prstGeom>
        </p:spPr>
        <p:txBody>
          <a:bodyPr wrap="square">
            <a:spAutoFit/>
          </a:bodyPr>
          <a:lstStyle/>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Yaşlı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kişide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ilaca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bağlı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semptomlar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yeni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hastalığı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belirttiği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veya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tedavisinden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ziyade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yaşlanma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sürecinin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kendisiyle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ilişkilendirildiği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şeklinde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kolayca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yanlış</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yorumlanabilir</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b="0" i="0" u="none" strike="noStrike" dirty="0" smtClean="0">
                <a:solidFill>
                  <a:srgbClr val="222222"/>
                </a:solidFill>
                <a:effectLst/>
                <a:latin typeface="arial" panose="020B0604020202020204" pitchFamily="34" charset="0"/>
              </a:rPr>
              <a:t>Bu </a:t>
            </a:r>
            <a:r>
              <a:rPr lang="en-US" b="0" i="0" u="none" strike="noStrike" dirty="0" err="1" smtClean="0">
                <a:solidFill>
                  <a:srgbClr val="222222"/>
                </a:solidFill>
                <a:effectLst/>
                <a:latin typeface="arial" panose="020B0604020202020204" pitchFamily="34" charset="0"/>
              </a:rPr>
              <a:t>yanlış</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yorum</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özellikle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ilaca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bağlı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semptomların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yaşlılarda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yaygın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hastalıklardan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ayırt</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edilememesi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durumunda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mümkündür</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Reçete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yazma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kaskadlarının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seçilmiş</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örnekleri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aşağıda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açıklanmaktadır</a:t>
            </a:r>
            <a:r>
              <a:rPr lang="en-US" b="0" i="0" u="none" strike="noStrike" dirty="0" smtClean="0">
                <a:solidFill>
                  <a:srgbClr val="222222"/>
                </a:solidFill>
                <a:effectLst/>
                <a:latin typeface="arial" panose="020B0604020202020204" pitchFamily="34" charset="0"/>
              </a:rPr>
              <a:t>.</a:t>
            </a:r>
            <a:endParaRPr lang="en-US" dirty="0"/>
          </a:p>
        </p:txBody>
      </p:sp>
    </p:spTree>
    <p:extLst>
      <p:ext uri="{BB962C8B-B14F-4D97-AF65-F5344CB8AC3E}">
        <p14:creationId xmlns:p14="http://schemas.microsoft.com/office/powerpoint/2010/main" val="2115414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6091" y="5208126"/>
            <a:ext cx="10284823" cy="892552"/>
          </a:xfrm>
          <a:prstGeom prst="rect">
            <a:avLst/>
          </a:prstGeom>
        </p:spPr>
        <p:txBody>
          <a:bodyPr wrap="square">
            <a:spAutoFit/>
          </a:bodyPr>
          <a:lstStyle/>
          <a:p>
            <a:r>
              <a:rPr lang="en-US" sz="1200" b="0" i="0" u="none" strike="noStrike" dirty="0" smtClean="0">
                <a:solidFill>
                  <a:srgbClr val="232323"/>
                </a:solidFill>
                <a:effectLst/>
                <a:latin typeface="Times New Roman" panose="02020603050405020304" pitchFamily="18" charset="0"/>
              </a:rPr>
              <a:t>●</a:t>
            </a:r>
            <a:r>
              <a:rPr lang="en-US" sz="1200" b="0" i="0" u="none" strike="noStrike" dirty="0" smtClean="0">
                <a:solidFill>
                  <a:srgbClr val="232323"/>
                </a:solidFill>
                <a:effectLst/>
                <a:latin typeface="Arial" panose="020B0604020202020204" pitchFamily="34" charset="0"/>
              </a:rPr>
              <a:t>One of the best recognized examples of a prescribing cascade relates to the initiation of anti-Parkinson therapy for symptoms arising from use of drugs such as antipsychotics or </a:t>
            </a:r>
            <a:r>
              <a:rPr lang="en-US" sz="1200" b="0" i="0" u="sng" strike="noStrike" dirty="0" smtClean="0">
                <a:solidFill>
                  <a:srgbClr val="00905A"/>
                </a:solidFill>
                <a:effectLst/>
                <a:latin typeface="Arial" panose="020B0604020202020204" pitchFamily="34" charset="0"/>
                <a:hlinkClick r:id="rId2"/>
              </a:rPr>
              <a:t>metoclopramide</a:t>
            </a:r>
            <a:r>
              <a:rPr lang="en-US" sz="1200" b="0" i="0" u="none" strike="noStrike" dirty="0" smtClean="0">
                <a:solidFill>
                  <a:srgbClr val="232323"/>
                </a:solidFill>
                <a:effectLst/>
                <a:latin typeface="Arial" panose="020B0604020202020204" pitchFamily="34" charset="0"/>
              </a:rPr>
              <a:t>. </a:t>
            </a:r>
          </a:p>
          <a:p>
            <a:r>
              <a:rPr lang="en-US" sz="1200" b="0" i="0" u="none" strike="noStrike" dirty="0" smtClean="0">
                <a:solidFill>
                  <a:srgbClr val="232323"/>
                </a:solidFill>
                <a:effectLst/>
                <a:latin typeface="Arial" panose="020B0604020202020204" pitchFamily="34" charset="0"/>
              </a:rPr>
              <a:t>The anti-Parkinson drugs can then lead to new symptoms, including </a:t>
            </a:r>
            <a:r>
              <a:rPr lang="en-US" sz="1600" b="0" i="0" u="none" strike="noStrike" dirty="0" smtClean="0">
                <a:solidFill>
                  <a:srgbClr val="FF0000"/>
                </a:solidFill>
                <a:effectLst/>
                <a:latin typeface="Arial" panose="020B0604020202020204" pitchFamily="34" charset="0"/>
              </a:rPr>
              <a:t>orthostatic hypotension and delirium</a:t>
            </a:r>
            <a:r>
              <a:rPr lang="en-US" sz="1200" b="0" i="0" u="none" strike="noStrike" dirty="0" smtClean="0">
                <a:solidFill>
                  <a:srgbClr val="232323"/>
                </a:solidFill>
                <a:effectLst/>
                <a:latin typeface="Arial" panose="020B0604020202020204" pitchFamily="34" charset="0"/>
              </a:rPr>
              <a:t>.</a:t>
            </a:r>
          </a:p>
          <a:p>
            <a:r>
              <a:rPr lang="en-US" sz="1200" b="0" i="0" u="none" strike="noStrike" dirty="0" smtClean="0">
                <a:solidFill>
                  <a:srgbClr val="232323"/>
                </a:solidFill>
                <a:effectLst/>
                <a:latin typeface="Times New Roman" panose="02020603050405020304" pitchFamily="18" charset="0"/>
              </a:rPr>
              <a:t>●</a:t>
            </a:r>
            <a:r>
              <a:rPr lang="en-US" sz="1200" b="0" i="0" u="none" strike="noStrike" dirty="0" smtClean="0">
                <a:solidFill>
                  <a:srgbClr val="232323"/>
                </a:solidFill>
                <a:effectLst/>
                <a:latin typeface="Arial" panose="020B0604020202020204" pitchFamily="34" charset="0"/>
              </a:rPr>
              <a:t>Some prescribing cascades may be less obvious, especially for drugs whose adverse events are not as commonly recognized. </a:t>
            </a:r>
            <a:endParaRPr lang="en-US" sz="1200" b="0" i="0" u="none" strike="noStrike" dirty="0">
              <a:solidFill>
                <a:srgbClr val="232323"/>
              </a:solidFill>
              <a:effectLst/>
              <a:latin typeface="Arial" panose="020B0604020202020204" pitchFamily="34" charset="0"/>
            </a:endParaRPr>
          </a:p>
        </p:txBody>
      </p:sp>
      <p:sp>
        <p:nvSpPr>
          <p:cNvPr id="3" name="Rectangle 2"/>
          <p:cNvSpPr/>
          <p:nvPr/>
        </p:nvSpPr>
        <p:spPr>
          <a:xfrm>
            <a:off x="548639" y="197346"/>
            <a:ext cx="10868297" cy="1754326"/>
          </a:xfrm>
          <a:prstGeom prst="rect">
            <a:avLst/>
          </a:prstGeom>
        </p:spPr>
        <p:txBody>
          <a:bodyPr wrap="square">
            <a:spAutoFit/>
          </a:bodyPr>
          <a:lstStyle/>
          <a:p>
            <a:pPr marL="285750" indent="-285750">
              <a:buFont typeface="Arial" panose="020B0604020202020204" pitchFamily="34" charset="0"/>
              <a:buChar char="•"/>
            </a:pP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Reçete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yazan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kaskadın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iyi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bilinen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örneklerinden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antipsikotikler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veya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metoklopramid</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gibi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ilaçların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kullanımından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kaynaklanan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semptomlar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için</a:t>
            </a:r>
            <a:r>
              <a:rPr lang="en-US" b="0" i="0" u="none" strike="noStrike" dirty="0" smtClean="0">
                <a:solidFill>
                  <a:srgbClr val="222222"/>
                </a:solidFill>
                <a:effectLst/>
                <a:latin typeface="arial" panose="020B0604020202020204" pitchFamily="34" charset="0"/>
              </a:rPr>
              <a:t> anti-Parkinson </a:t>
            </a:r>
            <a:r>
              <a:rPr lang="en-US" b="0" i="0" u="none" strike="noStrike" dirty="0" err="1" smtClean="0">
                <a:solidFill>
                  <a:srgbClr val="222222"/>
                </a:solidFill>
                <a:effectLst/>
                <a:latin typeface="arial" panose="020B0604020202020204" pitchFamily="34" charset="0"/>
              </a:rPr>
              <a:t>tedavisinin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başlatılması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ilgilidir</a:t>
            </a:r>
            <a:r>
              <a:rPr lang="en-US" b="0" i="0" u="none" strike="noStrike" dirty="0" smtClean="0">
                <a:solidFill>
                  <a:srgbClr val="222222"/>
                </a:solidFill>
                <a:effectLst/>
                <a:latin typeface="arial" panose="020B0604020202020204" pitchFamily="34" charset="0"/>
              </a:rPr>
              <a:t>. Anti-Parkinson </a:t>
            </a:r>
            <a:r>
              <a:rPr lang="en-US" b="0" i="0" u="none" strike="noStrike" dirty="0" err="1" smtClean="0">
                <a:solidFill>
                  <a:srgbClr val="222222"/>
                </a:solidFill>
                <a:effectLst/>
                <a:latin typeface="arial" panose="020B0604020202020204" pitchFamily="34" charset="0"/>
              </a:rPr>
              <a:t>ilaçları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daha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sonra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ortostatik</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hipotansiyon</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ve</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deliryum</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gibi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yeni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semptomlara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yol</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açabilir</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Bazı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reçeteleme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kaskadları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özellikle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advers</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olayları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yaygın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olarak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tanınmayan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ilaçlar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için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daha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az</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belirgin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olabilir</a:t>
            </a:r>
            <a:r>
              <a:rPr lang="en-US" b="0" i="0" u="none" strike="noStrike" dirty="0" smtClean="0">
                <a:solidFill>
                  <a:srgbClr val="222222"/>
                </a:solidFill>
                <a:effectLst/>
                <a:latin typeface="arial" panose="020B0604020202020204" pitchFamily="34" charset="0"/>
              </a:rPr>
              <a:t>. </a:t>
            </a:r>
          </a:p>
        </p:txBody>
      </p:sp>
    </p:spTree>
    <p:extLst>
      <p:ext uri="{BB962C8B-B14F-4D97-AF65-F5344CB8AC3E}">
        <p14:creationId xmlns:p14="http://schemas.microsoft.com/office/powerpoint/2010/main" val="38667642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1554" y="567958"/>
            <a:ext cx="11059886" cy="1477328"/>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Örnek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olarak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diazepamın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dağılım</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hacmi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artar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yaşlı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erişkinlerde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lityum</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atilim</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oranı</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azalır</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b="0" i="0" u="none" strike="noStrike" dirty="0" smtClean="0">
                <a:solidFill>
                  <a:srgbClr val="222222"/>
                </a:solidFill>
                <a:effectLst/>
                <a:latin typeface="arial" panose="020B0604020202020204" pitchFamily="34" charset="0"/>
              </a:rPr>
              <a:t>Her </a:t>
            </a:r>
            <a:r>
              <a:rPr lang="en-US" b="0" i="0" u="none" strike="noStrike" dirty="0" err="1" smtClean="0">
                <a:solidFill>
                  <a:srgbClr val="222222"/>
                </a:solidFill>
                <a:effectLst/>
                <a:latin typeface="arial" panose="020B0604020202020204" pitchFamily="34" charset="0"/>
              </a:rPr>
              <a:t>iki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ilacın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aynı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dozu</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daha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genç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hastaya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kıyasla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daha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yaşlı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hastada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daha</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yüksek</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plazma</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konsantrasyonlarına</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yol</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açacaktır</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Ayrıca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farmakodinamik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açıdan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bakıldığında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yaşın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artması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benzodiazepinler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opioidler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gibi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bazı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ilaçların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etkilerine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karşı</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duyarlılığın</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artmasına</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neden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olabilir</a:t>
            </a:r>
            <a:r>
              <a:rPr lang="en-US" b="0" i="0" u="none" strike="noStrike" dirty="0" smtClean="0">
                <a:solidFill>
                  <a:srgbClr val="222222"/>
                </a:solidFill>
                <a:effectLst/>
                <a:latin typeface="arial" panose="020B0604020202020204" pitchFamily="34" charset="0"/>
              </a:rPr>
              <a:t>.</a:t>
            </a:r>
            <a:endParaRPr lang="en-US" dirty="0"/>
          </a:p>
        </p:txBody>
      </p:sp>
      <p:sp>
        <p:nvSpPr>
          <p:cNvPr id="3" name="Rectangle 2"/>
          <p:cNvSpPr/>
          <p:nvPr/>
        </p:nvSpPr>
        <p:spPr>
          <a:xfrm>
            <a:off x="261257" y="4391021"/>
            <a:ext cx="11617233" cy="1754326"/>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As examples, </a:t>
            </a:r>
            <a:r>
              <a:rPr lang="en-US" b="0" i="0" u="none" strike="noStrike" dirty="0" smtClean="0">
                <a:solidFill>
                  <a:srgbClr val="FFC000"/>
                </a:solidFill>
                <a:effectLst/>
                <a:latin typeface="Arial" panose="020B0604020202020204" pitchFamily="34" charset="0"/>
              </a:rPr>
              <a:t>the volume of distribution </a:t>
            </a:r>
            <a:r>
              <a:rPr lang="en-US" b="0" i="0" u="none" strike="noStrike" dirty="0" smtClean="0">
                <a:solidFill>
                  <a:srgbClr val="232323"/>
                </a:solidFill>
                <a:effectLst/>
                <a:latin typeface="Arial" panose="020B0604020202020204" pitchFamily="34" charset="0"/>
              </a:rPr>
              <a:t>for </a:t>
            </a:r>
            <a:r>
              <a:rPr lang="en-US" b="0" i="0" u="sng" dirty="0" smtClean="0">
                <a:solidFill>
                  <a:srgbClr val="00905A"/>
                </a:solidFill>
                <a:effectLst/>
                <a:latin typeface="Arial" panose="020B0604020202020204" pitchFamily="34" charset="0"/>
                <a:hlinkClick r:id="rId2"/>
              </a:rPr>
              <a:t>diazepam</a:t>
            </a:r>
            <a:r>
              <a:rPr lang="en-US" b="0" i="0" u="none" strike="noStrike" dirty="0" smtClean="0">
                <a:solidFill>
                  <a:srgbClr val="232323"/>
                </a:solidFill>
                <a:effectLst/>
                <a:latin typeface="Arial" panose="020B0604020202020204" pitchFamily="34" charset="0"/>
              </a:rPr>
              <a:t> is increased, and </a:t>
            </a:r>
            <a:r>
              <a:rPr lang="en-US" b="0" i="0" u="none" strike="noStrike" dirty="0" smtClean="0">
                <a:solidFill>
                  <a:srgbClr val="FFC000"/>
                </a:solidFill>
                <a:effectLst/>
                <a:latin typeface="Arial" panose="020B0604020202020204" pitchFamily="34" charset="0"/>
              </a:rPr>
              <a:t>the clearance rate </a:t>
            </a:r>
            <a:r>
              <a:rPr lang="en-US" b="0" i="0" u="none" strike="noStrike" dirty="0" smtClean="0">
                <a:solidFill>
                  <a:srgbClr val="232323"/>
                </a:solidFill>
                <a:effectLst/>
                <a:latin typeface="Arial" panose="020B0604020202020204" pitchFamily="34" charset="0"/>
              </a:rPr>
              <a:t>for </a:t>
            </a:r>
            <a:r>
              <a:rPr lang="en-US" b="0" i="0" u="sng" dirty="0" smtClean="0">
                <a:solidFill>
                  <a:srgbClr val="00905A"/>
                </a:solidFill>
                <a:effectLst/>
                <a:latin typeface="Arial" panose="020B0604020202020204" pitchFamily="34" charset="0"/>
                <a:hlinkClick r:id="rId3"/>
              </a:rPr>
              <a:t>lithium</a:t>
            </a:r>
            <a:r>
              <a:rPr lang="en-US" b="0" i="0" u="none" strike="noStrike" dirty="0" smtClean="0">
                <a:solidFill>
                  <a:srgbClr val="232323"/>
                </a:solidFill>
                <a:effectLst/>
                <a:latin typeface="Arial" panose="020B0604020202020204" pitchFamily="34" charset="0"/>
              </a:rPr>
              <a:t> is </a:t>
            </a:r>
            <a:r>
              <a:rPr lang="en-US" b="0" i="0" u="none" strike="noStrike" dirty="0" smtClean="0">
                <a:solidFill>
                  <a:srgbClr val="FFC000"/>
                </a:solidFill>
                <a:effectLst/>
                <a:latin typeface="Arial" panose="020B0604020202020204" pitchFamily="34" charset="0"/>
              </a:rPr>
              <a:t>reduced</a:t>
            </a:r>
            <a:r>
              <a:rPr lang="en-US" b="0" i="0" u="none" strike="noStrike" dirty="0" smtClean="0">
                <a:solidFill>
                  <a:srgbClr val="232323"/>
                </a:solidFill>
                <a:effectLst/>
                <a:latin typeface="Arial" panose="020B0604020202020204" pitchFamily="34" charset="0"/>
              </a:rPr>
              <a:t>, in older adults. </a:t>
            </a:r>
          </a:p>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The same dose of either medication would lead to </a:t>
            </a:r>
            <a:r>
              <a:rPr lang="en-US" b="0" i="0" u="none" strike="noStrike" dirty="0" smtClean="0">
                <a:solidFill>
                  <a:srgbClr val="FFC000"/>
                </a:solidFill>
                <a:effectLst/>
                <a:latin typeface="Arial" panose="020B0604020202020204" pitchFamily="34" charset="0"/>
              </a:rPr>
              <a:t>higher plasma concentrations </a:t>
            </a:r>
            <a:r>
              <a:rPr lang="en-US" b="0" i="0" u="none" strike="noStrike" dirty="0" smtClean="0">
                <a:solidFill>
                  <a:srgbClr val="232323"/>
                </a:solidFill>
                <a:effectLst/>
                <a:latin typeface="Arial" panose="020B0604020202020204" pitchFamily="34" charset="0"/>
              </a:rPr>
              <a:t>in an older, compared with younger, patient.</a:t>
            </a:r>
          </a:p>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 Also, from the </a:t>
            </a:r>
            <a:r>
              <a:rPr lang="en-US" b="0" i="0" u="none" strike="noStrike" dirty="0" err="1" smtClean="0">
                <a:solidFill>
                  <a:srgbClr val="FFC000"/>
                </a:solidFill>
                <a:effectLst/>
                <a:latin typeface="Arial" panose="020B0604020202020204" pitchFamily="34" charset="0"/>
              </a:rPr>
              <a:t>pharmacodynamic</a:t>
            </a:r>
            <a:r>
              <a:rPr lang="en-US" b="0" i="0" u="none" strike="noStrike" dirty="0" smtClean="0">
                <a:solidFill>
                  <a:srgbClr val="FFC000"/>
                </a:solidFill>
                <a:effectLst/>
                <a:latin typeface="Arial" panose="020B0604020202020204" pitchFamily="34" charset="0"/>
              </a:rPr>
              <a:t> perspective</a:t>
            </a:r>
            <a:r>
              <a:rPr lang="en-US" b="0" i="0" u="none" strike="noStrike" dirty="0" smtClean="0">
                <a:solidFill>
                  <a:srgbClr val="232323"/>
                </a:solidFill>
                <a:effectLst/>
                <a:latin typeface="Arial" panose="020B0604020202020204" pitchFamily="34" charset="0"/>
              </a:rPr>
              <a:t>, increasing age may result in an </a:t>
            </a:r>
            <a:r>
              <a:rPr lang="en-US" b="0" i="0" u="none" strike="noStrike" dirty="0" smtClean="0">
                <a:solidFill>
                  <a:srgbClr val="FFC000"/>
                </a:solidFill>
                <a:effectLst/>
                <a:latin typeface="Arial" panose="020B0604020202020204" pitchFamily="34" charset="0"/>
              </a:rPr>
              <a:t>increased sensitivity </a:t>
            </a:r>
            <a:r>
              <a:rPr lang="en-US" b="0" i="0" u="none" strike="noStrike" dirty="0" smtClean="0">
                <a:solidFill>
                  <a:srgbClr val="232323"/>
                </a:solidFill>
                <a:effectLst/>
                <a:latin typeface="Arial" panose="020B0604020202020204" pitchFamily="34" charset="0"/>
              </a:rPr>
              <a:t>to the effects of certain drugs, including </a:t>
            </a:r>
            <a:r>
              <a:rPr lang="en-US" b="0" i="0" u="none" strike="noStrike" dirty="0" smtClean="0">
                <a:solidFill>
                  <a:srgbClr val="FFC000"/>
                </a:solidFill>
                <a:effectLst/>
                <a:latin typeface="Arial" panose="020B0604020202020204" pitchFamily="34" charset="0"/>
              </a:rPr>
              <a:t>benzodiazepines and opioids</a:t>
            </a:r>
            <a:r>
              <a:rPr lang="en-US" b="0" i="0" u="none" strike="noStrike" dirty="0" smtClean="0">
                <a:solidFill>
                  <a:srgbClr val="232323"/>
                </a:solidFill>
                <a:effectLst/>
                <a:latin typeface="Arial" panose="020B0604020202020204" pitchFamily="34" charset="0"/>
              </a:rPr>
              <a:t>.</a:t>
            </a:r>
            <a:endParaRPr lang="en-US" dirty="0"/>
          </a:p>
        </p:txBody>
      </p:sp>
    </p:spTree>
    <p:extLst>
      <p:ext uri="{BB962C8B-B14F-4D97-AF65-F5344CB8AC3E}">
        <p14:creationId xmlns:p14="http://schemas.microsoft.com/office/powerpoint/2010/main" val="15167012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1222" y="310051"/>
            <a:ext cx="6096000" cy="3416320"/>
          </a:xfrm>
          <a:prstGeom prst="rect">
            <a:avLst/>
          </a:prstGeom>
        </p:spPr>
        <p:txBody>
          <a:bodyPr>
            <a:spAutoFit/>
          </a:bodyPr>
          <a:lstStyle/>
          <a:p>
            <a:pPr marL="285750" indent="-285750">
              <a:buFont typeface="Arial" panose="020B0604020202020204" pitchFamily="34" charset="0"/>
              <a:buChar char="•"/>
            </a:pPr>
            <a:r>
              <a:rPr lang="en-US" dirty="0" err="1">
                <a:solidFill>
                  <a:srgbClr val="222222"/>
                </a:solidFill>
                <a:latin typeface="arial" panose="020B0604020202020204" pitchFamily="34" charset="0"/>
              </a:rPr>
              <a:t>Örnek</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olarak</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kolinesteraz</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inhibitörleri</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örn</a:t>
            </a:r>
            <a:r>
              <a:rPr lang="en-US" dirty="0">
                <a:solidFill>
                  <a:srgbClr val="222222"/>
                </a:solidFill>
                <a:latin typeface="arial" panose="020B0604020202020204" pitchFamily="34" charset="0"/>
              </a:rPr>
              <a:t>., Donepezil, </a:t>
            </a:r>
            <a:r>
              <a:rPr lang="en-US" dirty="0" err="1">
                <a:solidFill>
                  <a:srgbClr val="222222"/>
                </a:solidFill>
                <a:latin typeface="arial" panose="020B0604020202020204" pitchFamily="34" charset="0"/>
              </a:rPr>
              <a:t>rivastigmin</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ve</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galantamin</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yaşlı</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erişkinlerde</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bunama</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semptomlarının</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yönetimi</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için</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yaygın</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olarak</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kullanılır</a:t>
            </a:r>
            <a:r>
              <a:rPr lang="en-US" dirty="0">
                <a:solidFill>
                  <a:srgbClr val="222222"/>
                </a:solidFill>
                <a:latin typeface="arial" panose="020B0604020202020204" pitchFamily="34" charset="0"/>
              </a:rPr>
              <a:t>. </a:t>
            </a:r>
          </a:p>
          <a:p>
            <a:pPr marL="285750" indent="-285750">
              <a:buFont typeface="Arial" panose="020B0604020202020204" pitchFamily="34" charset="0"/>
              <a:buChar char="•"/>
            </a:pPr>
            <a:r>
              <a:rPr lang="en-US" dirty="0">
                <a:solidFill>
                  <a:srgbClr val="222222"/>
                </a:solidFill>
                <a:latin typeface="arial" panose="020B0604020202020204" pitchFamily="34" charset="0"/>
              </a:rPr>
              <a:t>Bu </a:t>
            </a:r>
            <a:r>
              <a:rPr lang="en-US" dirty="0" err="1">
                <a:solidFill>
                  <a:srgbClr val="222222"/>
                </a:solidFill>
                <a:latin typeface="arial" panose="020B0604020202020204" pitchFamily="34" charset="0"/>
              </a:rPr>
              <a:t>ilaçlarla</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ilişkili</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advers</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olaylar</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antikolinerjik</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tedavilerle</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beklenebileceklerin</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tersi</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olarak</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görülebilir</a:t>
            </a:r>
            <a:r>
              <a:rPr lang="en-US" dirty="0">
                <a:solidFill>
                  <a:srgbClr val="222222"/>
                </a:solidFill>
                <a:latin typeface="arial" panose="020B0604020202020204" pitchFamily="34" charset="0"/>
              </a:rPr>
              <a:t>. </a:t>
            </a:r>
          </a:p>
          <a:p>
            <a:pPr marL="285750" indent="-285750">
              <a:buFont typeface="Arial" panose="020B0604020202020204" pitchFamily="34" charset="0"/>
              <a:buChar char="•"/>
            </a:pPr>
            <a:r>
              <a:rPr lang="en-US" dirty="0">
                <a:solidFill>
                  <a:srgbClr val="222222"/>
                </a:solidFill>
                <a:latin typeface="arial" panose="020B0604020202020204" pitchFamily="34" charset="0"/>
              </a:rPr>
              <a:t>Buna </a:t>
            </a:r>
            <a:r>
              <a:rPr lang="en-US" dirty="0" err="1">
                <a:solidFill>
                  <a:srgbClr val="222222"/>
                </a:solidFill>
                <a:latin typeface="arial" panose="020B0604020202020204" pitchFamily="34" charset="0"/>
              </a:rPr>
              <a:t>göre</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antikolinerjik</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tedaviler</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kabızlığa</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ve</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idrar</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retansiyonuna</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neden</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olabilirken</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kolinesteraz</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inhibitörleri</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ishale</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ve</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idrar</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tutamamaya</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neden</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olabilir</a:t>
            </a:r>
            <a:r>
              <a:rPr lang="en-US" dirty="0">
                <a:solidFill>
                  <a:srgbClr val="222222"/>
                </a:solidFill>
                <a:latin typeface="arial" panose="020B0604020202020204" pitchFamily="34" charset="0"/>
              </a:rPr>
              <a:t>. </a:t>
            </a:r>
          </a:p>
          <a:p>
            <a:pPr marL="285750" indent="-285750">
              <a:buFont typeface="Arial" panose="020B0604020202020204" pitchFamily="34" charset="0"/>
              <a:buChar char="•"/>
            </a:pPr>
            <a:r>
              <a:rPr lang="en-US" dirty="0" err="1">
                <a:solidFill>
                  <a:srgbClr val="222222"/>
                </a:solidFill>
                <a:latin typeface="arial" panose="020B0604020202020204" pitchFamily="34" charset="0"/>
              </a:rPr>
              <a:t>Bir</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kolinesteraz</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inhibitörünün</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reçetesini</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inkontinansı</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tedavi</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etmek</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için</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bir</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antikolinerjik</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terapi</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örn</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Oksibutinin</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için</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bir</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reçete</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izlediğinde</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bir</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reçeteleme</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kaskadı</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meydana</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gelir</a:t>
            </a:r>
            <a:r>
              <a:rPr lang="en-US" dirty="0">
                <a:solidFill>
                  <a:srgbClr val="222222"/>
                </a:solidFill>
                <a:latin typeface="arial" panose="020B0604020202020204" pitchFamily="34" charset="0"/>
              </a:rPr>
              <a:t>.</a:t>
            </a:r>
            <a:endParaRPr lang="en-US" dirty="0"/>
          </a:p>
        </p:txBody>
      </p:sp>
      <p:sp>
        <p:nvSpPr>
          <p:cNvPr id="3" name="Rectangle 2"/>
          <p:cNvSpPr/>
          <p:nvPr/>
        </p:nvSpPr>
        <p:spPr>
          <a:xfrm>
            <a:off x="104502" y="4916885"/>
            <a:ext cx="11477897" cy="1754326"/>
          </a:xfrm>
          <a:prstGeom prst="rect">
            <a:avLst/>
          </a:prstGeom>
        </p:spPr>
        <p:txBody>
          <a:bodyPr wrap="square">
            <a:spAutoFit/>
          </a:bodyPr>
          <a:lstStyle/>
          <a:p>
            <a:r>
              <a:rPr lang="en-US" dirty="0">
                <a:solidFill>
                  <a:srgbClr val="232323"/>
                </a:solidFill>
                <a:latin typeface="Arial" panose="020B0604020202020204" pitchFamily="34" charset="0"/>
              </a:rPr>
              <a:t>As an example, cholinesterase inhibitors (</a:t>
            </a:r>
            <a:r>
              <a:rPr lang="en-US" dirty="0" err="1">
                <a:solidFill>
                  <a:srgbClr val="232323"/>
                </a:solidFill>
                <a:latin typeface="Arial" panose="020B0604020202020204" pitchFamily="34" charset="0"/>
              </a:rPr>
              <a:t>eg</a:t>
            </a:r>
            <a:r>
              <a:rPr lang="en-US" dirty="0">
                <a:solidFill>
                  <a:srgbClr val="232323"/>
                </a:solidFill>
                <a:latin typeface="Arial" panose="020B0604020202020204" pitchFamily="34" charset="0"/>
              </a:rPr>
              <a:t>, </a:t>
            </a:r>
            <a:r>
              <a:rPr lang="en-US" u="sng" dirty="0">
                <a:solidFill>
                  <a:srgbClr val="00905A"/>
                </a:solidFill>
                <a:latin typeface="Arial" panose="020B0604020202020204" pitchFamily="34" charset="0"/>
                <a:hlinkClick r:id="rId2"/>
              </a:rPr>
              <a:t>donepezil</a:t>
            </a:r>
            <a:r>
              <a:rPr lang="en-US" dirty="0">
                <a:solidFill>
                  <a:srgbClr val="232323"/>
                </a:solidFill>
                <a:latin typeface="Arial" panose="020B0604020202020204" pitchFamily="34" charset="0"/>
              </a:rPr>
              <a:t>, </a:t>
            </a:r>
            <a:r>
              <a:rPr lang="en-US" u="sng" dirty="0" err="1">
                <a:solidFill>
                  <a:srgbClr val="00905A"/>
                </a:solidFill>
                <a:latin typeface="Arial" panose="020B0604020202020204" pitchFamily="34" charset="0"/>
                <a:hlinkClick r:id="rId3"/>
              </a:rPr>
              <a:t>rivastigmine</a:t>
            </a:r>
            <a:r>
              <a:rPr lang="en-US" dirty="0">
                <a:solidFill>
                  <a:srgbClr val="232323"/>
                </a:solidFill>
                <a:latin typeface="Arial" panose="020B0604020202020204" pitchFamily="34" charset="0"/>
              </a:rPr>
              <a:t>, and </a:t>
            </a:r>
            <a:r>
              <a:rPr lang="en-US" u="sng" dirty="0" err="1">
                <a:solidFill>
                  <a:srgbClr val="00905A"/>
                </a:solidFill>
                <a:latin typeface="Arial" panose="020B0604020202020204" pitchFamily="34" charset="0"/>
                <a:hlinkClick r:id="rId4"/>
              </a:rPr>
              <a:t>galantamine</a:t>
            </a:r>
            <a:r>
              <a:rPr lang="en-US" dirty="0">
                <a:solidFill>
                  <a:srgbClr val="232323"/>
                </a:solidFill>
                <a:latin typeface="Arial" panose="020B0604020202020204" pitchFamily="34" charset="0"/>
              </a:rPr>
              <a:t>) are commonly used for the management of dementia symptoms in older adults. The adverse events associated with these drugs can be viewed as the reverse of those that might be expected with anticholinergic therapies. Accordingly, while anticholinergic therapies may cause constipation and urinary retention, cholinesterase inhibitors may cause diarrhea and urinary incontinence. A prescribing cascade occurs when the prescription of a cholinesterase inhibitor is followed by a prescription for an anticholinergic therapy (</a:t>
            </a:r>
            <a:r>
              <a:rPr lang="en-US" dirty="0" err="1">
                <a:solidFill>
                  <a:srgbClr val="232323"/>
                </a:solidFill>
                <a:latin typeface="Arial" panose="020B0604020202020204" pitchFamily="34" charset="0"/>
              </a:rPr>
              <a:t>eg</a:t>
            </a:r>
            <a:r>
              <a:rPr lang="en-US" dirty="0">
                <a:solidFill>
                  <a:srgbClr val="232323"/>
                </a:solidFill>
                <a:latin typeface="Arial" panose="020B0604020202020204" pitchFamily="34" charset="0"/>
              </a:rPr>
              <a:t>, </a:t>
            </a:r>
            <a:r>
              <a:rPr lang="en-US" u="sng" dirty="0">
                <a:solidFill>
                  <a:srgbClr val="00905A"/>
                </a:solidFill>
                <a:latin typeface="Arial" panose="020B0604020202020204" pitchFamily="34" charset="0"/>
                <a:hlinkClick r:id="rId5"/>
              </a:rPr>
              <a:t>oxybutynin</a:t>
            </a:r>
            <a:r>
              <a:rPr lang="en-US" dirty="0">
                <a:solidFill>
                  <a:srgbClr val="232323"/>
                </a:solidFill>
                <a:latin typeface="Arial" panose="020B0604020202020204" pitchFamily="34" charset="0"/>
              </a:rPr>
              <a:t>) to treat incontinence.</a:t>
            </a:r>
          </a:p>
        </p:txBody>
      </p:sp>
    </p:spTree>
    <p:extLst>
      <p:ext uri="{BB962C8B-B14F-4D97-AF65-F5344CB8AC3E}">
        <p14:creationId xmlns:p14="http://schemas.microsoft.com/office/powerpoint/2010/main" val="20562827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898697"/>
            <a:ext cx="11843658" cy="1815882"/>
          </a:xfrm>
          <a:prstGeom prst="rect">
            <a:avLst/>
          </a:prstGeom>
        </p:spPr>
        <p:txBody>
          <a:bodyPr wrap="square">
            <a:spAutoFit/>
          </a:bodyPr>
          <a:lstStyle/>
          <a:p>
            <a:pPr marL="285750" indent="-285750">
              <a:buFont typeface="Arial" panose="020B0604020202020204" pitchFamily="34" charset="0"/>
              <a:buChar char="•"/>
            </a:pPr>
            <a:r>
              <a:rPr lang="en-US" sz="1600" b="1" i="0" u="none" strike="noStrike" dirty="0" smtClean="0">
                <a:solidFill>
                  <a:srgbClr val="232323"/>
                </a:solidFill>
                <a:effectLst/>
                <a:latin typeface="Arial" panose="020B0604020202020204" pitchFamily="34" charset="0"/>
              </a:rPr>
              <a:t>Drug-drug interactions</a:t>
            </a:r>
            <a:r>
              <a:rPr lang="en-US" sz="1600" b="0" i="0" u="none" strike="noStrike" dirty="0" smtClean="0">
                <a:solidFill>
                  <a:srgbClr val="232323"/>
                </a:solidFill>
                <a:effectLst/>
                <a:latin typeface="Arial" panose="020B0604020202020204" pitchFamily="34" charset="0"/>
              </a:rPr>
              <a:t> — Older adults are particularly vulnerable to </a:t>
            </a:r>
            <a:r>
              <a:rPr lang="en-US" sz="1600" b="0" i="0" u="none" strike="noStrike" dirty="0" smtClean="0">
                <a:solidFill>
                  <a:srgbClr val="FF0000"/>
                </a:solidFill>
                <a:effectLst/>
                <a:latin typeface="Arial" panose="020B0604020202020204" pitchFamily="34" charset="0"/>
              </a:rPr>
              <a:t>drug-drug interactions </a:t>
            </a:r>
            <a:r>
              <a:rPr lang="en-US" sz="1600" b="0" i="0" u="none" strike="noStrike" dirty="0" smtClean="0">
                <a:solidFill>
                  <a:srgbClr val="232323"/>
                </a:solidFill>
                <a:effectLst/>
                <a:latin typeface="Arial" panose="020B0604020202020204" pitchFamily="34" charset="0"/>
              </a:rPr>
              <a:t>because they often have multiple chronic medical conditions requiring multiple drug therapies.</a:t>
            </a:r>
          </a:p>
          <a:p>
            <a:pPr marL="285750" indent="-285750">
              <a:buFont typeface="Arial" panose="020B0604020202020204" pitchFamily="34" charset="0"/>
              <a:buChar char="•"/>
            </a:pPr>
            <a:r>
              <a:rPr lang="en-US" sz="1600" b="0" i="0" u="none" strike="noStrike" dirty="0" smtClean="0">
                <a:solidFill>
                  <a:srgbClr val="232323"/>
                </a:solidFill>
                <a:effectLst/>
                <a:latin typeface="Arial" panose="020B0604020202020204" pitchFamily="34" charset="0"/>
              </a:rPr>
              <a:t> The risk of an adverse event due to drug-drug interactions is substantially increased when multiple drugs are taken. </a:t>
            </a:r>
          </a:p>
          <a:p>
            <a:pPr marL="285750" indent="-285750">
              <a:buFont typeface="Arial" panose="020B0604020202020204" pitchFamily="34" charset="0"/>
              <a:buChar char="•"/>
            </a:pPr>
            <a:r>
              <a:rPr lang="en-US" sz="1600" b="0" i="0" u="none" strike="noStrike" dirty="0" smtClean="0">
                <a:solidFill>
                  <a:srgbClr val="232323"/>
                </a:solidFill>
                <a:effectLst/>
                <a:latin typeface="Arial" panose="020B0604020202020204" pitchFamily="34" charset="0"/>
              </a:rPr>
              <a:t>As an example, the risk of bleeding with </a:t>
            </a:r>
            <a:r>
              <a:rPr lang="en-US" sz="1600" b="0" i="0" u="sng" strike="noStrike" dirty="0" smtClean="0">
                <a:solidFill>
                  <a:srgbClr val="00905A"/>
                </a:solidFill>
                <a:effectLst/>
                <a:latin typeface="Arial" panose="020B0604020202020204" pitchFamily="34" charset="0"/>
                <a:hlinkClick r:id="rId2"/>
              </a:rPr>
              <a:t>warfarin</a:t>
            </a:r>
            <a:r>
              <a:rPr lang="en-US" sz="1600" b="0" i="0" u="none" strike="noStrike" dirty="0" smtClean="0">
                <a:solidFill>
                  <a:srgbClr val="232323"/>
                </a:solidFill>
                <a:effectLst/>
                <a:latin typeface="Arial" panose="020B0604020202020204" pitchFamily="34" charset="0"/>
              </a:rPr>
              <a:t> therapy is increased with </a:t>
            </a:r>
            <a:r>
              <a:rPr lang="en-US" sz="1600" b="0" i="0" u="none" strike="noStrike" dirty="0" err="1" smtClean="0">
                <a:solidFill>
                  <a:srgbClr val="232323"/>
                </a:solidFill>
                <a:effectLst/>
                <a:latin typeface="Arial" panose="020B0604020202020204" pitchFamily="34" charset="0"/>
              </a:rPr>
              <a:t>coadministration</a:t>
            </a:r>
            <a:r>
              <a:rPr lang="en-US" sz="1600" b="0" i="0" u="none" strike="noStrike" dirty="0" smtClean="0">
                <a:solidFill>
                  <a:srgbClr val="232323"/>
                </a:solidFill>
                <a:effectLst/>
                <a:latin typeface="Arial" panose="020B0604020202020204" pitchFamily="34" charset="0"/>
              </a:rPr>
              <a:t> of selective and nonselective NSAIDs, selective serotonin reuptake inhibitors, </a:t>
            </a:r>
            <a:r>
              <a:rPr lang="en-US" sz="1600" b="0" i="0" u="sng" strike="noStrike" dirty="0" smtClean="0">
                <a:solidFill>
                  <a:srgbClr val="00905A"/>
                </a:solidFill>
                <a:effectLst/>
                <a:latin typeface="Arial" panose="020B0604020202020204" pitchFamily="34" charset="0"/>
                <a:hlinkClick r:id="rId3"/>
              </a:rPr>
              <a:t>omeprazole</a:t>
            </a:r>
            <a:r>
              <a:rPr lang="en-US" sz="1600" b="0" i="0" u="none" strike="noStrike" dirty="0" smtClean="0">
                <a:solidFill>
                  <a:srgbClr val="232323"/>
                </a:solidFill>
                <a:effectLst/>
                <a:latin typeface="Arial" panose="020B0604020202020204" pitchFamily="34" charset="0"/>
              </a:rPr>
              <a:t>, lipid-lowering agents, </a:t>
            </a:r>
            <a:r>
              <a:rPr lang="en-US" sz="1600" b="0" i="0" u="sng" strike="noStrike" dirty="0" smtClean="0">
                <a:solidFill>
                  <a:srgbClr val="00905A"/>
                </a:solidFill>
                <a:effectLst/>
                <a:latin typeface="Arial" panose="020B0604020202020204" pitchFamily="34" charset="0"/>
                <a:hlinkClick r:id="rId4"/>
              </a:rPr>
              <a:t>amiodarone</a:t>
            </a:r>
            <a:r>
              <a:rPr lang="en-US" sz="1600" b="0" i="0" u="none" strike="noStrike" dirty="0" smtClean="0">
                <a:solidFill>
                  <a:srgbClr val="232323"/>
                </a:solidFill>
                <a:effectLst/>
                <a:latin typeface="Arial" panose="020B0604020202020204" pitchFamily="34" charset="0"/>
              </a:rPr>
              <a:t>, and </a:t>
            </a:r>
            <a:r>
              <a:rPr lang="en-US" sz="1600" b="0" i="0" u="sng" strike="noStrike" dirty="0" smtClean="0">
                <a:solidFill>
                  <a:srgbClr val="00905A"/>
                </a:solidFill>
                <a:effectLst/>
                <a:latin typeface="Arial" panose="020B0604020202020204" pitchFamily="34" charset="0"/>
                <a:hlinkClick r:id="rId5"/>
              </a:rPr>
              <a:t>fluorouracil</a:t>
            </a:r>
            <a:r>
              <a:rPr lang="en-US" sz="1600" b="0" i="0" u="none" strike="noStrike" dirty="0" smtClean="0">
                <a:solidFill>
                  <a:srgbClr val="232323"/>
                </a:solidFill>
                <a:effectLst/>
                <a:latin typeface="Arial" panose="020B0604020202020204" pitchFamily="34" charset="0"/>
              </a:rPr>
              <a:t>.</a:t>
            </a:r>
          </a:p>
          <a:p>
            <a:pPr marL="285750" indent="-285750">
              <a:buFont typeface="Arial" panose="020B0604020202020204" pitchFamily="34" charset="0"/>
              <a:buChar char="•"/>
            </a:pPr>
            <a:r>
              <a:rPr lang="en-US" sz="1600" b="0" i="0" u="none" strike="noStrike" dirty="0" smtClean="0">
                <a:solidFill>
                  <a:srgbClr val="232323"/>
                </a:solidFill>
                <a:effectLst/>
                <a:latin typeface="Arial" panose="020B0604020202020204" pitchFamily="34" charset="0"/>
              </a:rPr>
              <a:t>A case control study from Canada evaluated hospitalizations for drug-related toxicity in a population of older patients who had received one of three drug therapies: </a:t>
            </a:r>
            <a:r>
              <a:rPr lang="en-US" sz="1600" b="0" i="0" u="sng" strike="noStrike" dirty="0" smtClean="0">
                <a:solidFill>
                  <a:srgbClr val="00905A"/>
                </a:solidFill>
                <a:effectLst/>
                <a:latin typeface="Arial" panose="020B0604020202020204" pitchFamily="34" charset="0"/>
                <a:hlinkClick r:id="rId6"/>
              </a:rPr>
              <a:t>glyburide</a:t>
            </a:r>
            <a:r>
              <a:rPr lang="en-US" sz="1600" b="0" i="0" u="none" strike="noStrike" dirty="0" smtClean="0">
                <a:solidFill>
                  <a:srgbClr val="232323"/>
                </a:solidFill>
                <a:effectLst/>
                <a:latin typeface="Arial" panose="020B0604020202020204" pitchFamily="34" charset="0"/>
              </a:rPr>
              <a:t>, </a:t>
            </a:r>
            <a:r>
              <a:rPr lang="en-US" sz="1600" b="0" i="0" u="sng" strike="noStrike" dirty="0" smtClean="0">
                <a:solidFill>
                  <a:srgbClr val="00905A"/>
                </a:solidFill>
                <a:effectLst/>
                <a:latin typeface="Arial" panose="020B0604020202020204" pitchFamily="34" charset="0"/>
                <a:hlinkClick r:id="rId7"/>
              </a:rPr>
              <a:t>digoxin</a:t>
            </a:r>
            <a:r>
              <a:rPr lang="en-US" sz="1600" b="0" i="0" u="none" strike="noStrike" dirty="0" smtClean="0">
                <a:solidFill>
                  <a:srgbClr val="232323"/>
                </a:solidFill>
                <a:effectLst/>
                <a:latin typeface="Arial" panose="020B0604020202020204" pitchFamily="34" charset="0"/>
              </a:rPr>
              <a:t>, or angiotensin-converting enzyme (ACE) inhibitor </a:t>
            </a:r>
            <a:endParaRPr lang="en-US" sz="1600" b="0" i="0" u="none" strike="noStrike" dirty="0">
              <a:solidFill>
                <a:srgbClr val="232323"/>
              </a:solidFill>
              <a:effectLst/>
              <a:latin typeface="Arial" panose="020B0604020202020204" pitchFamily="34" charset="0"/>
            </a:endParaRPr>
          </a:p>
        </p:txBody>
      </p:sp>
      <p:sp>
        <p:nvSpPr>
          <p:cNvPr id="3" name="Rectangle 2"/>
          <p:cNvSpPr/>
          <p:nvPr/>
        </p:nvSpPr>
        <p:spPr>
          <a:xfrm>
            <a:off x="261256" y="301012"/>
            <a:ext cx="11739155" cy="2308324"/>
          </a:xfrm>
          <a:prstGeom prst="rect">
            <a:avLst/>
          </a:prstGeom>
        </p:spPr>
        <p:txBody>
          <a:bodyPr wrap="square">
            <a:spAutoFit/>
          </a:bodyPr>
          <a:lstStyle/>
          <a:p>
            <a:pPr marL="285750" indent="-285750">
              <a:buFont typeface="Arial" panose="020B0604020202020204" pitchFamily="34" charset="0"/>
              <a:buChar char="•"/>
            </a:pPr>
            <a:r>
              <a:rPr lang="en-US" b="0" i="0" u="none" strike="noStrike" dirty="0" err="1" smtClean="0">
                <a:solidFill>
                  <a:srgbClr val="FF0000"/>
                </a:solidFill>
                <a:effectLst/>
                <a:latin typeface="arial" panose="020B0604020202020204" pitchFamily="34" charset="0"/>
              </a:rPr>
              <a:t>Ilac-ilaç</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etkileşimleri</a:t>
            </a:r>
            <a:r>
              <a:rPr lang="en-US" b="0" i="0" u="none" strike="noStrike" dirty="0" smtClean="0">
                <a:solidFill>
                  <a:srgbClr val="FF0000"/>
                </a:solidFill>
                <a:effectLst/>
                <a:latin typeface="arial" panose="020B0604020202020204" pitchFamily="34" charset="0"/>
              </a:rPr>
              <a:t> </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Yaşlı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yetişkinler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ilac-ilaç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etkileşimlerine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karşı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özellikle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savunmasızdır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çünkü</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çoğu</a:t>
            </a:r>
            <a:r>
              <a:rPr lang="en-US" b="0" i="0" u="none" strike="noStrike" dirty="0" smtClean="0">
                <a:solidFill>
                  <a:srgbClr val="222222"/>
                </a:solidFill>
                <a:effectLst/>
                <a:latin typeface="arial" panose="020B0604020202020204" pitchFamily="34" charset="0"/>
              </a:rPr>
              <a:t> zaman </a:t>
            </a:r>
            <a:r>
              <a:rPr lang="en-US" b="0" i="0" u="none" strike="noStrike" dirty="0" err="1" smtClean="0">
                <a:solidFill>
                  <a:srgbClr val="222222"/>
                </a:solidFill>
                <a:effectLst/>
                <a:latin typeface="arial" panose="020B0604020202020204" pitchFamily="34" charset="0"/>
              </a:rPr>
              <a:t>birden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fazla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tedavisi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gerektiren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çoklu</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kronik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tıbbi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durumları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vardır</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Birden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fazla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alındığında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ilaç-ilaç</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etkileşimleri</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nedeniyle</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yan</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etki</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riski</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önemli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ölçüde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artmaktadır</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Örnek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olarak</a:t>
            </a:r>
            <a:r>
              <a:rPr lang="en-US" b="0" i="0" u="none" strike="noStrike" dirty="0" smtClean="0">
                <a:solidFill>
                  <a:srgbClr val="222222"/>
                </a:solidFill>
                <a:effectLst/>
                <a:latin typeface="arial" panose="020B0604020202020204" pitchFamily="34" charset="0"/>
              </a:rPr>
              <a:t>, </a:t>
            </a:r>
            <a:r>
              <a:rPr lang="en-US" b="0" i="0" u="none" strike="noStrike" dirty="0" smtClean="0">
                <a:solidFill>
                  <a:srgbClr val="FF0000"/>
                </a:solidFill>
                <a:effectLst/>
                <a:latin typeface="arial" panose="020B0604020202020204" pitchFamily="34" charset="0"/>
              </a:rPr>
              <a:t>warfarin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tedavisi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kanama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riski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seçici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seçici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olmayan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NSAID'lerin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seçici</a:t>
            </a:r>
            <a:r>
              <a:rPr lang="en-US" b="0" i="0" u="none" strike="noStrike" dirty="0" smtClean="0">
                <a:solidFill>
                  <a:srgbClr val="222222"/>
                </a:solidFill>
                <a:effectLst/>
                <a:latin typeface="arial" panose="020B0604020202020204" pitchFamily="34" charset="0"/>
              </a:rPr>
              <a:t> serotonin </a:t>
            </a:r>
            <a:r>
              <a:rPr lang="en-US" b="0" i="0" u="none" strike="noStrike" dirty="0" err="1" smtClean="0">
                <a:solidFill>
                  <a:srgbClr val="222222"/>
                </a:solidFill>
                <a:effectLst/>
                <a:latin typeface="arial" panose="020B0604020202020204" pitchFamily="34" charset="0"/>
              </a:rPr>
              <a:t>geri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alım</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inhibitörlerinin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omeprazol</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lipit</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düşürücü</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ajanlar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amiodaron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florourasilin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birlikte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uygulanmasıyla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artmaktadır</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Kanada'dan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yapılan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vaka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kontrol</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çalışması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üç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tedavisinden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birini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almış</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yaşlı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hastaların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popülasyonunda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gliburid</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digoksin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veya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anjiyotensin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dönüştürücü</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enzim</a:t>
            </a:r>
            <a:r>
              <a:rPr lang="en-US" b="0" i="0" u="none" strike="noStrike" dirty="0" smtClean="0">
                <a:solidFill>
                  <a:srgbClr val="222222"/>
                </a:solidFill>
                <a:effectLst/>
                <a:latin typeface="arial" panose="020B0604020202020204" pitchFamily="34" charset="0"/>
              </a:rPr>
              <a:t> (ACE) </a:t>
            </a:r>
            <a:r>
              <a:rPr lang="en-US" b="0" i="0" u="none" strike="noStrike" dirty="0" err="1" smtClean="0">
                <a:solidFill>
                  <a:srgbClr val="222222"/>
                </a:solidFill>
                <a:effectLst/>
                <a:latin typeface="arial" panose="020B0604020202020204" pitchFamily="34" charset="0"/>
              </a:rPr>
              <a:t>inhibitörü</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hastaneye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yatışları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değerlendirmiştir</a:t>
            </a:r>
            <a:r>
              <a:rPr lang="en-US" b="0" i="0" u="none" strike="noStrike" dirty="0" smtClean="0">
                <a:solidFill>
                  <a:srgbClr val="222222"/>
                </a:solidFill>
                <a:effectLst/>
                <a:latin typeface="arial" panose="020B0604020202020204" pitchFamily="34" charset="0"/>
              </a:rPr>
              <a:t>. </a:t>
            </a:r>
          </a:p>
        </p:txBody>
      </p:sp>
    </p:spTree>
    <p:extLst>
      <p:ext uri="{BB962C8B-B14F-4D97-AF65-F5344CB8AC3E}">
        <p14:creationId xmlns:p14="http://schemas.microsoft.com/office/powerpoint/2010/main" val="29766592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96687" y="403333"/>
            <a:ext cx="10258696" cy="1477328"/>
          </a:xfrm>
          <a:prstGeom prst="rect">
            <a:avLst/>
          </a:prstGeom>
        </p:spPr>
        <p:txBody>
          <a:bodyPr wrap="square">
            <a:spAutoFit/>
          </a:bodyPr>
          <a:lstStyle/>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Ko</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trimoksazol</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alan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hastalarda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hipoglisemi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için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hastaneye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yatış</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olasılığı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altı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kat</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daha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fazladır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Digoksin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toksisitesi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klaritromisine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başlayan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hastalarda</a:t>
            </a:r>
            <a:r>
              <a:rPr lang="en-US" b="0" i="0" u="none" strike="noStrike" dirty="0" smtClean="0">
                <a:solidFill>
                  <a:srgbClr val="222222"/>
                </a:solidFill>
                <a:effectLst/>
                <a:latin typeface="arial" panose="020B0604020202020204" pitchFamily="34" charset="0"/>
              </a:rPr>
              <a:t> 12 </a:t>
            </a:r>
            <a:r>
              <a:rPr lang="en-US" b="0" i="0" u="none" strike="noStrike" dirty="0" err="1" smtClean="0">
                <a:solidFill>
                  <a:srgbClr val="222222"/>
                </a:solidFill>
                <a:effectLst/>
                <a:latin typeface="arial" panose="020B0604020202020204" pitchFamily="34" charset="0"/>
              </a:rPr>
              <a:t>kat</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daha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fazladır</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Hiperkalemi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potasyum</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tutucu</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diüretik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tedavi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edilen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hastalarda</a:t>
            </a:r>
            <a:r>
              <a:rPr lang="en-US" b="0" i="0" u="none" strike="noStrike" dirty="0" smtClean="0">
                <a:solidFill>
                  <a:srgbClr val="222222"/>
                </a:solidFill>
                <a:effectLst/>
                <a:latin typeface="arial" panose="020B0604020202020204" pitchFamily="34" charset="0"/>
              </a:rPr>
              <a:t> 20 </a:t>
            </a:r>
            <a:r>
              <a:rPr lang="en-US" b="0" i="0" u="none" strike="noStrike" dirty="0" err="1" smtClean="0">
                <a:solidFill>
                  <a:srgbClr val="222222"/>
                </a:solidFill>
                <a:effectLst/>
                <a:latin typeface="arial" panose="020B0604020202020204" pitchFamily="34" charset="0"/>
              </a:rPr>
              <a:t>kat</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daha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fazladır</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Herhangi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ilacı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reçete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ederken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özellikle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yaşlı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birey</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için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mevcut</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ilaçları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gözden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geçirmek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potansiyel</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etkileşimlerini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dikkate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almak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için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dikkatli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olunmalıdır</a:t>
            </a:r>
            <a:r>
              <a:rPr lang="en-US" b="0" i="0" u="none" strike="noStrike" dirty="0" smtClean="0">
                <a:solidFill>
                  <a:srgbClr val="222222"/>
                </a:solidFill>
                <a:effectLst/>
                <a:latin typeface="arial" panose="020B0604020202020204" pitchFamily="34" charset="0"/>
              </a:rPr>
              <a:t>.</a:t>
            </a:r>
            <a:endParaRPr lang="en-US" dirty="0"/>
          </a:p>
        </p:txBody>
      </p:sp>
      <p:sp>
        <p:nvSpPr>
          <p:cNvPr id="3" name="Rectangle 2"/>
          <p:cNvSpPr/>
          <p:nvPr/>
        </p:nvSpPr>
        <p:spPr>
          <a:xfrm>
            <a:off x="339636" y="4635698"/>
            <a:ext cx="10075817" cy="2031325"/>
          </a:xfrm>
          <a:prstGeom prst="rect">
            <a:avLst/>
          </a:prstGeom>
        </p:spPr>
        <p:txBody>
          <a:bodyPr wrap="square">
            <a:spAutoFit/>
          </a:bodyPr>
          <a:lstStyle/>
          <a:p>
            <a:pPr marL="285750" indent="-285750">
              <a:buFont typeface="Arial" panose="020B0604020202020204" pitchFamily="34" charset="0"/>
              <a:buChar char="•"/>
            </a:pPr>
            <a:r>
              <a:rPr lang="en-US" dirty="0" smtClean="0">
                <a:solidFill>
                  <a:srgbClr val="232323"/>
                </a:solidFill>
                <a:latin typeface="Arial" panose="020B0604020202020204" pitchFamily="34" charset="0"/>
              </a:rPr>
              <a:t>Hospitalization </a:t>
            </a:r>
            <a:r>
              <a:rPr lang="en-US" dirty="0">
                <a:solidFill>
                  <a:srgbClr val="232323"/>
                </a:solidFill>
                <a:latin typeface="Arial" panose="020B0604020202020204" pitchFamily="34" charset="0"/>
              </a:rPr>
              <a:t>for hypoglycemia was six times more likely in patients who had received </a:t>
            </a:r>
            <a:r>
              <a:rPr lang="en-US" dirty="0">
                <a:solidFill>
                  <a:srgbClr val="FF0000"/>
                </a:solidFill>
                <a:latin typeface="Arial" panose="020B0604020202020204" pitchFamily="34" charset="0"/>
              </a:rPr>
              <a:t>co-</a:t>
            </a:r>
            <a:r>
              <a:rPr lang="en-US" dirty="0" err="1">
                <a:solidFill>
                  <a:srgbClr val="FF0000"/>
                </a:solidFill>
                <a:latin typeface="Arial" panose="020B0604020202020204" pitchFamily="34" charset="0"/>
              </a:rPr>
              <a:t>trimoxazole</a:t>
            </a:r>
            <a:r>
              <a:rPr lang="en-US" dirty="0">
                <a:solidFill>
                  <a:srgbClr val="FF0000"/>
                </a:solidFill>
                <a:latin typeface="Arial" panose="020B0604020202020204" pitchFamily="34" charset="0"/>
              </a:rPr>
              <a:t>. </a:t>
            </a:r>
            <a:endParaRPr lang="en-US" dirty="0" smtClean="0">
              <a:solidFill>
                <a:srgbClr val="FF0000"/>
              </a:solidFill>
              <a:latin typeface="Arial" panose="020B0604020202020204" pitchFamily="34" charset="0"/>
            </a:endParaRPr>
          </a:p>
          <a:p>
            <a:pPr marL="285750" indent="-285750">
              <a:buFont typeface="Arial" panose="020B0604020202020204" pitchFamily="34" charset="0"/>
              <a:buChar char="•"/>
            </a:pPr>
            <a:r>
              <a:rPr lang="en-US" dirty="0" smtClean="0">
                <a:solidFill>
                  <a:srgbClr val="232323"/>
                </a:solidFill>
                <a:latin typeface="Arial" panose="020B0604020202020204" pitchFamily="34" charset="0"/>
              </a:rPr>
              <a:t>Digoxin </a:t>
            </a:r>
            <a:r>
              <a:rPr lang="en-US" dirty="0">
                <a:solidFill>
                  <a:srgbClr val="232323"/>
                </a:solidFill>
                <a:latin typeface="Arial" panose="020B0604020202020204" pitchFamily="34" charset="0"/>
              </a:rPr>
              <a:t>toxicity was </a:t>
            </a:r>
            <a:r>
              <a:rPr lang="en-US" dirty="0">
                <a:solidFill>
                  <a:srgbClr val="FF0000"/>
                </a:solidFill>
                <a:latin typeface="Arial" panose="020B0604020202020204" pitchFamily="34" charset="0"/>
              </a:rPr>
              <a:t>12 times more likely for patients </a:t>
            </a:r>
            <a:r>
              <a:rPr lang="en-US" dirty="0">
                <a:solidFill>
                  <a:srgbClr val="232323"/>
                </a:solidFill>
                <a:latin typeface="Arial" panose="020B0604020202020204" pitchFamily="34" charset="0"/>
              </a:rPr>
              <a:t>who had been started on </a:t>
            </a:r>
            <a:r>
              <a:rPr lang="en-US" u="sng" dirty="0">
                <a:solidFill>
                  <a:srgbClr val="00905A"/>
                </a:solidFill>
                <a:latin typeface="Arial" panose="020B0604020202020204" pitchFamily="34" charset="0"/>
                <a:hlinkClick r:id="rId2"/>
              </a:rPr>
              <a:t>clarithromycin</a:t>
            </a:r>
            <a:r>
              <a:rPr lang="en-US" dirty="0">
                <a:solidFill>
                  <a:srgbClr val="232323"/>
                </a:solidFill>
                <a:latin typeface="Arial" panose="020B0604020202020204" pitchFamily="34" charset="0"/>
              </a:rPr>
              <a:t>. </a:t>
            </a:r>
            <a:r>
              <a:rPr lang="en-US" dirty="0">
                <a:solidFill>
                  <a:srgbClr val="FF0000"/>
                </a:solidFill>
                <a:latin typeface="Arial" panose="020B0604020202020204" pitchFamily="34" charset="0"/>
              </a:rPr>
              <a:t>Hyperkalemia</a:t>
            </a:r>
            <a:r>
              <a:rPr lang="en-US" dirty="0">
                <a:solidFill>
                  <a:srgbClr val="232323"/>
                </a:solidFill>
                <a:latin typeface="Arial" panose="020B0604020202020204" pitchFamily="34" charset="0"/>
              </a:rPr>
              <a:t> was 20 times more likely for patients who were treated with a potassium-sparing diuretic.</a:t>
            </a:r>
          </a:p>
          <a:p>
            <a:pPr marL="285750" indent="-285750">
              <a:buFont typeface="Arial" panose="020B0604020202020204" pitchFamily="34" charset="0"/>
              <a:buChar char="•"/>
            </a:pPr>
            <a:r>
              <a:rPr lang="en-US" dirty="0">
                <a:solidFill>
                  <a:srgbClr val="232323"/>
                </a:solidFill>
                <a:latin typeface="Arial" panose="020B0604020202020204" pitchFamily="34" charset="0"/>
              </a:rPr>
              <a:t>Care must be taken when prescribing any medication, especially for the older individual, to review existing medications and consider potential drug interactions.</a:t>
            </a:r>
          </a:p>
        </p:txBody>
      </p:sp>
    </p:spTree>
    <p:extLst>
      <p:ext uri="{BB962C8B-B14F-4D97-AF65-F5344CB8AC3E}">
        <p14:creationId xmlns:p14="http://schemas.microsoft.com/office/powerpoint/2010/main" val="30278699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573795"/>
            <a:ext cx="11347270" cy="2031325"/>
          </a:xfrm>
          <a:prstGeom prst="rect">
            <a:avLst/>
          </a:prstGeom>
        </p:spPr>
        <p:txBody>
          <a:bodyPr wrap="square">
            <a:spAutoFit/>
          </a:bodyPr>
          <a:lstStyle/>
          <a:p>
            <a:pPr marL="285750" indent="-285750">
              <a:buFont typeface="Arial" panose="020B0604020202020204" pitchFamily="34" charset="0"/>
              <a:buChar char="•"/>
            </a:pPr>
            <a:r>
              <a:rPr lang="en-US" sz="1400" b="1" i="0" u="none" strike="noStrike" dirty="0" smtClean="0">
                <a:solidFill>
                  <a:srgbClr val="232323"/>
                </a:solidFill>
                <a:effectLst/>
                <a:latin typeface="Arial" panose="020B0604020202020204" pitchFamily="34" charset="0"/>
              </a:rPr>
              <a:t>Renal impairment</a:t>
            </a:r>
            <a:r>
              <a:rPr lang="en-US" sz="1400" b="0" i="0" u="none" strike="noStrike" dirty="0" smtClean="0">
                <a:solidFill>
                  <a:srgbClr val="232323"/>
                </a:solidFill>
                <a:effectLst/>
                <a:latin typeface="Arial" panose="020B0604020202020204" pitchFamily="34" charset="0"/>
              </a:rPr>
              <a:t> — A common cause of </a:t>
            </a:r>
            <a:r>
              <a:rPr lang="en-US" sz="1400" b="0" i="0" u="none" strike="noStrike" dirty="0" smtClean="0">
                <a:solidFill>
                  <a:srgbClr val="FF0000"/>
                </a:solidFill>
                <a:effectLst/>
                <a:latin typeface="Arial" panose="020B0604020202020204" pitchFamily="34" charset="0"/>
              </a:rPr>
              <a:t>dose-related adverse events </a:t>
            </a:r>
            <a:r>
              <a:rPr lang="en-US" sz="1400" b="0" i="0" u="none" strike="noStrike" dirty="0" smtClean="0">
                <a:solidFill>
                  <a:srgbClr val="232323"/>
                </a:solidFill>
                <a:effectLst/>
                <a:latin typeface="Arial" panose="020B0604020202020204" pitchFamily="34" charset="0"/>
              </a:rPr>
              <a:t>in older adults is failure to properly adjust doses for </a:t>
            </a:r>
            <a:r>
              <a:rPr lang="en-US" sz="1400" b="0" i="0" u="none" strike="noStrike" dirty="0" smtClean="0">
                <a:solidFill>
                  <a:srgbClr val="FF0000"/>
                </a:solidFill>
                <a:effectLst/>
                <a:latin typeface="Arial" panose="020B0604020202020204" pitchFamily="34" charset="0"/>
              </a:rPr>
              <a:t>renal insufficiency</a:t>
            </a:r>
            <a:r>
              <a:rPr lang="en-US" sz="1400" b="0" i="0" u="none" strike="noStrike" dirty="0" smtClean="0">
                <a:solidFill>
                  <a:srgbClr val="232323"/>
                </a:solidFill>
                <a:effectLst/>
                <a:latin typeface="Arial" panose="020B0604020202020204" pitchFamily="34" charset="0"/>
              </a:rPr>
              <a:t>. Renal impairment becomes more common with advancing age. </a:t>
            </a:r>
          </a:p>
          <a:p>
            <a:pPr marL="285750" indent="-285750">
              <a:buFont typeface="Arial" panose="020B0604020202020204" pitchFamily="34" charset="0"/>
              <a:buChar char="•"/>
            </a:pPr>
            <a:r>
              <a:rPr lang="en-US" sz="1400" b="0" i="0" u="none" strike="noStrike" dirty="0" smtClean="0">
                <a:solidFill>
                  <a:srgbClr val="232323"/>
                </a:solidFill>
                <a:effectLst/>
                <a:latin typeface="Arial" panose="020B0604020202020204" pitchFamily="34" charset="0"/>
              </a:rPr>
              <a:t>For patients with stable renal function, </a:t>
            </a:r>
            <a:r>
              <a:rPr lang="en-US" sz="1400" b="0" i="0" u="none" strike="noStrike" dirty="0" smtClean="0">
                <a:solidFill>
                  <a:srgbClr val="FF0000"/>
                </a:solidFill>
                <a:effectLst/>
                <a:latin typeface="Arial" panose="020B0604020202020204" pitchFamily="34" charset="0"/>
              </a:rPr>
              <a:t>creatinine clearance </a:t>
            </a:r>
            <a:r>
              <a:rPr lang="en-US" sz="1400" b="0" i="0" u="none" strike="noStrike" dirty="0" smtClean="0">
                <a:solidFill>
                  <a:srgbClr val="232323"/>
                </a:solidFill>
                <a:effectLst/>
                <a:latin typeface="Arial" panose="020B0604020202020204" pitchFamily="34" charset="0"/>
              </a:rPr>
              <a:t>can be estimated according to published formulas which factor age into the calculation. </a:t>
            </a:r>
          </a:p>
          <a:p>
            <a:pPr marL="285750" indent="-285750">
              <a:buFont typeface="Arial" panose="020B0604020202020204" pitchFamily="34" charset="0"/>
              <a:buChar char="•"/>
            </a:pPr>
            <a:r>
              <a:rPr lang="en-US" sz="1400" b="0" i="0" u="none" strike="noStrike" dirty="0" smtClean="0">
                <a:solidFill>
                  <a:srgbClr val="232323"/>
                </a:solidFill>
                <a:effectLst/>
                <a:latin typeface="Arial" panose="020B0604020202020204" pitchFamily="34" charset="0"/>
              </a:rPr>
              <a:t>Because of decreased muscle mass in older adults, however, serum creatinine levels may not adequately reflect renal function; many older patients with a normal creatinine nonetheless have modestly impaired renal function. In one study, 40 percent of almost 10,000 older adults living in long-term care were found to have renal insufficiency [</a:t>
            </a:r>
            <a:r>
              <a:rPr lang="en-US" sz="1400" b="0" i="0" u="sng" dirty="0" smtClean="0">
                <a:solidFill>
                  <a:srgbClr val="00905A"/>
                </a:solidFill>
                <a:effectLst/>
                <a:latin typeface="Arial" panose="020B0604020202020204" pitchFamily="34" charset="0"/>
                <a:hlinkClick r:id="rId2"/>
              </a:rPr>
              <a:t>100</a:t>
            </a:r>
            <a:r>
              <a:rPr lang="en-US" sz="1400" b="0" i="0" u="none" strike="noStrike" dirty="0" smtClean="0">
                <a:solidFill>
                  <a:srgbClr val="232323"/>
                </a:solidFill>
                <a:effectLst/>
                <a:latin typeface="Arial" panose="020B0604020202020204" pitchFamily="34" charset="0"/>
              </a:rPr>
              <a:t>].</a:t>
            </a:r>
          </a:p>
          <a:p>
            <a:pPr marL="285750" indent="-285750">
              <a:buFont typeface="Arial" panose="020B0604020202020204" pitchFamily="34" charset="0"/>
              <a:buChar char="•"/>
            </a:pPr>
            <a:r>
              <a:rPr lang="en-US" sz="1400" b="0" i="0" u="none" strike="noStrike" dirty="0" smtClean="0">
                <a:solidFill>
                  <a:srgbClr val="232323"/>
                </a:solidFill>
                <a:effectLst/>
                <a:latin typeface="Arial" panose="020B0604020202020204" pitchFamily="34" charset="0"/>
              </a:rPr>
              <a:t> In a community population over age 65 in France, the prevalence of renal insufficiency (estimated glomerular filtration rate [GFR] &lt;60 mL/min/1.73 m</a:t>
            </a:r>
            <a:r>
              <a:rPr lang="en-US" sz="1400" b="0" i="0" u="none" strike="noStrike" baseline="30000" dirty="0" smtClean="0">
                <a:solidFill>
                  <a:srgbClr val="232323"/>
                </a:solidFill>
                <a:effectLst/>
                <a:latin typeface="Arial" panose="020B0604020202020204" pitchFamily="34" charset="0"/>
              </a:rPr>
              <a:t>2</a:t>
            </a:r>
            <a:r>
              <a:rPr lang="en-US" sz="1400" b="0" i="0" u="none" strike="noStrike" dirty="0" smtClean="0">
                <a:solidFill>
                  <a:srgbClr val="232323"/>
                </a:solidFill>
                <a:effectLst/>
                <a:latin typeface="Arial" panose="020B0604020202020204" pitchFamily="34" charset="0"/>
              </a:rPr>
              <a:t>) was 13.7 percent using the MDRD equation and 36.9 percent using the Cockcroft-Gault formula</a:t>
            </a:r>
            <a:endParaRPr lang="en-US" sz="1400" dirty="0"/>
          </a:p>
        </p:txBody>
      </p:sp>
      <p:sp>
        <p:nvSpPr>
          <p:cNvPr id="3" name="Rectangle 2"/>
          <p:cNvSpPr/>
          <p:nvPr/>
        </p:nvSpPr>
        <p:spPr>
          <a:xfrm>
            <a:off x="357052" y="428290"/>
            <a:ext cx="7489371" cy="2893100"/>
          </a:xfrm>
          <a:prstGeom prst="rect">
            <a:avLst/>
          </a:prstGeom>
        </p:spPr>
        <p:txBody>
          <a:bodyPr wrap="square">
            <a:spAutoFit/>
          </a:bodyPr>
          <a:lstStyle/>
          <a:p>
            <a:pPr marL="285750" indent="-285750">
              <a:buFont typeface="Arial" panose="020B0604020202020204" pitchFamily="34" charset="0"/>
              <a:buChar char="•"/>
            </a:pPr>
            <a:r>
              <a:rPr lang="en-US" sz="1400" b="0" i="0" u="none" strike="noStrike" dirty="0" err="1" smtClean="0">
                <a:solidFill>
                  <a:srgbClr val="222222"/>
                </a:solidFill>
                <a:effectLst/>
                <a:latin typeface="arial" panose="020B0604020202020204" pitchFamily="34" charset="0"/>
              </a:rPr>
              <a:t>Böbrek</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yetmezliği</a:t>
            </a:r>
            <a:r>
              <a:rPr lang="en-US" sz="1400" b="0" i="0" u="none" strike="noStrike" dirty="0" smtClean="0">
                <a:solidFill>
                  <a:srgbClr val="222222"/>
                </a:solidFill>
                <a:effectLst/>
                <a:latin typeface="arial" panose="020B0604020202020204" pitchFamily="34" charset="0"/>
              </a:rPr>
              <a:t> - </a:t>
            </a:r>
            <a:r>
              <a:rPr lang="en-US" sz="1400" b="0" i="0" u="none" strike="noStrike" dirty="0" err="1" smtClean="0">
                <a:solidFill>
                  <a:srgbClr val="222222"/>
                </a:solidFill>
                <a:effectLst/>
                <a:latin typeface="arial" panose="020B0604020202020204" pitchFamily="34" charset="0"/>
              </a:rPr>
              <a:t>Yaşlı</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yetişkinlerde</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doza</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bağlı</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advers</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olayların</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yaygın</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bir</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nedeni</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böbrek</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yetmezliği</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için</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dozları</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düzgün</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şekilde</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ayarlayamamaktır</a:t>
            </a:r>
            <a:r>
              <a:rPr lang="en-US" sz="1400"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sz="1400" b="0" i="0" u="none" strike="noStrike" dirty="0" err="1" smtClean="0">
                <a:solidFill>
                  <a:srgbClr val="222222"/>
                </a:solidFill>
                <a:effectLst/>
                <a:latin typeface="arial" panose="020B0604020202020204" pitchFamily="34" charset="0"/>
              </a:rPr>
              <a:t>Böbrek</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yetmezliği</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ilerleyen</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yaşla</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birlikte</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daha</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yaygın</a:t>
            </a:r>
            <a:r>
              <a:rPr lang="en-US" sz="1400" b="0" i="0" u="none" strike="noStrike" dirty="0" smtClean="0">
                <a:solidFill>
                  <a:srgbClr val="222222"/>
                </a:solidFill>
                <a:effectLst/>
                <a:latin typeface="arial" panose="020B0604020202020204" pitchFamily="34" charset="0"/>
              </a:rPr>
              <a:t> hale </a:t>
            </a:r>
            <a:r>
              <a:rPr lang="en-US" sz="1400" b="0" i="0" u="none" strike="noStrike" dirty="0" err="1" smtClean="0">
                <a:solidFill>
                  <a:srgbClr val="222222"/>
                </a:solidFill>
                <a:effectLst/>
                <a:latin typeface="arial" panose="020B0604020202020204" pitchFamily="34" charset="0"/>
              </a:rPr>
              <a:t>gelir</a:t>
            </a:r>
            <a:r>
              <a:rPr lang="en-US" sz="1400"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sz="1400" b="0" i="0" u="none" strike="noStrike" dirty="0" smtClean="0">
                <a:solidFill>
                  <a:srgbClr val="222222"/>
                </a:solidFill>
                <a:effectLst/>
                <a:latin typeface="arial" panose="020B0604020202020204" pitchFamily="34" charset="0"/>
              </a:rPr>
              <a:t>Stabil </a:t>
            </a:r>
            <a:r>
              <a:rPr lang="en-US" sz="1400" b="0" i="0" u="none" strike="noStrike" dirty="0" err="1" smtClean="0">
                <a:solidFill>
                  <a:srgbClr val="222222"/>
                </a:solidFill>
                <a:effectLst/>
                <a:latin typeface="arial" panose="020B0604020202020204" pitchFamily="34" charset="0"/>
              </a:rPr>
              <a:t>böbrek</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fonksiyonu</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olan</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hastalar</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için</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kreatinin</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klerensi</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hesaplamayı</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yaşlandıran</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yayınlanmış</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formüllere</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göre</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tahmin</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edilebilir</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hesap</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makinesi</a:t>
            </a:r>
            <a:r>
              <a:rPr lang="en-US" sz="1400" b="0" i="0" u="none" strike="noStrike" dirty="0" smtClean="0">
                <a:solidFill>
                  <a:srgbClr val="222222"/>
                </a:solidFill>
                <a:effectLst/>
                <a:latin typeface="arial" panose="020B0604020202020204" pitchFamily="34" charset="0"/>
              </a:rPr>
              <a:t> 1). </a:t>
            </a:r>
          </a:p>
          <a:p>
            <a:pPr marL="285750" indent="-285750">
              <a:buFont typeface="Arial" panose="020B0604020202020204" pitchFamily="34" charset="0"/>
              <a:buChar char="•"/>
            </a:pPr>
            <a:r>
              <a:rPr lang="en-US" sz="1400" b="0" i="0" u="none" strike="noStrike" dirty="0" err="1" smtClean="0">
                <a:solidFill>
                  <a:srgbClr val="222222"/>
                </a:solidFill>
                <a:effectLst/>
                <a:latin typeface="arial" panose="020B0604020202020204" pitchFamily="34" charset="0"/>
              </a:rPr>
              <a:t>Bununla</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birlikte</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yaşlı</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erişkinlerde</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azalmış</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kas</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kütlesi</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nedeniyle</a:t>
            </a:r>
            <a:r>
              <a:rPr lang="en-US" sz="1400" b="0" i="0" u="none" strike="noStrike" dirty="0" smtClean="0">
                <a:solidFill>
                  <a:srgbClr val="222222"/>
                </a:solidFill>
                <a:effectLst/>
                <a:latin typeface="arial" panose="020B0604020202020204" pitchFamily="34" charset="0"/>
              </a:rPr>
              <a:t>, serum </a:t>
            </a:r>
            <a:r>
              <a:rPr lang="en-US" sz="1400" b="0" i="0" u="none" strike="noStrike" dirty="0" err="1" smtClean="0">
                <a:solidFill>
                  <a:srgbClr val="222222"/>
                </a:solidFill>
                <a:effectLst/>
                <a:latin typeface="arial" panose="020B0604020202020204" pitchFamily="34" charset="0"/>
              </a:rPr>
              <a:t>kreatinin</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seviyeleri</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böbrek</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fonksiyonunu</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yeterince</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yansıtmayabilir</a:t>
            </a:r>
            <a:r>
              <a:rPr lang="en-US" sz="1400"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sz="1400" b="0" i="0" u="none" strike="noStrike" dirty="0" err="1" smtClean="0">
                <a:solidFill>
                  <a:srgbClr val="222222"/>
                </a:solidFill>
                <a:effectLst/>
                <a:latin typeface="arial" panose="020B0604020202020204" pitchFamily="34" charset="0"/>
              </a:rPr>
              <a:t>Bununla</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birlikte</a:t>
            </a:r>
            <a:r>
              <a:rPr lang="en-US" sz="1400" b="0" i="0" u="none" strike="noStrike" dirty="0" smtClean="0">
                <a:solidFill>
                  <a:srgbClr val="222222"/>
                </a:solidFill>
                <a:effectLst/>
                <a:latin typeface="arial" panose="020B0604020202020204" pitchFamily="34" charset="0"/>
              </a:rPr>
              <a:t>, normal </a:t>
            </a:r>
            <a:r>
              <a:rPr lang="en-US" sz="1400" b="0" i="0" u="none" strike="noStrike" dirty="0" err="1" smtClean="0">
                <a:solidFill>
                  <a:srgbClr val="222222"/>
                </a:solidFill>
                <a:effectLst/>
                <a:latin typeface="arial" panose="020B0604020202020204" pitchFamily="34" charset="0"/>
              </a:rPr>
              <a:t>kreatininli</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birçok</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yaşlı</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hastada</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böbrek</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yetmezliği</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vardır</a:t>
            </a:r>
            <a:r>
              <a:rPr lang="en-US" sz="1400"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sz="1400" b="0" i="0" u="none" strike="noStrike" dirty="0" err="1" smtClean="0">
                <a:solidFill>
                  <a:srgbClr val="222222"/>
                </a:solidFill>
                <a:effectLst/>
                <a:latin typeface="arial" panose="020B0604020202020204" pitchFamily="34" charset="0"/>
              </a:rPr>
              <a:t>Bir</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çalışmada</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uzun</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süreli</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bakımda</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yaşayan</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yaklaşık</a:t>
            </a:r>
            <a:r>
              <a:rPr lang="en-US" sz="1400" b="0" i="0" u="none" strike="noStrike" dirty="0" smtClean="0">
                <a:solidFill>
                  <a:srgbClr val="222222"/>
                </a:solidFill>
                <a:effectLst/>
                <a:latin typeface="arial" panose="020B0604020202020204" pitchFamily="34" charset="0"/>
              </a:rPr>
              <a:t> 10.000 </a:t>
            </a:r>
            <a:r>
              <a:rPr lang="en-US" sz="1400" b="0" i="0" u="none" strike="noStrike" dirty="0" err="1" smtClean="0">
                <a:solidFill>
                  <a:srgbClr val="222222"/>
                </a:solidFill>
                <a:effectLst/>
                <a:latin typeface="arial" panose="020B0604020202020204" pitchFamily="34" charset="0"/>
              </a:rPr>
              <a:t>yaşlı</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yetişkinin</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yüzde</a:t>
            </a:r>
            <a:r>
              <a:rPr lang="en-US" sz="1400" b="0" i="0" u="none" strike="noStrike" dirty="0" smtClean="0">
                <a:solidFill>
                  <a:srgbClr val="222222"/>
                </a:solidFill>
                <a:effectLst/>
                <a:latin typeface="arial" panose="020B0604020202020204" pitchFamily="34" charset="0"/>
              </a:rPr>
              <a:t> 40'ında </a:t>
            </a:r>
            <a:r>
              <a:rPr lang="en-US" sz="1400" b="0" i="0" u="none" strike="noStrike" dirty="0" err="1" smtClean="0">
                <a:solidFill>
                  <a:srgbClr val="222222"/>
                </a:solidFill>
                <a:effectLst/>
                <a:latin typeface="arial" panose="020B0604020202020204" pitchFamily="34" charset="0"/>
              </a:rPr>
              <a:t>böbrek</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yetmezliği</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olduğu</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bulunmuştur</a:t>
            </a:r>
            <a:r>
              <a:rPr lang="en-US" sz="1400" b="0" i="0" u="none" strike="noStrike" dirty="0" smtClean="0">
                <a:solidFill>
                  <a:srgbClr val="222222"/>
                </a:solidFill>
                <a:effectLst/>
                <a:latin typeface="arial" panose="020B0604020202020204" pitchFamily="34" charset="0"/>
              </a:rPr>
              <a:t> [100]. </a:t>
            </a:r>
            <a:r>
              <a:rPr lang="en-US" sz="1400" b="0" i="0" u="none" strike="noStrike" dirty="0" err="1" smtClean="0">
                <a:solidFill>
                  <a:srgbClr val="222222"/>
                </a:solidFill>
                <a:effectLst/>
                <a:latin typeface="arial" panose="020B0604020202020204" pitchFamily="34" charset="0"/>
              </a:rPr>
              <a:t>Fransa'da</a:t>
            </a:r>
            <a:r>
              <a:rPr lang="en-US" sz="1400" b="0" i="0" u="none" strike="noStrike" dirty="0" smtClean="0">
                <a:solidFill>
                  <a:srgbClr val="222222"/>
                </a:solidFill>
                <a:effectLst/>
                <a:latin typeface="arial" panose="020B0604020202020204" pitchFamily="34" charset="0"/>
              </a:rPr>
              <a:t> 65 </a:t>
            </a:r>
            <a:r>
              <a:rPr lang="en-US" sz="1400" b="0" i="0" u="none" strike="noStrike" dirty="0" err="1" smtClean="0">
                <a:solidFill>
                  <a:srgbClr val="222222"/>
                </a:solidFill>
                <a:effectLst/>
                <a:latin typeface="arial" panose="020B0604020202020204" pitchFamily="34" charset="0"/>
              </a:rPr>
              <a:t>yaş</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üstü</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bir</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toplum</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popülasyonunda</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böbrek</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yetmezliği</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prevalansı</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tahmini</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glomerüler</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filtrasyon</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oranı</a:t>
            </a:r>
            <a:r>
              <a:rPr lang="en-US" sz="1400" b="0" i="0" u="none" strike="noStrike" dirty="0" smtClean="0">
                <a:solidFill>
                  <a:srgbClr val="222222"/>
                </a:solidFill>
                <a:effectLst/>
                <a:latin typeface="arial" panose="020B0604020202020204" pitchFamily="34" charset="0"/>
              </a:rPr>
              <a:t> [GFR] &lt;60 mL / </a:t>
            </a:r>
            <a:r>
              <a:rPr lang="en-US" sz="1400" b="0" i="0" u="none" strike="noStrike" dirty="0" err="1" smtClean="0">
                <a:solidFill>
                  <a:srgbClr val="222222"/>
                </a:solidFill>
                <a:effectLst/>
                <a:latin typeface="arial" panose="020B0604020202020204" pitchFamily="34" charset="0"/>
              </a:rPr>
              <a:t>dak</a:t>
            </a:r>
            <a:r>
              <a:rPr lang="en-US" sz="1400" b="0" i="0" u="none" strike="noStrike" dirty="0" smtClean="0">
                <a:solidFill>
                  <a:srgbClr val="222222"/>
                </a:solidFill>
                <a:effectLst/>
                <a:latin typeface="arial" panose="020B0604020202020204" pitchFamily="34" charset="0"/>
              </a:rPr>
              <a:t> / 1.73 m2), MDRD </a:t>
            </a:r>
            <a:r>
              <a:rPr lang="en-US" sz="1400" b="0" i="0" u="none" strike="noStrike" dirty="0" err="1" smtClean="0">
                <a:solidFill>
                  <a:srgbClr val="222222"/>
                </a:solidFill>
                <a:effectLst/>
                <a:latin typeface="arial" panose="020B0604020202020204" pitchFamily="34" charset="0"/>
              </a:rPr>
              <a:t>denklemi</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kullanılarak</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yüzde</a:t>
            </a:r>
            <a:r>
              <a:rPr lang="en-US" sz="1400" b="0" i="0" u="none" strike="noStrike" dirty="0" smtClean="0">
                <a:solidFill>
                  <a:srgbClr val="222222"/>
                </a:solidFill>
                <a:effectLst/>
                <a:latin typeface="arial" panose="020B0604020202020204" pitchFamily="34" charset="0"/>
              </a:rPr>
              <a:t> 13.7 </a:t>
            </a:r>
            <a:r>
              <a:rPr lang="en-US" sz="1400" b="0" i="0" u="none" strike="noStrike" dirty="0" err="1" smtClean="0">
                <a:solidFill>
                  <a:srgbClr val="222222"/>
                </a:solidFill>
                <a:effectLst/>
                <a:latin typeface="arial" panose="020B0604020202020204" pitchFamily="34" charset="0"/>
              </a:rPr>
              <a:t>ve</a:t>
            </a:r>
            <a:r>
              <a:rPr lang="en-US" sz="1400" b="0" i="0" u="none" strike="noStrike" dirty="0" smtClean="0">
                <a:solidFill>
                  <a:srgbClr val="222222"/>
                </a:solidFill>
                <a:effectLst/>
                <a:latin typeface="arial" panose="020B0604020202020204" pitchFamily="34" charset="0"/>
              </a:rPr>
              <a:t> Cockcroft-Gault </a:t>
            </a:r>
            <a:r>
              <a:rPr lang="en-US" sz="1400" b="0" i="0" u="none" strike="noStrike" dirty="0" err="1" smtClean="0">
                <a:solidFill>
                  <a:srgbClr val="222222"/>
                </a:solidFill>
                <a:effectLst/>
                <a:latin typeface="arial" panose="020B0604020202020204" pitchFamily="34" charset="0"/>
              </a:rPr>
              <a:t>formülü</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kullanılarak</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yüzde</a:t>
            </a:r>
            <a:r>
              <a:rPr lang="en-US" sz="1400" b="0" i="0" u="none" strike="noStrike" dirty="0" smtClean="0">
                <a:solidFill>
                  <a:srgbClr val="222222"/>
                </a:solidFill>
                <a:effectLst/>
                <a:latin typeface="arial" panose="020B0604020202020204" pitchFamily="34" charset="0"/>
              </a:rPr>
              <a:t> 36.9 </a:t>
            </a:r>
            <a:r>
              <a:rPr lang="en-US" sz="1400" b="0" i="0" u="none" strike="noStrike" dirty="0" err="1" smtClean="0">
                <a:solidFill>
                  <a:srgbClr val="222222"/>
                </a:solidFill>
                <a:effectLst/>
                <a:latin typeface="arial" panose="020B0604020202020204" pitchFamily="34" charset="0"/>
              </a:rPr>
              <a:t>idi</a:t>
            </a:r>
            <a:endParaRPr lang="en-US" sz="1400" dirty="0"/>
          </a:p>
        </p:txBody>
      </p:sp>
    </p:spTree>
    <p:extLst>
      <p:ext uri="{BB962C8B-B14F-4D97-AF65-F5344CB8AC3E}">
        <p14:creationId xmlns:p14="http://schemas.microsoft.com/office/powerpoint/2010/main" val="27359986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4502" y="4139816"/>
            <a:ext cx="11686903" cy="1569660"/>
          </a:xfrm>
          <a:prstGeom prst="rect">
            <a:avLst/>
          </a:prstGeom>
        </p:spPr>
        <p:txBody>
          <a:bodyPr wrap="square">
            <a:spAutoFit/>
          </a:bodyPr>
          <a:lstStyle/>
          <a:p>
            <a:r>
              <a:rPr lang="en-US" sz="1600" b="0" i="0" u="none" strike="noStrike" dirty="0" smtClean="0">
                <a:solidFill>
                  <a:srgbClr val="232323"/>
                </a:solidFill>
                <a:effectLst/>
                <a:latin typeface="Arial" panose="020B0604020202020204" pitchFamily="34" charset="0"/>
              </a:rPr>
              <a:t>Dosing guidelines for decreased </a:t>
            </a:r>
            <a:r>
              <a:rPr lang="en-US" sz="1600" b="0" i="0" u="none" strike="noStrike" dirty="0" smtClean="0">
                <a:solidFill>
                  <a:srgbClr val="FF0000"/>
                </a:solidFill>
                <a:effectLst/>
                <a:latin typeface="Arial" panose="020B0604020202020204" pitchFamily="34" charset="0"/>
              </a:rPr>
              <a:t>creatinine clearance </a:t>
            </a:r>
            <a:r>
              <a:rPr lang="en-US" sz="1600" b="0" i="0" u="none" strike="noStrike" dirty="0" smtClean="0">
                <a:solidFill>
                  <a:srgbClr val="232323"/>
                </a:solidFill>
                <a:effectLst/>
                <a:latin typeface="Arial" panose="020B0604020202020204" pitchFamily="34" charset="0"/>
              </a:rPr>
              <a:t>are available to calculate dose adjustments for medications that are cleared through the kidney . </a:t>
            </a:r>
          </a:p>
          <a:p>
            <a:r>
              <a:rPr lang="en-US" sz="1600" b="0" i="0" u="none" strike="noStrike" dirty="0" smtClean="0">
                <a:solidFill>
                  <a:srgbClr val="232323"/>
                </a:solidFill>
                <a:effectLst/>
                <a:latin typeface="Arial" panose="020B0604020202020204" pitchFamily="34" charset="0"/>
              </a:rPr>
              <a:t>As a general rule, </a:t>
            </a:r>
            <a:r>
              <a:rPr lang="en-US" sz="1600" b="0" i="0" u="none" strike="noStrike" dirty="0" smtClean="0">
                <a:solidFill>
                  <a:srgbClr val="FF0000"/>
                </a:solidFill>
                <a:effectLst/>
                <a:latin typeface="Arial" panose="020B0604020202020204" pitchFamily="34" charset="0"/>
              </a:rPr>
              <a:t>the initial dose for starting medications in older adults should be significantly reduced</a:t>
            </a:r>
            <a:r>
              <a:rPr lang="en-US" sz="1600" b="0" i="0" u="none" strike="noStrike" dirty="0" smtClean="0">
                <a:solidFill>
                  <a:srgbClr val="232323"/>
                </a:solidFill>
                <a:effectLst/>
                <a:latin typeface="Arial" panose="020B0604020202020204" pitchFamily="34" charset="0"/>
              </a:rPr>
              <a:t>, and titrated up as tolerated by monitoring side effects or drug levels.</a:t>
            </a:r>
          </a:p>
          <a:p>
            <a:r>
              <a:rPr lang="en-US" sz="1600" b="0" i="0" u="none" strike="noStrike" dirty="0" smtClean="0">
                <a:solidFill>
                  <a:srgbClr val="232323"/>
                </a:solidFill>
                <a:effectLst/>
                <a:latin typeface="Arial" panose="020B0604020202020204" pitchFamily="34" charset="0"/>
              </a:rPr>
              <a:t>Decision aids have been moderately effective in decreasing the percentage of in-hospital prescriptions written with inappropriate adjustments for renal status (46 to 33 percent) </a:t>
            </a:r>
            <a:endParaRPr lang="en-US" sz="1600" b="0" i="0" u="none" strike="noStrike" dirty="0">
              <a:solidFill>
                <a:srgbClr val="232323"/>
              </a:solidFill>
              <a:effectLst/>
              <a:latin typeface="Arial" panose="020B0604020202020204" pitchFamily="34" charset="0"/>
            </a:endParaRPr>
          </a:p>
        </p:txBody>
      </p:sp>
      <p:sp>
        <p:nvSpPr>
          <p:cNvPr id="3" name="Rectangle 2"/>
          <p:cNvSpPr/>
          <p:nvPr/>
        </p:nvSpPr>
        <p:spPr>
          <a:xfrm>
            <a:off x="104502" y="98201"/>
            <a:ext cx="7994470" cy="2062103"/>
          </a:xfrm>
          <a:prstGeom prst="rect">
            <a:avLst/>
          </a:prstGeom>
        </p:spPr>
        <p:txBody>
          <a:bodyPr wrap="square">
            <a:spAutoFit/>
          </a:bodyPr>
          <a:lstStyle/>
          <a:p>
            <a:pPr marL="285750" indent="-285750">
              <a:buFont typeface="Arial" panose="020B0604020202020204" pitchFamily="34" charset="0"/>
              <a:buChar char="•"/>
            </a:pPr>
            <a:r>
              <a:rPr lang="en-US" sz="1600" b="0" i="0" u="none" strike="noStrike" dirty="0" err="1" smtClean="0">
                <a:solidFill>
                  <a:srgbClr val="222222"/>
                </a:solidFill>
                <a:effectLst/>
                <a:latin typeface="arial" panose="020B0604020202020204" pitchFamily="34" charset="0"/>
              </a:rPr>
              <a:t>Böbrek</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yoluyla</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temizlenen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ilaçlara</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yönelik</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doz</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ayarlamalarını</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hesaplamak</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için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azaltılmış</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kreatinin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klerensi</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için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dozaj</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talimatları</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mevcuttur</a:t>
            </a:r>
            <a:r>
              <a:rPr lang="en-US" sz="1600"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sz="1600" b="0" i="0" u="none" strike="noStrike" dirty="0" err="1" smtClean="0">
                <a:solidFill>
                  <a:srgbClr val="222222"/>
                </a:solidFill>
                <a:effectLst/>
                <a:latin typeface="arial" panose="020B0604020202020204" pitchFamily="34" charset="0"/>
              </a:rPr>
              <a:t>Genel</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bir</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kural</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olarak</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yaşlı</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erişkinlerde</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ilaçlara</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başlamak</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için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başlangıç</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dozu</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önemli</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ölçüde</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azaltılmalı</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ve</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yan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etkiler</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veya</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ilaç</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seviyeleri</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izlenerek</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tolere</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edildiği</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gibi</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titre</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edilmelidir</a:t>
            </a:r>
            <a:r>
              <a:rPr lang="en-US" sz="1600"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sz="1600" b="0" i="0" u="none" strike="noStrike" dirty="0" err="1" smtClean="0">
                <a:solidFill>
                  <a:srgbClr val="222222"/>
                </a:solidFill>
                <a:effectLst/>
                <a:latin typeface="arial" panose="020B0604020202020204" pitchFamily="34" charset="0"/>
              </a:rPr>
              <a:t>Karar</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yardımcıları</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böbrek</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durumu</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için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uygun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olmayan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düzeltmelerle</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yazılan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hastane</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içi</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reçete</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yüzdesini</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azaltmada</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orta</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derecede</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etkili</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olmuştur</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yüzde</a:t>
            </a:r>
            <a:r>
              <a:rPr lang="en-US" sz="1600" b="0" i="0" u="none" strike="noStrike" dirty="0" smtClean="0">
                <a:solidFill>
                  <a:srgbClr val="222222"/>
                </a:solidFill>
                <a:effectLst/>
                <a:latin typeface="arial" panose="020B0604020202020204" pitchFamily="34" charset="0"/>
              </a:rPr>
              <a:t> 46 </a:t>
            </a:r>
            <a:r>
              <a:rPr lang="en-US" sz="1600" b="0" i="0" u="none" strike="noStrike" dirty="0" err="1" smtClean="0">
                <a:solidFill>
                  <a:srgbClr val="222222"/>
                </a:solidFill>
                <a:effectLst/>
                <a:latin typeface="arial" panose="020B0604020202020204" pitchFamily="34" charset="0"/>
              </a:rPr>
              <a:t>ila</a:t>
            </a:r>
            <a:r>
              <a:rPr lang="en-US" sz="1600" b="0" i="0" u="none" strike="noStrike" dirty="0" smtClean="0">
                <a:solidFill>
                  <a:srgbClr val="222222"/>
                </a:solidFill>
                <a:effectLst/>
                <a:latin typeface="arial" panose="020B0604020202020204" pitchFamily="34" charset="0"/>
              </a:rPr>
              <a:t> 33)</a:t>
            </a:r>
            <a:endParaRPr lang="en-US" sz="1600" dirty="0"/>
          </a:p>
        </p:txBody>
      </p:sp>
    </p:spTree>
    <p:extLst>
      <p:ext uri="{BB962C8B-B14F-4D97-AF65-F5344CB8AC3E}">
        <p14:creationId xmlns:p14="http://schemas.microsoft.com/office/powerpoint/2010/main" val="3431487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6754" y="3980549"/>
            <a:ext cx="11791406" cy="2308324"/>
          </a:xfrm>
          <a:prstGeom prst="rect">
            <a:avLst/>
          </a:prstGeom>
        </p:spPr>
        <p:txBody>
          <a:bodyPr wrap="square">
            <a:spAutoFit/>
          </a:bodyPr>
          <a:lstStyle/>
          <a:p>
            <a:pPr marL="285750" indent="-285750">
              <a:buFont typeface="Arial" panose="020B0604020202020204" pitchFamily="34" charset="0"/>
              <a:buChar char="•"/>
            </a:pPr>
            <a:r>
              <a:rPr lang="en-US" sz="1600" b="1" i="0" u="none" strike="noStrike" dirty="0" smtClean="0">
                <a:solidFill>
                  <a:srgbClr val="232323"/>
                </a:solidFill>
                <a:effectLst/>
                <a:latin typeface="Arial" panose="020B0604020202020204" pitchFamily="34" charset="0"/>
              </a:rPr>
              <a:t>Patients in long-term care settings</a:t>
            </a:r>
            <a:r>
              <a:rPr lang="en-US" sz="1600" b="0" i="0" u="none" strike="noStrike" dirty="0" smtClean="0">
                <a:solidFill>
                  <a:srgbClr val="232323"/>
                </a:solidFill>
                <a:effectLst/>
                <a:latin typeface="Arial" panose="020B0604020202020204" pitchFamily="34" charset="0"/>
              </a:rPr>
              <a:t> — Long-term care residents are at a particularly </a:t>
            </a:r>
            <a:r>
              <a:rPr lang="en-US" sz="1600" b="0" i="0" u="none" strike="noStrike" dirty="0" smtClean="0">
                <a:solidFill>
                  <a:srgbClr val="FF0000"/>
                </a:solidFill>
                <a:effectLst/>
                <a:latin typeface="Arial" panose="020B0604020202020204" pitchFamily="34" charset="0"/>
              </a:rPr>
              <a:t>high risk for developing adverse events. </a:t>
            </a:r>
          </a:p>
          <a:p>
            <a:pPr marL="285750" indent="-285750">
              <a:buFont typeface="Arial" panose="020B0604020202020204" pitchFamily="34" charset="0"/>
              <a:buChar char="•"/>
            </a:pPr>
            <a:r>
              <a:rPr lang="en-US" sz="1600" b="0" i="0" u="none" strike="noStrike" dirty="0" smtClean="0">
                <a:solidFill>
                  <a:srgbClr val="232323"/>
                </a:solidFill>
                <a:effectLst/>
                <a:latin typeface="Arial" panose="020B0604020202020204" pitchFamily="34" charset="0"/>
              </a:rPr>
              <a:t>The average United States nursing home resident uses </a:t>
            </a:r>
            <a:r>
              <a:rPr lang="en-US" sz="1600" b="0" i="0" u="none" strike="noStrike" dirty="0" smtClean="0">
                <a:solidFill>
                  <a:srgbClr val="FF0000"/>
                </a:solidFill>
                <a:effectLst/>
                <a:latin typeface="Arial" panose="020B0604020202020204" pitchFamily="34" charset="0"/>
              </a:rPr>
              <a:t>seven to eight different medications </a:t>
            </a:r>
            <a:r>
              <a:rPr lang="en-US" sz="1600" b="0" i="0" u="none" strike="noStrike" dirty="0" smtClean="0">
                <a:solidFill>
                  <a:srgbClr val="232323"/>
                </a:solidFill>
                <a:effectLst/>
                <a:latin typeface="Arial" panose="020B0604020202020204" pitchFamily="34" charset="0"/>
              </a:rPr>
              <a:t>each month, and about one-third of residents have monthly drug regimens of nine or more medications.</a:t>
            </a:r>
          </a:p>
          <a:p>
            <a:pPr marL="285750" indent="-285750">
              <a:buFont typeface="Arial" panose="020B0604020202020204" pitchFamily="34" charset="0"/>
              <a:buChar char="•"/>
            </a:pPr>
            <a:r>
              <a:rPr lang="en-US" sz="1600" b="0" i="0" u="none" strike="noStrike" dirty="0" smtClean="0">
                <a:solidFill>
                  <a:srgbClr val="232323"/>
                </a:solidFill>
                <a:effectLst/>
                <a:latin typeface="Arial" panose="020B0604020202020204" pitchFamily="34" charset="0"/>
              </a:rPr>
              <a:t>The overall rate of ADEs was 9.8 per 100 resident–months; 42 percent of the ADEs were deemed preventable. Of the more serious adverse events, 61 percent </a:t>
            </a:r>
            <a:r>
              <a:rPr lang="en-US" sz="1600" b="0" i="0" u="none" strike="noStrike" dirty="0" smtClean="0">
                <a:solidFill>
                  <a:srgbClr val="FF0000"/>
                </a:solidFill>
                <a:effectLst/>
                <a:latin typeface="Arial" panose="020B0604020202020204" pitchFamily="34" charset="0"/>
              </a:rPr>
              <a:t>were deemed preventable</a:t>
            </a:r>
            <a:r>
              <a:rPr lang="en-US" sz="1600" b="0" i="0" u="none" strike="noStrike" dirty="0" smtClean="0">
                <a:solidFill>
                  <a:srgbClr val="232323"/>
                </a:solidFill>
                <a:effectLst/>
                <a:latin typeface="Arial" panose="020B0604020202020204" pitchFamily="34" charset="0"/>
              </a:rPr>
              <a:t>. </a:t>
            </a:r>
          </a:p>
          <a:p>
            <a:pPr marL="285750" indent="-285750">
              <a:buFont typeface="Arial" panose="020B0604020202020204" pitchFamily="34" charset="0"/>
              <a:buChar char="•"/>
            </a:pPr>
            <a:r>
              <a:rPr lang="en-US" sz="1600" b="0" i="0" u="none" strike="noStrike" dirty="0" smtClean="0">
                <a:solidFill>
                  <a:srgbClr val="232323"/>
                </a:solidFill>
                <a:effectLst/>
                <a:latin typeface="Arial" panose="020B0604020202020204" pitchFamily="34" charset="0"/>
              </a:rPr>
              <a:t>The more serious the adverse event, the more likely it was to be considered </a:t>
            </a:r>
            <a:r>
              <a:rPr lang="en-US" sz="1600" b="0" i="0" u="none" strike="noStrike" dirty="0" smtClean="0">
                <a:solidFill>
                  <a:srgbClr val="FF0000"/>
                </a:solidFill>
                <a:effectLst/>
                <a:latin typeface="Arial" panose="020B0604020202020204" pitchFamily="34" charset="0"/>
              </a:rPr>
              <a:t>potentially preventable</a:t>
            </a:r>
            <a:r>
              <a:rPr lang="en-US" sz="1600" b="0" i="0" u="none" strike="noStrike" dirty="0" smtClean="0">
                <a:solidFill>
                  <a:srgbClr val="232323"/>
                </a:solidFill>
                <a:effectLst/>
                <a:latin typeface="Arial" panose="020B0604020202020204" pitchFamily="34" charset="0"/>
              </a:rPr>
              <a:t>. </a:t>
            </a:r>
          </a:p>
          <a:p>
            <a:pPr marL="285750" indent="-285750">
              <a:buFont typeface="Arial" panose="020B0604020202020204" pitchFamily="34" charset="0"/>
              <a:buChar char="•"/>
            </a:pPr>
            <a:r>
              <a:rPr lang="en-US" sz="1600" b="0" i="0" u="none" strike="noStrike" dirty="0" smtClean="0">
                <a:solidFill>
                  <a:srgbClr val="232323"/>
                </a:solidFill>
                <a:effectLst/>
                <a:latin typeface="Arial" panose="020B0604020202020204" pitchFamily="34" charset="0"/>
              </a:rPr>
              <a:t>These rates were approximately four-times higher than had been previously reported but may reflect the better documentation of ADEs at these institutions.</a:t>
            </a:r>
            <a:endParaRPr lang="en-US" sz="1600" b="0" i="0" u="none" strike="noStrike" dirty="0">
              <a:solidFill>
                <a:srgbClr val="232323"/>
              </a:solidFill>
              <a:effectLst/>
              <a:latin typeface="Arial" panose="020B0604020202020204" pitchFamily="34" charset="0"/>
            </a:endParaRPr>
          </a:p>
        </p:txBody>
      </p:sp>
      <p:sp>
        <p:nvSpPr>
          <p:cNvPr id="3" name="Rectangle 2"/>
          <p:cNvSpPr/>
          <p:nvPr/>
        </p:nvSpPr>
        <p:spPr>
          <a:xfrm>
            <a:off x="156755" y="131360"/>
            <a:ext cx="8682445" cy="2800767"/>
          </a:xfrm>
          <a:prstGeom prst="rect">
            <a:avLst/>
          </a:prstGeom>
        </p:spPr>
        <p:txBody>
          <a:bodyPr wrap="square">
            <a:spAutoFit/>
          </a:bodyPr>
          <a:lstStyle/>
          <a:p>
            <a:pPr marL="285750" indent="-285750">
              <a:buFont typeface="Arial" panose="020B0604020202020204" pitchFamily="34" charset="0"/>
              <a:buChar char="•"/>
            </a:pPr>
            <a:r>
              <a:rPr lang="en-US" sz="1600" b="0" i="0" u="none" strike="noStrike" dirty="0" err="1" smtClean="0">
                <a:solidFill>
                  <a:srgbClr val="FF0000"/>
                </a:solidFill>
                <a:effectLst/>
                <a:latin typeface="arial" panose="020B0604020202020204" pitchFamily="34" charset="0"/>
              </a:rPr>
              <a:t>Uzun</a:t>
            </a:r>
            <a:r>
              <a:rPr lang="en-US" sz="1600" b="0" i="0" u="none" strike="noStrike" dirty="0" smtClean="0">
                <a:solidFill>
                  <a:srgbClr val="FF0000"/>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süreli</a:t>
            </a:r>
            <a:r>
              <a:rPr lang="en-US" sz="1600" b="0" i="0" u="none" strike="noStrike" dirty="0" smtClean="0">
                <a:solidFill>
                  <a:srgbClr val="FF0000"/>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bakım</a:t>
            </a:r>
            <a:r>
              <a:rPr lang="en-US" sz="1600" b="0" i="0" u="none" strike="noStrike" dirty="0" smtClean="0">
                <a:solidFill>
                  <a:srgbClr val="FF0000"/>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ortamlarındaki</a:t>
            </a:r>
            <a:r>
              <a:rPr lang="en-US" sz="1600" b="0" i="0" u="none" strike="noStrike" dirty="0" smtClean="0">
                <a:solidFill>
                  <a:srgbClr val="FF0000"/>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huzurevleri</a:t>
            </a:r>
            <a:r>
              <a:rPr lang="en-US" sz="1600" b="0" i="0" u="none" strike="noStrike" dirty="0" smtClean="0">
                <a:solidFill>
                  <a:srgbClr val="FF0000"/>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hastalar</a:t>
            </a:r>
            <a:r>
              <a:rPr lang="en-US" sz="1600" b="0" i="0" u="none" strike="noStrike" dirty="0" smtClean="0">
                <a:solidFill>
                  <a:srgbClr val="FF0000"/>
                </a:solidFill>
                <a:effectLst/>
                <a:latin typeface="arial" panose="020B0604020202020204" pitchFamily="34" charset="0"/>
              </a:rPr>
              <a:t> </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Uzun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süreli</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bakım</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sakinleri</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olumsuz</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olaylar</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geliştirme</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açısından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özellikle</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yüksek</a:t>
            </a:r>
            <a:r>
              <a:rPr lang="en-US" sz="1600" b="0" i="0" u="none" strike="noStrike" dirty="0" smtClean="0">
                <a:solidFill>
                  <a:srgbClr val="FF0000"/>
                </a:solidFill>
                <a:effectLst/>
                <a:latin typeface="arial" panose="020B0604020202020204" pitchFamily="34" charset="0"/>
              </a:rPr>
              <a:t> risk </a:t>
            </a:r>
            <a:r>
              <a:rPr lang="en-US" sz="1600" b="0" i="0" u="none" strike="noStrike" dirty="0" err="1" smtClean="0">
                <a:solidFill>
                  <a:srgbClr val="222222"/>
                </a:solidFill>
                <a:effectLst/>
                <a:latin typeface="arial" panose="020B0604020202020204" pitchFamily="34" charset="0"/>
              </a:rPr>
              <a:t>altındadır</a:t>
            </a:r>
            <a:r>
              <a:rPr lang="en-US" sz="1600"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sz="1600" b="0" i="0" u="none" strike="noStrike" dirty="0" err="1" smtClean="0">
                <a:solidFill>
                  <a:srgbClr val="222222"/>
                </a:solidFill>
                <a:effectLst/>
                <a:latin typeface="arial" panose="020B0604020202020204" pitchFamily="34" charset="0"/>
              </a:rPr>
              <a:t>Ortalama</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bir</a:t>
            </a:r>
            <a:r>
              <a:rPr lang="en-US" sz="1600" b="0" i="0" u="none" strike="noStrike" dirty="0" smtClean="0">
                <a:solidFill>
                  <a:srgbClr val="222222"/>
                </a:solidFill>
                <a:effectLst/>
                <a:latin typeface="arial" panose="020B0604020202020204" pitchFamily="34" charset="0"/>
              </a:rPr>
              <a:t> ABD </a:t>
            </a:r>
            <a:r>
              <a:rPr lang="en-US" sz="1600" b="0" i="0" u="none" strike="noStrike" dirty="0" err="1" smtClean="0">
                <a:solidFill>
                  <a:srgbClr val="222222"/>
                </a:solidFill>
                <a:effectLst/>
                <a:latin typeface="arial" panose="020B0604020202020204" pitchFamily="34" charset="0"/>
              </a:rPr>
              <a:t>huzurevi</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sakini</a:t>
            </a:r>
            <a:r>
              <a:rPr lang="en-US" sz="1600" b="0" i="0" u="none" strike="noStrike" dirty="0" smtClean="0">
                <a:solidFill>
                  <a:srgbClr val="222222"/>
                </a:solidFill>
                <a:effectLst/>
                <a:latin typeface="arial" panose="020B0604020202020204" pitchFamily="34" charset="0"/>
              </a:rPr>
              <a:t> her ay </a:t>
            </a:r>
            <a:r>
              <a:rPr lang="en-US" sz="1600" b="0" i="0" u="none" strike="noStrike" dirty="0" err="1" smtClean="0">
                <a:solidFill>
                  <a:srgbClr val="222222"/>
                </a:solidFill>
                <a:effectLst/>
                <a:latin typeface="arial" panose="020B0604020202020204" pitchFamily="34" charset="0"/>
              </a:rPr>
              <a:t>yedi</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ila</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sekiz</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farklı</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ilaç</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kullanmaktadır</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ve</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sakinlerin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yaklaşık</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üçte</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biri</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dokuz</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veya</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daha</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fazla</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ilacın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aylık</a:t>
            </a:r>
            <a:r>
              <a:rPr lang="en-US" sz="1600" b="0" i="0" u="none" strike="noStrike" dirty="0" smtClean="0">
                <a:solidFill>
                  <a:srgbClr val="FF0000"/>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ilaç</a:t>
            </a:r>
            <a:r>
              <a:rPr lang="en-US" sz="1600" b="0" i="0" u="none" strike="noStrike" dirty="0" smtClean="0">
                <a:solidFill>
                  <a:srgbClr val="FF0000"/>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rejimine</a:t>
            </a:r>
            <a:r>
              <a:rPr lang="en-US" sz="1600" b="0" i="0" u="none" strike="noStrike" dirty="0" smtClean="0">
                <a:solidFill>
                  <a:srgbClr val="FF0000"/>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sahiptir</a:t>
            </a:r>
            <a:r>
              <a:rPr lang="en-US" sz="1600" b="0" i="0" u="none" strike="noStrike" dirty="0" smtClean="0">
                <a:solidFill>
                  <a:srgbClr val="222222"/>
                </a:solidFill>
                <a:effectLst/>
                <a:latin typeface="arial" panose="020B0604020202020204" pitchFamily="34" charset="0"/>
              </a:rPr>
              <a:t>.</a:t>
            </a:r>
          </a:p>
          <a:p>
            <a:pPr marL="285750" indent="-285750">
              <a:buFont typeface="Arial" panose="020B0604020202020204" pitchFamily="34" charset="0"/>
              <a:buChar char="•"/>
            </a:pPr>
            <a:r>
              <a:rPr lang="en-US" sz="1600" b="0" i="0" u="none" strike="noStrike" dirty="0" err="1" smtClean="0">
                <a:solidFill>
                  <a:srgbClr val="222222"/>
                </a:solidFill>
                <a:effectLst/>
                <a:latin typeface="arial" panose="020B0604020202020204" pitchFamily="34" charset="0"/>
              </a:rPr>
              <a:t>ADE'lerin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toplam</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oranı</a:t>
            </a:r>
            <a:r>
              <a:rPr lang="en-US" sz="1600" b="0" i="0" u="none" strike="noStrike" dirty="0" smtClean="0">
                <a:solidFill>
                  <a:srgbClr val="222222"/>
                </a:solidFill>
                <a:effectLst/>
                <a:latin typeface="arial" panose="020B0604020202020204" pitchFamily="34" charset="0"/>
              </a:rPr>
              <a:t> 100 </a:t>
            </a:r>
            <a:r>
              <a:rPr lang="en-US" sz="1600" b="0" i="0" u="none" strike="noStrike" dirty="0" err="1" smtClean="0">
                <a:solidFill>
                  <a:srgbClr val="222222"/>
                </a:solidFill>
                <a:effectLst/>
                <a:latin typeface="arial" panose="020B0604020202020204" pitchFamily="34" charset="0"/>
              </a:rPr>
              <a:t>asistan</a:t>
            </a:r>
            <a:r>
              <a:rPr lang="en-US" sz="1600" b="0" i="0" u="none" strike="noStrike" dirty="0" smtClean="0">
                <a:solidFill>
                  <a:srgbClr val="222222"/>
                </a:solidFill>
                <a:effectLst/>
                <a:latin typeface="arial" panose="020B0604020202020204" pitchFamily="34" charset="0"/>
              </a:rPr>
              <a:t>-ay </a:t>
            </a:r>
            <a:r>
              <a:rPr lang="en-US" sz="1600" b="0" i="0" u="none" strike="noStrike" dirty="0" err="1" smtClean="0">
                <a:solidFill>
                  <a:srgbClr val="222222"/>
                </a:solidFill>
                <a:effectLst/>
                <a:latin typeface="arial" panose="020B0604020202020204" pitchFamily="34" charset="0"/>
              </a:rPr>
              <a:t>başına</a:t>
            </a:r>
            <a:r>
              <a:rPr lang="en-US" sz="1600" b="0" i="0" u="none" strike="noStrike" dirty="0" smtClean="0">
                <a:solidFill>
                  <a:srgbClr val="222222"/>
                </a:solidFill>
                <a:effectLst/>
                <a:latin typeface="arial" panose="020B0604020202020204" pitchFamily="34" charset="0"/>
              </a:rPr>
              <a:t> 9,8 </a:t>
            </a:r>
            <a:r>
              <a:rPr lang="en-US" sz="1600" b="0" i="0" u="none" strike="noStrike" dirty="0" err="1" smtClean="0">
                <a:solidFill>
                  <a:srgbClr val="222222"/>
                </a:solidFill>
                <a:effectLst/>
                <a:latin typeface="arial" panose="020B0604020202020204" pitchFamily="34" charset="0"/>
              </a:rPr>
              <a:t>idi</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ADE'lerin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yüzde</a:t>
            </a:r>
            <a:r>
              <a:rPr lang="en-US" sz="1600" b="0" i="0" u="none" strike="noStrike" dirty="0" smtClean="0">
                <a:solidFill>
                  <a:srgbClr val="222222"/>
                </a:solidFill>
                <a:effectLst/>
                <a:latin typeface="arial" panose="020B0604020202020204" pitchFamily="34" charset="0"/>
              </a:rPr>
              <a:t> 42'si </a:t>
            </a:r>
            <a:r>
              <a:rPr lang="en-US" sz="1600" b="0" i="0" u="none" strike="noStrike" dirty="0" err="1" smtClean="0">
                <a:solidFill>
                  <a:srgbClr val="222222"/>
                </a:solidFill>
                <a:effectLst/>
                <a:latin typeface="arial" panose="020B0604020202020204" pitchFamily="34" charset="0"/>
              </a:rPr>
              <a:t>önlenebilir</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denildi</a:t>
            </a:r>
            <a:r>
              <a:rPr lang="en-US" sz="1600"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sz="1600" b="0" i="0" u="none" strike="noStrike" dirty="0" err="1" smtClean="0">
                <a:solidFill>
                  <a:srgbClr val="222222"/>
                </a:solidFill>
                <a:effectLst/>
                <a:latin typeface="arial" panose="020B0604020202020204" pitchFamily="34" charset="0"/>
              </a:rPr>
              <a:t>Daha</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ciddi</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advers</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olayların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FF0000"/>
                </a:solidFill>
                <a:effectLst/>
                <a:latin typeface="arial" panose="020B0604020202020204" pitchFamily="34" charset="0"/>
              </a:rPr>
              <a:t>yüzde</a:t>
            </a:r>
            <a:r>
              <a:rPr lang="en-US" sz="1600" b="0" i="0" u="none" strike="noStrike" dirty="0" smtClean="0">
                <a:solidFill>
                  <a:srgbClr val="FF0000"/>
                </a:solidFill>
                <a:effectLst/>
                <a:latin typeface="arial" panose="020B0604020202020204" pitchFamily="34" charset="0"/>
              </a:rPr>
              <a:t> 61'i </a:t>
            </a:r>
            <a:r>
              <a:rPr lang="en-US" sz="1600" b="0" i="0" u="none" strike="noStrike" dirty="0" err="1" smtClean="0">
                <a:solidFill>
                  <a:srgbClr val="FF0000"/>
                </a:solidFill>
                <a:effectLst/>
                <a:latin typeface="arial" panose="020B0604020202020204" pitchFamily="34" charset="0"/>
              </a:rPr>
              <a:t>önlenebilir</a:t>
            </a:r>
            <a:r>
              <a:rPr lang="en-US" sz="1600" b="0" i="0" u="none" strike="noStrike" dirty="0" smtClean="0">
                <a:solidFill>
                  <a:srgbClr val="FF0000"/>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sayıldı</a:t>
            </a:r>
            <a:r>
              <a:rPr lang="en-US" sz="1600"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sz="1600" b="0" i="0" u="none" strike="noStrike" dirty="0" err="1" smtClean="0">
                <a:solidFill>
                  <a:srgbClr val="222222"/>
                </a:solidFill>
                <a:effectLst/>
                <a:latin typeface="arial" panose="020B0604020202020204" pitchFamily="34" charset="0"/>
              </a:rPr>
              <a:t>Olumsuz</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olay</a:t>
            </a:r>
            <a:r>
              <a:rPr lang="en-US" sz="1600" b="0" i="0" u="none" strike="noStrike" dirty="0" smtClean="0">
                <a:solidFill>
                  <a:srgbClr val="222222"/>
                </a:solidFill>
                <a:effectLst/>
                <a:latin typeface="arial" panose="020B0604020202020204" pitchFamily="34" charset="0"/>
              </a:rPr>
              <a:t> ne </a:t>
            </a:r>
            <a:r>
              <a:rPr lang="en-US" sz="1600" b="0" i="0" u="none" strike="noStrike" dirty="0" err="1" smtClean="0">
                <a:solidFill>
                  <a:srgbClr val="222222"/>
                </a:solidFill>
                <a:effectLst/>
                <a:latin typeface="arial" panose="020B0604020202020204" pitchFamily="34" charset="0"/>
              </a:rPr>
              <a:t>kadar</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ciddi</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olursa</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potansiyel</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olarak</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önlenebilir</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olarak</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görülme</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olasılığı</a:t>
            </a:r>
            <a:r>
              <a:rPr lang="en-US" sz="1600" b="0" i="0" u="none" strike="noStrike" dirty="0" smtClean="0">
                <a:solidFill>
                  <a:srgbClr val="222222"/>
                </a:solidFill>
                <a:effectLst/>
                <a:latin typeface="arial" panose="020B0604020202020204" pitchFamily="34" charset="0"/>
              </a:rPr>
              <a:t> da o </a:t>
            </a:r>
            <a:r>
              <a:rPr lang="en-US" sz="1600" b="0" i="0" u="none" strike="noStrike" dirty="0" err="1" smtClean="0">
                <a:solidFill>
                  <a:srgbClr val="222222"/>
                </a:solidFill>
                <a:effectLst/>
                <a:latin typeface="arial" panose="020B0604020202020204" pitchFamily="34" charset="0"/>
              </a:rPr>
              <a:t>kadar</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yüksek</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olur</a:t>
            </a:r>
            <a:r>
              <a:rPr lang="en-US" sz="1600"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sz="1600" b="0" i="0" u="none" strike="noStrike" dirty="0" smtClean="0">
                <a:solidFill>
                  <a:srgbClr val="222222"/>
                </a:solidFill>
                <a:effectLst/>
                <a:latin typeface="arial" panose="020B0604020202020204" pitchFamily="34" charset="0"/>
              </a:rPr>
              <a:t>Bu </a:t>
            </a:r>
            <a:r>
              <a:rPr lang="en-US" sz="1600" b="0" i="0" u="none" strike="noStrike" dirty="0" err="1" smtClean="0">
                <a:solidFill>
                  <a:srgbClr val="222222"/>
                </a:solidFill>
                <a:effectLst/>
                <a:latin typeface="arial" panose="020B0604020202020204" pitchFamily="34" charset="0"/>
              </a:rPr>
              <a:t>oranlar</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daha</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önce</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bildirilenden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yaklaşık</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dört</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kat</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daha</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yüksekti</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ancak</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bu</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kurumlardaki</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ADE'lerin</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daha</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iyi</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belgelenmesini</a:t>
            </a:r>
            <a:r>
              <a:rPr lang="en-US" sz="1600" b="0" i="0" u="none" strike="noStrike" dirty="0" smtClean="0">
                <a:solidFill>
                  <a:srgbClr val="222222"/>
                </a:solidFill>
                <a:effectLst/>
                <a:latin typeface="arial" panose="020B0604020202020204" pitchFamily="34" charset="0"/>
              </a:rPr>
              <a:t> </a:t>
            </a:r>
            <a:r>
              <a:rPr lang="en-US" sz="1600" b="0" i="0" u="none" strike="noStrike" dirty="0" err="1" smtClean="0">
                <a:solidFill>
                  <a:srgbClr val="222222"/>
                </a:solidFill>
                <a:effectLst/>
                <a:latin typeface="arial" panose="020B0604020202020204" pitchFamily="34" charset="0"/>
              </a:rPr>
              <a:t>yansıtabilir</a:t>
            </a:r>
            <a:r>
              <a:rPr lang="en-US" sz="1600" b="0" i="0" u="none" strike="noStrike" dirty="0" smtClean="0">
                <a:solidFill>
                  <a:srgbClr val="222222"/>
                </a:solidFill>
                <a:effectLst/>
                <a:latin typeface="arial" panose="020B0604020202020204" pitchFamily="34" charset="0"/>
              </a:rPr>
              <a:t>.</a:t>
            </a:r>
            <a:endParaRPr lang="en-US" sz="1600" dirty="0"/>
          </a:p>
        </p:txBody>
      </p:sp>
    </p:spTree>
    <p:extLst>
      <p:ext uri="{BB962C8B-B14F-4D97-AF65-F5344CB8AC3E}">
        <p14:creationId xmlns:p14="http://schemas.microsoft.com/office/powerpoint/2010/main" val="10112564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48640" y="4549676"/>
            <a:ext cx="10711543" cy="1754326"/>
          </a:xfrm>
          <a:prstGeom prst="rect">
            <a:avLst/>
          </a:prstGeom>
        </p:spPr>
        <p:txBody>
          <a:bodyPr wrap="square">
            <a:spAutoFit/>
          </a:bodyPr>
          <a:lstStyle/>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Preventable ADEs were most frequently associated with </a:t>
            </a:r>
            <a:r>
              <a:rPr lang="en-US" b="0" i="0" u="none" strike="noStrike" dirty="0" smtClean="0">
                <a:solidFill>
                  <a:srgbClr val="FF0000"/>
                </a:solidFill>
                <a:effectLst/>
                <a:latin typeface="Arial" panose="020B0604020202020204" pitchFamily="34" charset="0"/>
              </a:rPr>
              <a:t>atypical antipsychotics and </a:t>
            </a:r>
            <a:r>
              <a:rPr lang="en-US" b="0" i="0" u="sng" dirty="0" smtClean="0">
                <a:solidFill>
                  <a:srgbClr val="FF0000"/>
                </a:solidFill>
                <a:effectLst/>
                <a:latin typeface="Arial" panose="020B0604020202020204" pitchFamily="34" charset="0"/>
                <a:hlinkClick r:id="rId2"/>
              </a:rPr>
              <a:t>warfarin</a:t>
            </a:r>
            <a:r>
              <a:rPr lang="en-US" b="0" i="0" u="none" strike="noStrike" dirty="0" smtClean="0">
                <a:solidFill>
                  <a:srgbClr val="FF0000"/>
                </a:solidFill>
                <a:effectLst/>
                <a:latin typeface="Arial" panose="020B0604020202020204" pitchFamily="34" charset="0"/>
              </a:rPr>
              <a:t> </a:t>
            </a:r>
            <a:r>
              <a:rPr lang="en-US" b="0" i="0" u="none" strike="noStrike" dirty="0" smtClean="0">
                <a:solidFill>
                  <a:srgbClr val="232323"/>
                </a:solidFill>
                <a:effectLst/>
                <a:latin typeface="Arial" panose="020B0604020202020204" pitchFamily="34" charset="0"/>
              </a:rPr>
              <a:t>therapy </a:t>
            </a:r>
          </a:p>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Neuropsychiatric events (</a:t>
            </a:r>
            <a:r>
              <a:rPr lang="en-US" b="0" i="0" u="none" strike="noStrike" dirty="0" smtClean="0">
                <a:solidFill>
                  <a:srgbClr val="FF0000"/>
                </a:solidFill>
                <a:effectLst/>
                <a:latin typeface="Arial" panose="020B0604020202020204" pitchFamily="34" charset="0"/>
              </a:rPr>
              <a:t>confusion, </a:t>
            </a:r>
            <a:r>
              <a:rPr lang="en-US" b="0" i="0" u="none" strike="noStrike" dirty="0" err="1" smtClean="0">
                <a:solidFill>
                  <a:srgbClr val="FF0000"/>
                </a:solidFill>
                <a:effectLst/>
                <a:latin typeface="Arial" panose="020B0604020202020204" pitchFamily="34" charset="0"/>
              </a:rPr>
              <a:t>oversedation</a:t>
            </a:r>
            <a:r>
              <a:rPr lang="en-US" b="0" i="0" u="none" strike="noStrike" dirty="0" smtClean="0">
                <a:solidFill>
                  <a:srgbClr val="FF0000"/>
                </a:solidFill>
                <a:effectLst/>
                <a:latin typeface="Arial" panose="020B0604020202020204" pitchFamily="34" charset="0"/>
              </a:rPr>
              <a:t>, delirium</a:t>
            </a:r>
            <a:r>
              <a:rPr lang="en-US" b="0" i="0" u="none" strike="noStrike" dirty="0" smtClean="0">
                <a:solidFill>
                  <a:srgbClr val="232323"/>
                </a:solidFill>
                <a:effectLst/>
                <a:latin typeface="Arial" panose="020B0604020202020204" pitchFamily="34" charset="0"/>
              </a:rPr>
              <a:t>), </a:t>
            </a:r>
            <a:r>
              <a:rPr lang="en-US" b="0" i="0" u="none" strike="noStrike" dirty="0" smtClean="0">
                <a:solidFill>
                  <a:srgbClr val="FF0000"/>
                </a:solidFill>
                <a:effectLst/>
                <a:latin typeface="Arial" panose="020B0604020202020204" pitchFamily="34" charset="0"/>
              </a:rPr>
              <a:t>hemorrhagic events, and gastrointestinal events </a:t>
            </a:r>
            <a:r>
              <a:rPr lang="en-US" b="0" i="0" u="none" strike="noStrike" dirty="0" smtClean="0">
                <a:solidFill>
                  <a:srgbClr val="232323"/>
                </a:solidFill>
                <a:effectLst/>
                <a:latin typeface="Arial" panose="020B0604020202020204" pitchFamily="34" charset="0"/>
              </a:rPr>
              <a:t>were the most frequent types of ADEs in the long-term care facilities studied. </a:t>
            </a:r>
          </a:p>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In a 12-month observational study of 490 long-term care residents taking warfarin in 25 nursing homes, there were 720 ADEs (625 minor, 82 serious, and 13 life-threatening); 57 percent of the serious events were considered preventable</a:t>
            </a:r>
            <a:endParaRPr lang="en-US" dirty="0"/>
          </a:p>
        </p:txBody>
      </p:sp>
      <p:sp>
        <p:nvSpPr>
          <p:cNvPr id="3" name="Rectangle 2"/>
          <p:cNvSpPr/>
          <p:nvPr/>
        </p:nvSpPr>
        <p:spPr>
          <a:xfrm>
            <a:off x="248194" y="220454"/>
            <a:ext cx="11312434" cy="1754326"/>
          </a:xfrm>
          <a:prstGeom prst="rect">
            <a:avLst/>
          </a:prstGeom>
        </p:spPr>
        <p:txBody>
          <a:bodyPr wrap="square">
            <a:spAutoFit/>
          </a:bodyPr>
          <a:lstStyle/>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Önlenebilir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ADE'ler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sık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atipik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antipsikotikler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varfarin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tedavisi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ilişkiliydi</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Nöropsikiyatrik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olaylar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konfüzyon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aşırı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doz</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deliryum</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hemorajik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olaylar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gastrointestinal </a:t>
            </a:r>
            <a:r>
              <a:rPr lang="en-US" b="0" i="0" u="none" strike="noStrike" dirty="0" err="1" smtClean="0">
                <a:solidFill>
                  <a:srgbClr val="222222"/>
                </a:solidFill>
                <a:effectLst/>
                <a:latin typeface="arial" panose="020B0604020202020204" pitchFamily="34" charset="0"/>
              </a:rPr>
              <a:t>olaylar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çalışılan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uzun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süreli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bakım</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tesislerinde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sık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görülen</a:t>
            </a:r>
            <a:r>
              <a:rPr lang="en-US" b="0" i="0" u="none" strike="noStrike" dirty="0" smtClean="0">
                <a:solidFill>
                  <a:srgbClr val="222222"/>
                </a:solidFill>
                <a:effectLst/>
                <a:latin typeface="arial" panose="020B0604020202020204" pitchFamily="34" charset="0"/>
              </a:rPr>
              <a:t> ADE </a:t>
            </a:r>
            <a:r>
              <a:rPr lang="en-US" b="0" i="0" u="none" strike="noStrike" dirty="0" err="1" smtClean="0">
                <a:solidFill>
                  <a:srgbClr val="222222"/>
                </a:solidFill>
                <a:effectLst/>
                <a:latin typeface="arial" panose="020B0604020202020204" pitchFamily="34" charset="0"/>
              </a:rPr>
              <a:t>tipleridir</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b="0" i="0" u="none" strike="noStrike" dirty="0" smtClean="0">
                <a:solidFill>
                  <a:srgbClr val="222222"/>
                </a:solidFill>
                <a:effectLst/>
                <a:latin typeface="arial" panose="020B0604020202020204" pitchFamily="34" charset="0"/>
              </a:rPr>
              <a:t>25 </a:t>
            </a:r>
            <a:r>
              <a:rPr lang="en-US" b="0" i="0" u="none" strike="noStrike" dirty="0" err="1" smtClean="0">
                <a:solidFill>
                  <a:srgbClr val="222222"/>
                </a:solidFill>
                <a:effectLst/>
                <a:latin typeface="arial" panose="020B0604020202020204" pitchFamily="34" charset="0"/>
              </a:rPr>
              <a:t>bakımevinde</a:t>
            </a:r>
            <a:r>
              <a:rPr lang="en-US" b="0" i="0" u="none" strike="noStrike" dirty="0" smtClean="0">
                <a:solidFill>
                  <a:srgbClr val="222222"/>
                </a:solidFill>
                <a:effectLst/>
                <a:latin typeface="arial" panose="020B0604020202020204" pitchFamily="34" charset="0"/>
              </a:rPr>
              <a:t> warfarin </a:t>
            </a:r>
            <a:r>
              <a:rPr lang="en-US" b="0" i="0" u="none" strike="noStrike" dirty="0" err="1" smtClean="0">
                <a:solidFill>
                  <a:srgbClr val="222222"/>
                </a:solidFill>
                <a:effectLst/>
                <a:latin typeface="arial" panose="020B0604020202020204" pitchFamily="34" charset="0"/>
              </a:rPr>
              <a:t>alan</a:t>
            </a:r>
            <a:r>
              <a:rPr lang="en-US" b="0" i="0" u="none" strike="noStrike" dirty="0" smtClean="0">
                <a:solidFill>
                  <a:srgbClr val="222222"/>
                </a:solidFill>
                <a:effectLst/>
                <a:latin typeface="arial" panose="020B0604020202020204" pitchFamily="34" charset="0"/>
              </a:rPr>
              <a:t> 490 </a:t>
            </a:r>
            <a:r>
              <a:rPr lang="en-US" b="0" i="0" u="none" strike="noStrike" dirty="0" err="1" smtClean="0">
                <a:solidFill>
                  <a:srgbClr val="222222"/>
                </a:solidFill>
                <a:effectLst/>
                <a:latin typeface="arial" panose="020B0604020202020204" pitchFamily="34" charset="0"/>
              </a:rPr>
              <a:t>uzun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süreli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bakım</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sakini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olan</a:t>
            </a:r>
            <a:r>
              <a:rPr lang="en-US" b="0" i="0" u="none" strike="noStrike" dirty="0" smtClean="0">
                <a:solidFill>
                  <a:srgbClr val="222222"/>
                </a:solidFill>
                <a:effectLst/>
                <a:latin typeface="arial" panose="020B0604020202020204" pitchFamily="34" charset="0"/>
              </a:rPr>
              <a:t> 12 </a:t>
            </a:r>
            <a:r>
              <a:rPr lang="en-US" b="0" i="0" u="none" strike="noStrike" dirty="0" err="1" smtClean="0">
                <a:solidFill>
                  <a:srgbClr val="222222"/>
                </a:solidFill>
                <a:effectLst/>
                <a:latin typeface="arial" panose="020B0604020202020204" pitchFamily="34" charset="0"/>
              </a:rPr>
              <a:t>aylık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gözlemsel</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çalışmada</a:t>
            </a:r>
            <a:r>
              <a:rPr lang="en-US" b="0" i="0" u="none" strike="noStrike" dirty="0" smtClean="0">
                <a:solidFill>
                  <a:srgbClr val="222222"/>
                </a:solidFill>
                <a:effectLst/>
                <a:latin typeface="arial" panose="020B0604020202020204" pitchFamily="34" charset="0"/>
              </a:rPr>
              <a:t> 720 ADE (625 </a:t>
            </a:r>
            <a:r>
              <a:rPr lang="en-US" b="0" i="0" u="none" strike="noStrike" dirty="0" err="1" smtClean="0">
                <a:solidFill>
                  <a:srgbClr val="222222"/>
                </a:solidFill>
                <a:effectLst/>
                <a:latin typeface="arial" panose="020B0604020202020204" pitchFamily="34" charset="0"/>
              </a:rPr>
              <a:t>minör</a:t>
            </a:r>
            <a:r>
              <a:rPr lang="en-US" b="0" i="0" u="none" strike="noStrike" dirty="0" smtClean="0">
                <a:solidFill>
                  <a:srgbClr val="222222"/>
                </a:solidFill>
                <a:effectLst/>
                <a:latin typeface="arial" panose="020B0604020202020204" pitchFamily="34" charset="0"/>
              </a:rPr>
              <a:t>, 82 </a:t>
            </a:r>
            <a:r>
              <a:rPr lang="en-US" b="0" i="0" u="none" strike="noStrike" dirty="0" err="1" smtClean="0">
                <a:solidFill>
                  <a:srgbClr val="222222"/>
                </a:solidFill>
                <a:effectLst/>
                <a:latin typeface="arial" panose="020B0604020202020204" pitchFamily="34" charset="0"/>
              </a:rPr>
              <a:t>ciddi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13 </a:t>
            </a:r>
            <a:r>
              <a:rPr lang="en-US" b="0" i="0" u="none" strike="noStrike" dirty="0" err="1" smtClean="0">
                <a:solidFill>
                  <a:srgbClr val="222222"/>
                </a:solidFill>
                <a:effectLst/>
                <a:latin typeface="arial" panose="020B0604020202020204" pitchFamily="34" charset="0"/>
              </a:rPr>
              <a:t>hayatı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tehdit</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eden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vardı</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Ciddi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olayların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yüzde</a:t>
            </a:r>
            <a:r>
              <a:rPr lang="en-US" b="0" i="0" u="none" strike="noStrike" dirty="0" smtClean="0">
                <a:solidFill>
                  <a:srgbClr val="222222"/>
                </a:solidFill>
                <a:effectLst/>
                <a:latin typeface="arial" panose="020B0604020202020204" pitchFamily="34" charset="0"/>
              </a:rPr>
              <a:t> 57'si </a:t>
            </a:r>
            <a:r>
              <a:rPr lang="en-US" b="0" i="0" u="none" strike="noStrike" dirty="0" err="1" smtClean="0">
                <a:solidFill>
                  <a:srgbClr val="222222"/>
                </a:solidFill>
                <a:effectLst/>
                <a:latin typeface="arial" panose="020B0604020202020204" pitchFamily="34" charset="0"/>
              </a:rPr>
              <a:t>önlenebilir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sayıldı</a:t>
            </a:r>
            <a:endParaRPr lang="en-US" dirty="0"/>
          </a:p>
        </p:txBody>
      </p:sp>
    </p:spTree>
    <p:extLst>
      <p:ext uri="{BB962C8B-B14F-4D97-AF65-F5344CB8AC3E}">
        <p14:creationId xmlns:p14="http://schemas.microsoft.com/office/powerpoint/2010/main" val="26196361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2879" y="5186851"/>
            <a:ext cx="10798629" cy="1200329"/>
          </a:xfrm>
          <a:prstGeom prst="rect">
            <a:avLst/>
          </a:prstGeom>
        </p:spPr>
        <p:txBody>
          <a:bodyPr wrap="square">
            <a:spAutoFit/>
          </a:bodyPr>
          <a:lstStyle/>
          <a:p>
            <a:pPr marL="285750" indent="-285750">
              <a:buFont typeface="Arial" panose="020B0604020202020204" pitchFamily="34" charset="0"/>
              <a:buChar char="•"/>
            </a:pPr>
            <a:r>
              <a:rPr lang="en-US" b="1" i="0" u="none" strike="noStrike" dirty="0" smtClean="0">
                <a:solidFill>
                  <a:srgbClr val="232323"/>
                </a:solidFill>
                <a:effectLst/>
                <a:latin typeface="Arial" panose="020B0604020202020204" pitchFamily="34" charset="0"/>
              </a:rPr>
              <a:t>Antipsychotics</a:t>
            </a:r>
            <a:r>
              <a:rPr lang="en-US" b="0" i="0" u="none" strike="noStrike" dirty="0" smtClean="0">
                <a:solidFill>
                  <a:srgbClr val="232323"/>
                </a:solidFill>
                <a:effectLst/>
                <a:latin typeface="Arial" panose="020B0604020202020204" pitchFamily="34" charset="0"/>
              </a:rPr>
              <a:t> — </a:t>
            </a:r>
          </a:p>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Antipsychotic medications, used for the management of </a:t>
            </a:r>
            <a:r>
              <a:rPr lang="en-US" b="0" i="0" u="none" strike="noStrike" dirty="0" smtClean="0">
                <a:solidFill>
                  <a:srgbClr val="FF0000"/>
                </a:solidFill>
                <a:effectLst/>
                <a:latin typeface="Arial" panose="020B0604020202020204" pitchFamily="34" charset="0"/>
              </a:rPr>
              <a:t>the behavioral and psychological symptoms </a:t>
            </a:r>
            <a:r>
              <a:rPr lang="en-US" b="0" i="0" u="none" strike="noStrike" dirty="0" smtClean="0">
                <a:solidFill>
                  <a:srgbClr val="232323"/>
                </a:solidFill>
                <a:effectLst/>
                <a:latin typeface="Arial" panose="020B0604020202020204" pitchFamily="34" charset="0"/>
              </a:rPr>
              <a:t>of dementia, are among the drugs most frequently associated with adverse events in long-term care facilities. </a:t>
            </a:r>
          </a:p>
        </p:txBody>
      </p:sp>
      <p:sp>
        <p:nvSpPr>
          <p:cNvPr id="3" name="Rectangle 2"/>
          <p:cNvSpPr/>
          <p:nvPr/>
        </p:nvSpPr>
        <p:spPr>
          <a:xfrm>
            <a:off x="984069" y="334502"/>
            <a:ext cx="9030788" cy="923330"/>
          </a:xfrm>
          <a:prstGeom prst="rect">
            <a:avLst/>
          </a:prstGeom>
        </p:spPr>
        <p:txBody>
          <a:bodyPr wrap="square">
            <a:spAutoFit/>
          </a:bodyPr>
          <a:lstStyle/>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Antipsikotikler</a:t>
            </a:r>
            <a:r>
              <a:rPr lang="en-US" b="0" i="0" u="none" strike="noStrike" dirty="0" smtClean="0">
                <a:solidFill>
                  <a:srgbClr val="222222"/>
                </a:solidFill>
                <a:effectLst/>
                <a:latin typeface="arial" panose="020B0604020202020204" pitchFamily="34" charset="0"/>
              </a:rPr>
              <a:t> - </a:t>
            </a:r>
            <a:r>
              <a:rPr lang="en-US" b="0" i="0" u="none" strike="noStrike" dirty="0" err="1" smtClean="0">
                <a:solidFill>
                  <a:srgbClr val="FF0000"/>
                </a:solidFill>
                <a:effectLst/>
                <a:latin typeface="arial" panose="020B0604020202020204" pitchFamily="34" charset="0"/>
              </a:rPr>
              <a:t>Demansın</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davranışsal</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ve</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psikolojik</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semptomlarının</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tedavisinde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kullanılan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antipsikotik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ilaçlar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uzun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süreli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bakım</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tesislerindeki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olumsuz</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olaylarla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sık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ilişkili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ilaçlar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arasındadır</a:t>
            </a:r>
            <a:r>
              <a:rPr lang="en-US" b="0" i="0" u="none" strike="noStrike" dirty="0" smtClean="0">
                <a:solidFill>
                  <a:srgbClr val="222222"/>
                </a:solidFill>
                <a:effectLst/>
                <a:latin typeface="arial" panose="020B0604020202020204" pitchFamily="34" charset="0"/>
              </a:rPr>
              <a:t>. </a:t>
            </a:r>
          </a:p>
        </p:txBody>
      </p:sp>
    </p:spTree>
    <p:extLst>
      <p:ext uri="{BB962C8B-B14F-4D97-AF65-F5344CB8AC3E}">
        <p14:creationId xmlns:p14="http://schemas.microsoft.com/office/powerpoint/2010/main" val="9677422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09303" y="4303605"/>
            <a:ext cx="11364686" cy="2246769"/>
          </a:xfrm>
          <a:prstGeom prst="rect">
            <a:avLst/>
          </a:prstGeom>
        </p:spPr>
        <p:txBody>
          <a:bodyPr wrap="square">
            <a:spAutoFit/>
          </a:bodyPr>
          <a:lstStyle/>
          <a:p>
            <a:pPr marL="285750" indent="-285750">
              <a:buFont typeface="Arial" panose="020B0604020202020204" pitchFamily="34" charset="0"/>
              <a:buChar char="•"/>
            </a:pPr>
            <a:r>
              <a:rPr lang="en-US" sz="1400" b="1" i="0" u="none" strike="noStrike" dirty="0" smtClean="0">
                <a:solidFill>
                  <a:srgbClr val="232323"/>
                </a:solidFill>
                <a:effectLst/>
                <a:latin typeface="Arial" panose="020B0604020202020204" pitchFamily="34" charset="0"/>
              </a:rPr>
              <a:t>A STEPWISE APPROACH TO PRESCRIBING</a:t>
            </a:r>
          </a:p>
          <a:p>
            <a:pPr marL="285750" indent="-285750">
              <a:buFont typeface="Arial" panose="020B0604020202020204" pitchFamily="34" charset="0"/>
              <a:buChar char="•"/>
            </a:pPr>
            <a:r>
              <a:rPr lang="en-US" sz="1400" b="0" i="0" u="none" strike="noStrike" dirty="0" smtClean="0">
                <a:solidFill>
                  <a:srgbClr val="232323"/>
                </a:solidFill>
                <a:effectLst/>
                <a:latin typeface="Arial" panose="020B0604020202020204" pitchFamily="34" charset="0"/>
              </a:rPr>
              <a:t>Presented below is one systematic approach to improving prescribing practices when managing older adults. Other systematic approaches have been described incorporating similar elements. </a:t>
            </a:r>
          </a:p>
          <a:p>
            <a:pPr marL="285750" indent="-285750">
              <a:buFont typeface="Arial" panose="020B0604020202020204" pitchFamily="34" charset="0"/>
              <a:buChar char="•"/>
            </a:pPr>
            <a:r>
              <a:rPr lang="en-US" sz="1400" b="0" i="0" u="none" strike="noStrike" dirty="0" smtClean="0">
                <a:solidFill>
                  <a:srgbClr val="232323"/>
                </a:solidFill>
                <a:effectLst/>
                <a:latin typeface="Arial" panose="020B0604020202020204" pitchFamily="34" charset="0"/>
              </a:rPr>
              <a:t>Regardless of the sequence of steps, what is essential in prescribing is to continually reappraise the patient's medication regimen in light of his or her current clinical status, goals of care, and the potential risks/benefits of each medication.</a:t>
            </a:r>
          </a:p>
          <a:p>
            <a:pPr marL="285750" indent="-285750">
              <a:buFont typeface="Arial" panose="020B0604020202020204" pitchFamily="34" charset="0"/>
              <a:buChar char="•"/>
            </a:pPr>
            <a:r>
              <a:rPr lang="en-US" sz="1400" b="0" i="0" u="none" strike="noStrike" dirty="0" smtClean="0">
                <a:solidFill>
                  <a:srgbClr val="232323"/>
                </a:solidFill>
                <a:effectLst/>
                <a:latin typeface="Arial" panose="020B0604020202020204" pitchFamily="34" charset="0"/>
              </a:rPr>
              <a:t>A concept of "time to benefit" (TTB) in relation to drug prescribing for older patients with multiple morbidities can be applied to therapeutic decisions.</a:t>
            </a:r>
          </a:p>
          <a:p>
            <a:pPr marL="285750" indent="-285750">
              <a:buFont typeface="Arial" panose="020B0604020202020204" pitchFamily="34" charset="0"/>
              <a:buChar char="•"/>
            </a:pPr>
            <a:r>
              <a:rPr lang="en-US" sz="1400" b="0" i="0" u="none" strike="noStrike" dirty="0" smtClean="0">
                <a:solidFill>
                  <a:srgbClr val="232323"/>
                </a:solidFill>
                <a:effectLst/>
                <a:latin typeface="Arial" panose="020B0604020202020204" pitchFamily="34" charset="0"/>
              </a:rPr>
              <a:t> TTB, defined as the time to significant benefit observed in trials of people treated with a drug compared with controls, can be estimated from data from randomized controlled trials. </a:t>
            </a:r>
          </a:p>
          <a:p>
            <a:pPr marL="285750" indent="-285750">
              <a:buFont typeface="Arial" panose="020B0604020202020204" pitchFamily="34" charset="0"/>
              <a:buChar char="•"/>
            </a:pPr>
            <a:r>
              <a:rPr lang="en-US" sz="1400" b="0" i="0" u="none" strike="noStrike" dirty="0" smtClean="0">
                <a:solidFill>
                  <a:srgbClr val="232323"/>
                </a:solidFill>
                <a:effectLst/>
                <a:latin typeface="Arial" panose="020B0604020202020204" pitchFamily="34" charset="0"/>
              </a:rPr>
              <a:t>Such information, not routinely available, may in the future help guide decision-making for specific drug prescribing in individual patients.</a:t>
            </a:r>
            <a:endParaRPr lang="en-US" sz="1400" b="0" i="0" u="none" strike="noStrike" dirty="0">
              <a:solidFill>
                <a:srgbClr val="232323"/>
              </a:solidFill>
              <a:effectLst/>
              <a:latin typeface="Arial" panose="020B0604020202020204" pitchFamily="34" charset="0"/>
            </a:endParaRPr>
          </a:p>
        </p:txBody>
      </p:sp>
      <p:sp>
        <p:nvSpPr>
          <p:cNvPr id="3" name="Rectangle 2"/>
          <p:cNvSpPr/>
          <p:nvPr/>
        </p:nvSpPr>
        <p:spPr>
          <a:xfrm>
            <a:off x="470263" y="245410"/>
            <a:ext cx="11059886" cy="3416320"/>
          </a:xfrm>
          <a:prstGeom prst="rect">
            <a:avLst/>
          </a:prstGeom>
        </p:spPr>
        <p:txBody>
          <a:bodyPr wrap="square">
            <a:spAutoFit/>
          </a:bodyPr>
          <a:lstStyle/>
          <a:p>
            <a:pPr marL="285750" indent="-285750">
              <a:buFont typeface="Arial" panose="020B0604020202020204" pitchFamily="34" charset="0"/>
              <a:buChar char="•"/>
            </a:pPr>
            <a:r>
              <a:rPr lang="en-US" b="0" i="0" u="none" strike="noStrike" dirty="0" smtClean="0">
                <a:solidFill>
                  <a:srgbClr val="222222"/>
                </a:solidFill>
                <a:effectLst/>
                <a:latin typeface="arial" panose="020B0604020202020204" pitchFamily="34" charset="0"/>
              </a:rPr>
              <a:t>KORUMA İÇİN BİR ADIMDA YAKLAŞIM </a:t>
            </a:r>
          </a:p>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Aşağıda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yaşlı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yetişkinleri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yönetirken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reçete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yazma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uygulamalarını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iyileştirmeye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yönelik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sistematik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yaklaşım</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sunulmaktadır</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Benzer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elemanları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içeren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diğer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sistematik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yaklaşımlar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tarif</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edilmiştir</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Adım</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dizisine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bakılmaksızın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reçetelemede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gerekli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hastanın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rejimini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mevcut</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klinik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durumu</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bakım</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hedefleri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her </a:t>
            </a:r>
            <a:r>
              <a:rPr lang="en-US" b="0" i="0" u="none" strike="noStrike" dirty="0" err="1" smtClean="0">
                <a:solidFill>
                  <a:srgbClr val="222222"/>
                </a:solidFill>
                <a:effectLst/>
                <a:latin typeface="arial" panose="020B0604020202020204" pitchFamily="34" charset="0"/>
              </a:rPr>
              <a:t>ilacın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potansiyel</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riskleri</a:t>
            </a:r>
            <a:r>
              <a:rPr lang="en-US" b="0" i="0" u="none" strike="noStrike" dirty="0" smtClean="0">
                <a:solidFill>
                  <a:srgbClr val="222222"/>
                </a:solidFill>
                <a:effectLst/>
                <a:latin typeface="arial" panose="020B0604020202020204" pitchFamily="34" charset="0"/>
              </a:rPr>
              <a:t> / </a:t>
            </a:r>
            <a:r>
              <a:rPr lang="en-US" b="0" i="0" u="none" strike="noStrike" dirty="0" err="1" smtClean="0">
                <a:solidFill>
                  <a:srgbClr val="222222"/>
                </a:solidFill>
                <a:effectLst/>
                <a:latin typeface="arial" panose="020B0604020202020204" pitchFamily="34" charset="0"/>
              </a:rPr>
              <a:t>yararları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ışığında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sürekli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olarak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yeniden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değerlendirmektir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Birden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fazla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morbiditesi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yaşlı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hastalar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için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reçete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yazmayla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ilgili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olarak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fayda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zamanı</a:t>
            </a:r>
            <a:r>
              <a:rPr lang="en-US" b="0" i="0" u="none" strike="noStrike" dirty="0" smtClean="0">
                <a:solidFill>
                  <a:srgbClr val="222222"/>
                </a:solidFill>
                <a:effectLst/>
                <a:latin typeface="arial" panose="020B0604020202020204" pitchFamily="34" charset="0"/>
              </a:rPr>
              <a:t>" (TTB) </a:t>
            </a:r>
            <a:r>
              <a:rPr lang="en-US" b="0" i="0" u="none" strike="noStrike" dirty="0" err="1" smtClean="0">
                <a:solidFill>
                  <a:srgbClr val="222222"/>
                </a:solidFill>
                <a:effectLst/>
                <a:latin typeface="arial" panose="020B0604020202020204" pitchFamily="34" charset="0"/>
              </a:rPr>
              <a:t>kavramı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terapötik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kararlara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uygulanabilir</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Kontrollerle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karşılaştırıldığında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ilaçla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tedavi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edilen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kişilerin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denemelerinde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gözlenen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önemli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fayda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zamanı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olarak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tanımlanan</a:t>
            </a:r>
            <a:r>
              <a:rPr lang="en-US" b="0" i="0" u="none" strike="noStrike" dirty="0" smtClean="0">
                <a:solidFill>
                  <a:srgbClr val="222222"/>
                </a:solidFill>
                <a:effectLst/>
                <a:latin typeface="arial" panose="020B0604020202020204" pitchFamily="34" charset="0"/>
              </a:rPr>
              <a:t> TTB, randomize </a:t>
            </a:r>
            <a:r>
              <a:rPr lang="en-US" b="0" i="0" u="none" strike="noStrike" dirty="0" err="1" smtClean="0">
                <a:solidFill>
                  <a:srgbClr val="222222"/>
                </a:solidFill>
                <a:effectLst/>
                <a:latin typeface="arial" panose="020B0604020202020204" pitchFamily="34" charset="0"/>
              </a:rPr>
              <a:t>kontrollü</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deneylerden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elde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edilen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verilerden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tahmin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edilebilir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Rutin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olarak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mevcut</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olmayan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bu</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tür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bilgiler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gelecekte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bireysel</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hastalarda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spesifik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reçetelemesi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için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karar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verme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sürecini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yönlendirmeye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yardımcı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olabilir</a:t>
            </a:r>
            <a:r>
              <a:rPr lang="en-US" b="0" i="0" u="none" strike="noStrike" dirty="0" smtClean="0">
                <a:solidFill>
                  <a:srgbClr val="222222"/>
                </a:solidFill>
                <a:effectLst/>
                <a:latin typeface="arial" panose="020B0604020202020204" pitchFamily="34" charset="0"/>
              </a:rPr>
              <a:t>.</a:t>
            </a:r>
            <a:endParaRPr lang="en-US" dirty="0"/>
          </a:p>
        </p:txBody>
      </p:sp>
    </p:spTree>
    <p:extLst>
      <p:ext uri="{BB962C8B-B14F-4D97-AF65-F5344CB8AC3E}">
        <p14:creationId xmlns:p14="http://schemas.microsoft.com/office/powerpoint/2010/main" val="19285624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0297" y="3903234"/>
            <a:ext cx="11408229" cy="2800767"/>
          </a:xfrm>
          <a:prstGeom prst="rect">
            <a:avLst/>
          </a:prstGeom>
        </p:spPr>
        <p:txBody>
          <a:bodyPr wrap="square">
            <a:spAutoFit/>
          </a:bodyPr>
          <a:lstStyle/>
          <a:p>
            <a:pPr marL="285750" indent="-285750">
              <a:buFont typeface="Arial" panose="020B0604020202020204" pitchFamily="34" charset="0"/>
              <a:buChar char="•"/>
            </a:pPr>
            <a:r>
              <a:rPr lang="en-US" sz="1600" b="1" i="0" u="none" strike="noStrike" dirty="0" smtClean="0">
                <a:solidFill>
                  <a:srgbClr val="232323"/>
                </a:solidFill>
                <a:effectLst/>
                <a:latin typeface="Arial" panose="020B0604020202020204" pitchFamily="34" charset="0"/>
              </a:rPr>
              <a:t>Review current drug therapy</a:t>
            </a:r>
            <a:r>
              <a:rPr lang="en-US" sz="1600" b="0" i="0" u="none" strike="noStrike" dirty="0" smtClean="0">
                <a:solidFill>
                  <a:srgbClr val="232323"/>
                </a:solidFill>
                <a:effectLst/>
                <a:latin typeface="Arial" panose="020B0604020202020204" pitchFamily="34" charset="0"/>
              </a:rPr>
              <a:t> — </a:t>
            </a:r>
            <a:r>
              <a:rPr lang="en-US" sz="1600" b="0" i="0" u="none" strike="noStrike" dirty="0" smtClean="0">
                <a:solidFill>
                  <a:srgbClr val="FF0000"/>
                </a:solidFill>
                <a:effectLst/>
                <a:latin typeface="Arial" panose="020B0604020202020204" pitchFamily="34" charset="0"/>
              </a:rPr>
              <a:t>Periodic evaluation </a:t>
            </a:r>
            <a:r>
              <a:rPr lang="en-US" sz="1600" b="0" i="0" u="none" strike="noStrike" dirty="0" smtClean="0">
                <a:solidFill>
                  <a:srgbClr val="232323"/>
                </a:solidFill>
                <a:effectLst/>
                <a:latin typeface="Arial" panose="020B0604020202020204" pitchFamily="34" charset="0"/>
              </a:rPr>
              <a:t>of a patient's drug regimen is an essential component of medical care for an older person. </a:t>
            </a:r>
          </a:p>
          <a:p>
            <a:pPr marL="285750" indent="-285750">
              <a:buFont typeface="Arial" panose="020B0604020202020204" pitchFamily="34" charset="0"/>
              <a:buChar char="•"/>
            </a:pPr>
            <a:r>
              <a:rPr lang="en-US" sz="1600" b="0" i="0" u="none" strike="noStrike" dirty="0" smtClean="0">
                <a:solidFill>
                  <a:srgbClr val="232323"/>
                </a:solidFill>
                <a:effectLst/>
                <a:latin typeface="Arial" panose="020B0604020202020204" pitchFamily="34" charset="0"/>
              </a:rPr>
              <a:t>Such a review may indicate the need </a:t>
            </a:r>
            <a:r>
              <a:rPr lang="en-US" sz="1600" b="0" i="0" u="none" strike="noStrike" dirty="0" smtClean="0">
                <a:solidFill>
                  <a:srgbClr val="FF0000"/>
                </a:solidFill>
                <a:effectLst/>
                <a:latin typeface="Arial" panose="020B0604020202020204" pitchFamily="34" charset="0"/>
              </a:rPr>
              <a:t>for changes </a:t>
            </a:r>
            <a:r>
              <a:rPr lang="en-US" sz="1600" b="0" i="0" u="none" strike="noStrike" dirty="0" smtClean="0">
                <a:solidFill>
                  <a:srgbClr val="232323"/>
                </a:solidFill>
                <a:effectLst/>
                <a:latin typeface="Arial" panose="020B0604020202020204" pitchFamily="34" charset="0"/>
              </a:rPr>
              <a:t>to prescribed drug therapy. </a:t>
            </a:r>
          </a:p>
          <a:p>
            <a:pPr marL="285750" indent="-285750">
              <a:buFont typeface="Arial" panose="020B0604020202020204" pitchFamily="34" charset="0"/>
              <a:buChar char="•"/>
            </a:pPr>
            <a:r>
              <a:rPr lang="en-US" sz="1600" b="0" i="0" u="none" strike="noStrike" dirty="0" smtClean="0">
                <a:solidFill>
                  <a:srgbClr val="232323"/>
                </a:solidFill>
                <a:effectLst/>
                <a:latin typeface="Arial" panose="020B0604020202020204" pitchFamily="34" charset="0"/>
              </a:rPr>
              <a:t>These changes may include </a:t>
            </a:r>
            <a:r>
              <a:rPr lang="en-US" sz="1600" b="0" i="0" u="none" strike="noStrike" dirty="0" smtClean="0">
                <a:solidFill>
                  <a:srgbClr val="FF0000"/>
                </a:solidFill>
                <a:effectLst/>
                <a:latin typeface="Arial" panose="020B0604020202020204" pitchFamily="34" charset="0"/>
              </a:rPr>
              <a:t>discontinuing a therapy </a:t>
            </a:r>
            <a:r>
              <a:rPr lang="en-US" sz="1600" b="0" i="0" u="none" strike="noStrike" dirty="0" smtClean="0">
                <a:solidFill>
                  <a:srgbClr val="232323"/>
                </a:solidFill>
                <a:effectLst/>
                <a:latin typeface="Arial" panose="020B0604020202020204" pitchFamily="34" charset="0"/>
              </a:rPr>
              <a:t>prescribed for an indication that no longer exists, substituting a therapy with a potentially safer agent, changing a drug dose, or adding a new medication. </a:t>
            </a:r>
          </a:p>
          <a:p>
            <a:pPr marL="285750" indent="-285750">
              <a:buFont typeface="Arial" panose="020B0604020202020204" pitchFamily="34" charset="0"/>
              <a:buChar char="•"/>
            </a:pPr>
            <a:r>
              <a:rPr lang="en-US" sz="1600" b="0" i="0" u="none" strike="noStrike" dirty="0" smtClean="0">
                <a:solidFill>
                  <a:srgbClr val="232323"/>
                </a:solidFill>
                <a:effectLst/>
                <a:latin typeface="Arial" panose="020B0604020202020204" pitchFamily="34" charset="0"/>
              </a:rPr>
              <a:t>A medication review should consider whether a change </a:t>
            </a:r>
            <a:r>
              <a:rPr lang="en-US" sz="1600" b="0" i="0" u="none" strike="noStrike" dirty="0" smtClean="0">
                <a:solidFill>
                  <a:srgbClr val="FF0000"/>
                </a:solidFill>
                <a:effectLst/>
                <a:latin typeface="Arial" panose="020B0604020202020204" pitchFamily="34" charset="0"/>
              </a:rPr>
              <a:t>in patient status (</a:t>
            </a:r>
            <a:r>
              <a:rPr lang="en-US" sz="1600" b="0" i="0" u="none" strike="noStrike" dirty="0" err="1" smtClean="0">
                <a:solidFill>
                  <a:srgbClr val="FF0000"/>
                </a:solidFill>
                <a:effectLst/>
                <a:latin typeface="Arial" panose="020B0604020202020204" pitchFamily="34" charset="0"/>
              </a:rPr>
              <a:t>eg</a:t>
            </a:r>
            <a:r>
              <a:rPr lang="en-US" sz="1600" b="0" i="0" u="none" strike="noStrike" dirty="0" smtClean="0">
                <a:solidFill>
                  <a:srgbClr val="FF0000"/>
                </a:solidFill>
                <a:effectLst/>
                <a:latin typeface="Arial" panose="020B0604020202020204" pitchFamily="34" charset="0"/>
              </a:rPr>
              <a:t>, renal or liver function) </a:t>
            </a:r>
            <a:r>
              <a:rPr lang="en-US" sz="1600" b="0" i="0" u="none" strike="noStrike" dirty="0" smtClean="0">
                <a:solidFill>
                  <a:srgbClr val="232323"/>
                </a:solidFill>
                <a:effectLst/>
                <a:latin typeface="Arial" panose="020B0604020202020204" pitchFamily="34" charset="0"/>
              </a:rPr>
              <a:t>might necessitate </a:t>
            </a:r>
            <a:r>
              <a:rPr lang="en-US" sz="1600" b="0" i="0" u="none" strike="noStrike" dirty="0" smtClean="0">
                <a:solidFill>
                  <a:srgbClr val="FF0000"/>
                </a:solidFill>
                <a:effectLst/>
                <a:latin typeface="Arial" panose="020B0604020202020204" pitchFamily="34" charset="0"/>
              </a:rPr>
              <a:t>dosing adjustment, the potential for drug-drug interaction, whether patient symptoms might reflect a drug side effect, or whether the regimen could be simplified</a:t>
            </a:r>
            <a:r>
              <a:rPr lang="en-US" sz="1600" b="0" i="0" u="none" strike="noStrike" dirty="0" smtClean="0">
                <a:solidFill>
                  <a:srgbClr val="232323"/>
                </a:solidFill>
                <a:effectLst/>
                <a:latin typeface="Arial" panose="020B0604020202020204" pitchFamily="34" charset="0"/>
              </a:rPr>
              <a:t>. </a:t>
            </a:r>
          </a:p>
          <a:p>
            <a:pPr marL="285750" indent="-285750">
              <a:buFont typeface="Arial" panose="020B0604020202020204" pitchFamily="34" charset="0"/>
              <a:buChar char="•"/>
            </a:pPr>
            <a:r>
              <a:rPr lang="en-US" sz="1600" b="0" i="0" u="none" strike="noStrike" dirty="0" smtClean="0">
                <a:solidFill>
                  <a:srgbClr val="232323"/>
                </a:solidFill>
                <a:effectLst/>
                <a:latin typeface="Arial" panose="020B0604020202020204" pitchFamily="34" charset="0"/>
              </a:rPr>
              <a:t>Medication reviews are often not done </a:t>
            </a:r>
            <a:r>
              <a:rPr lang="en-US" sz="1600" b="0" i="0" u="none" strike="noStrike" dirty="0" smtClean="0">
                <a:solidFill>
                  <a:srgbClr val="FF0000"/>
                </a:solidFill>
                <a:effectLst/>
                <a:latin typeface="Arial" panose="020B0604020202020204" pitchFamily="34" charset="0"/>
              </a:rPr>
              <a:t>in a systematic manner</a:t>
            </a:r>
            <a:r>
              <a:rPr lang="en-US" sz="1600" b="0" i="0" u="none" strike="noStrike" dirty="0" smtClean="0">
                <a:solidFill>
                  <a:srgbClr val="232323"/>
                </a:solidFill>
                <a:effectLst/>
                <a:latin typeface="Arial" panose="020B0604020202020204" pitchFamily="34" charset="0"/>
              </a:rPr>
              <a:t>.</a:t>
            </a:r>
          </a:p>
          <a:p>
            <a:pPr marL="285750" indent="-285750">
              <a:buFont typeface="Arial" panose="020B0604020202020204" pitchFamily="34" charset="0"/>
              <a:buChar char="•"/>
            </a:pPr>
            <a:r>
              <a:rPr lang="en-US" sz="1600" b="0" i="0" u="none" strike="noStrike" dirty="0" smtClean="0">
                <a:solidFill>
                  <a:srgbClr val="232323"/>
                </a:solidFill>
                <a:effectLst/>
                <a:latin typeface="Arial" panose="020B0604020202020204" pitchFamily="34" charset="0"/>
              </a:rPr>
              <a:t> A reasonable approach could be having a patient meet with a pharmacist within a few weeks of starting a new medication.</a:t>
            </a:r>
            <a:endParaRPr lang="en-US" sz="1600" dirty="0"/>
          </a:p>
        </p:txBody>
      </p:sp>
      <p:sp>
        <p:nvSpPr>
          <p:cNvPr id="3" name="Rectangle 2"/>
          <p:cNvSpPr/>
          <p:nvPr/>
        </p:nvSpPr>
        <p:spPr>
          <a:xfrm>
            <a:off x="200297" y="165463"/>
            <a:ext cx="9013372" cy="3416320"/>
          </a:xfrm>
          <a:prstGeom prst="rect">
            <a:avLst/>
          </a:prstGeom>
        </p:spPr>
        <p:txBody>
          <a:bodyPr wrap="square">
            <a:spAutoFit/>
          </a:bodyPr>
          <a:lstStyle/>
          <a:p>
            <a:r>
              <a:rPr lang="en-US" b="0" i="0" u="none" strike="noStrike" dirty="0" err="1" smtClean="0">
                <a:solidFill>
                  <a:srgbClr val="222222"/>
                </a:solidFill>
                <a:effectLst/>
                <a:latin typeface="arial" panose="020B0604020202020204" pitchFamily="34" charset="0"/>
              </a:rPr>
              <a:t>Mevcut</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tedavisini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gözden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geçirin</a:t>
            </a:r>
            <a:r>
              <a:rPr lang="en-US" b="0" i="0" u="none" strike="noStrike" dirty="0" smtClean="0">
                <a:solidFill>
                  <a:srgbClr val="222222"/>
                </a:solidFill>
                <a:effectLst/>
                <a:latin typeface="arial" panose="020B0604020202020204" pitchFamily="34" charset="0"/>
              </a:rPr>
              <a:t> -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hastanın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rejiminin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periyodik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değerlendirilmesi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yaşlı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kişi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için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tıbbi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bakımın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önemli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bileşenidir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Böyle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inceleme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reçete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edilen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terapisinde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değişiklik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yapılması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gerektiğini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gösterebilir</a:t>
            </a:r>
            <a:r>
              <a:rPr lang="en-US" b="0" i="0" u="none" strike="noStrike" dirty="0" smtClean="0">
                <a:solidFill>
                  <a:srgbClr val="222222"/>
                </a:solidFill>
                <a:effectLst/>
                <a:latin typeface="arial" panose="020B0604020202020204" pitchFamily="34" charset="0"/>
              </a:rPr>
              <a:t>. Bu </a:t>
            </a:r>
            <a:r>
              <a:rPr lang="en-US" b="0" i="0" u="none" strike="noStrike" dirty="0" err="1" smtClean="0">
                <a:solidFill>
                  <a:srgbClr val="222222"/>
                </a:solidFill>
                <a:effectLst/>
                <a:latin typeface="arial" panose="020B0604020202020204" pitchFamily="34" charset="0"/>
              </a:rPr>
              <a:t>değişiklikler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artık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mevcut</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olmayan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endikasyon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için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reçete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edilen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tedavinin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kesilmesini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tedavinin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potansiyel</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olarak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daha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güvenli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ajanla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ikame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edilmesini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dozunun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değiştirilmesini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veya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yeni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ilacın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eklenmesini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içerebilir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tablo</a:t>
            </a:r>
            <a:r>
              <a:rPr lang="en-US" b="0" i="0" u="none" strike="noStrike" dirty="0" smtClean="0">
                <a:solidFill>
                  <a:srgbClr val="222222"/>
                </a:solidFill>
                <a:effectLst/>
                <a:latin typeface="arial" panose="020B0604020202020204" pitchFamily="34" charset="0"/>
              </a:rPr>
              <a:t> 8).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incelemesi</a:t>
            </a:r>
            <a:r>
              <a:rPr lang="en-US" b="0" i="0" u="none" strike="noStrike" dirty="0" smtClean="0">
                <a:solidFill>
                  <a:srgbClr val="222222"/>
                </a:solidFill>
                <a:effectLst/>
                <a:latin typeface="arial" panose="020B0604020202020204" pitchFamily="34" charset="0"/>
              </a:rPr>
              <a:t>, hasta </a:t>
            </a:r>
            <a:r>
              <a:rPr lang="en-US" b="0" i="0" u="none" strike="noStrike" dirty="0" err="1" smtClean="0">
                <a:solidFill>
                  <a:srgbClr val="222222"/>
                </a:solidFill>
                <a:effectLst/>
                <a:latin typeface="arial" panose="020B0604020202020204" pitchFamily="34" charset="0"/>
              </a:rPr>
              <a:t>durumundaki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değişikliğin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örn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Böbrek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veya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karaciğer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fonksiyonu</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doz</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ayarlamasını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ilaç-ilaç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etkileşimi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potansiyelini</a:t>
            </a:r>
            <a:r>
              <a:rPr lang="en-US" b="0" i="0" u="none" strike="noStrike" dirty="0" smtClean="0">
                <a:solidFill>
                  <a:srgbClr val="222222"/>
                </a:solidFill>
                <a:effectLst/>
                <a:latin typeface="arial" panose="020B0604020202020204" pitchFamily="34" charset="0"/>
              </a:rPr>
              <a:t>, hasta </a:t>
            </a:r>
            <a:r>
              <a:rPr lang="en-US" b="0" i="0" u="none" strike="noStrike" dirty="0" err="1" smtClean="0">
                <a:solidFill>
                  <a:srgbClr val="222222"/>
                </a:solidFill>
                <a:effectLst/>
                <a:latin typeface="arial" panose="020B0604020202020204" pitchFamily="34" charset="0"/>
              </a:rPr>
              <a:t>semptomlarının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etkisini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yansıtıp</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yansıtamayacağını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veya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rejimin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basitleştirilip</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basitleştirilemeyeceğini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dikkate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almalıdır</a:t>
            </a:r>
            <a:r>
              <a:rPr lang="en-US" b="0" i="0" u="none" strike="noStrike" dirty="0" smtClean="0">
                <a:solidFill>
                  <a:srgbClr val="222222"/>
                </a:solidFill>
                <a:effectLst/>
                <a:latin typeface="arial" panose="020B0604020202020204" pitchFamily="34" charset="0"/>
              </a:rPr>
              <a:t> [ 136]. </a:t>
            </a:r>
            <a:r>
              <a:rPr lang="en-US" b="0" i="0" u="none" strike="noStrike" dirty="0" err="1" smtClean="0">
                <a:solidFill>
                  <a:srgbClr val="222222"/>
                </a:solidFill>
                <a:effectLst/>
                <a:latin typeface="arial" panose="020B0604020202020204" pitchFamily="34" charset="0"/>
              </a:rPr>
              <a:t>İlaç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incelemeleri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genellikle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sistematik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şekilde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yapılmaz</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Makul</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yaklaşım</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hastanın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yeni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ilaca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başlamasından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birkaç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hafta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sonra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eczacıyla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buluşması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olabilir</a:t>
            </a:r>
            <a:r>
              <a:rPr lang="en-US" b="0" i="0" u="none" strike="noStrike" dirty="0" smtClean="0">
                <a:solidFill>
                  <a:srgbClr val="222222"/>
                </a:solidFill>
                <a:effectLst/>
                <a:latin typeface="arial" panose="020B0604020202020204" pitchFamily="34" charset="0"/>
              </a:rPr>
              <a:t>.</a:t>
            </a:r>
            <a:endParaRPr lang="en-US" dirty="0"/>
          </a:p>
        </p:txBody>
      </p:sp>
    </p:spTree>
    <p:extLst>
      <p:ext uri="{BB962C8B-B14F-4D97-AF65-F5344CB8AC3E}">
        <p14:creationId xmlns:p14="http://schemas.microsoft.com/office/powerpoint/2010/main" val="11141815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2218" y="4375279"/>
            <a:ext cx="10302240" cy="2031325"/>
          </a:xfrm>
          <a:prstGeom prst="rect">
            <a:avLst/>
          </a:prstGeom>
        </p:spPr>
        <p:txBody>
          <a:bodyPr wrap="square">
            <a:spAutoFit/>
          </a:bodyPr>
          <a:lstStyle/>
          <a:p>
            <a:pPr marL="285750" indent="-285750">
              <a:buFont typeface="Arial" panose="020B0604020202020204" pitchFamily="34" charset="0"/>
              <a:buChar char="•"/>
            </a:pPr>
            <a:r>
              <a:rPr lang="en-US" b="0" i="0" u="none" strike="noStrike" dirty="0" smtClean="0">
                <a:solidFill>
                  <a:srgbClr val="FFC000"/>
                </a:solidFill>
                <a:effectLst/>
                <a:latin typeface="Arial" panose="020B0604020202020204" pitchFamily="34" charset="0"/>
              </a:rPr>
              <a:t>Hepatic function </a:t>
            </a:r>
            <a:r>
              <a:rPr lang="en-US" b="0" i="0" u="none" strike="noStrike" dirty="0" smtClean="0">
                <a:solidFill>
                  <a:srgbClr val="232323"/>
                </a:solidFill>
                <a:effectLst/>
                <a:latin typeface="Arial" panose="020B0604020202020204" pitchFamily="34" charset="0"/>
              </a:rPr>
              <a:t>also declines with </a:t>
            </a:r>
            <a:r>
              <a:rPr lang="en-US" b="0" i="0" u="none" strike="noStrike" dirty="0" smtClean="0">
                <a:solidFill>
                  <a:srgbClr val="FFC000"/>
                </a:solidFill>
                <a:effectLst/>
                <a:latin typeface="Arial" panose="020B0604020202020204" pitchFamily="34" charset="0"/>
              </a:rPr>
              <a:t>advancing age</a:t>
            </a:r>
            <a:r>
              <a:rPr lang="en-US" b="0" i="0" u="none" strike="noStrike" dirty="0" smtClean="0">
                <a:solidFill>
                  <a:srgbClr val="232323"/>
                </a:solidFill>
                <a:effectLst/>
                <a:latin typeface="Arial" panose="020B0604020202020204" pitchFamily="34" charset="0"/>
              </a:rPr>
              <a:t>, and age-related changes in </a:t>
            </a:r>
            <a:r>
              <a:rPr lang="en-US" b="0" i="0" u="none" strike="noStrike" dirty="0" smtClean="0">
                <a:solidFill>
                  <a:srgbClr val="FFC000"/>
                </a:solidFill>
                <a:effectLst/>
                <a:latin typeface="Arial" panose="020B0604020202020204" pitchFamily="34" charset="0"/>
              </a:rPr>
              <a:t>hepatic function </a:t>
            </a:r>
            <a:r>
              <a:rPr lang="en-US" b="0" i="0" u="none" strike="noStrike" dirty="0" smtClean="0">
                <a:solidFill>
                  <a:srgbClr val="232323"/>
                </a:solidFill>
                <a:effectLst/>
                <a:latin typeface="Arial" panose="020B0604020202020204" pitchFamily="34" charset="0"/>
              </a:rPr>
              <a:t>may account for significant variability in drug metabolism among older adults. </a:t>
            </a:r>
          </a:p>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Especially when </a:t>
            </a:r>
            <a:r>
              <a:rPr lang="en-US" b="0" i="0" u="none" strike="noStrike" dirty="0" smtClean="0">
                <a:solidFill>
                  <a:srgbClr val="FFC000"/>
                </a:solidFill>
                <a:effectLst/>
                <a:latin typeface="Arial" panose="020B0604020202020204" pitchFamily="34" charset="0"/>
              </a:rPr>
              <a:t>polypharmacy</a:t>
            </a:r>
            <a:r>
              <a:rPr lang="en-US" b="0" i="0" u="none" strike="noStrike" dirty="0" smtClean="0">
                <a:solidFill>
                  <a:srgbClr val="232323"/>
                </a:solidFill>
                <a:effectLst/>
                <a:latin typeface="Arial" panose="020B0604020202020204" pitchFamily="34" charset="0"/>
              </a:rPr>
              <a:t> is a factor, decreasing hepatic function may lead to adverse drug reactions (ADRs).</a:t>
            </a:r>
          </a:p>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A stepwise approach to optimized prescribing of drug therapy for older adults will be reviewed here. </a:t>
            </a:r>
          </a:p>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Drug treatments for specific conditions in the older population are discussed separately.</a:t>
            </a:r>
            <a:endParaRPr lang="en-US" b="0" i="0" u="none" strike="noStrike" dirty="0">
              <a:solidFill>
                <a:srgbClr val="232323"/>
              </a:solidFill>
              <a:effectLst/>
              <a:latin typeface="Arial" panose="020B0604020202020204" pitchFamily="34" charset="0"/>
            </a:endParaRPr>
          </a:p>
        </p:txBody>
      </p:sp>
      <p:sp>
        <p:nvSpPr>
          <p:cNvPr id="3" name="Rectangle 2"/>
          <p:cNvSpPr/>
          <p:nvPr/>
        </p:nvSpPr>
        <p:spPr>
          <a:xfrm>
            <a:off x="391887" y="238707"/>
            <a:ext cx="8177348" cy="3139321"/>
          </a:xfrm>
          <a:prstGeom prst="rect">
            <a:avLst/>
          </a:prstGeom>
        </p:spPr>
        <p:txBody>
          <a:bodyPr wrap="square">
            <a:spAutoFit/>
          </a:bodyPr>
          <a:lstStyle/>
          <a:p>
            <a:pPr marL="285750" indent="-285750">
              <a:buFont typeface="Arial" panose="020B0604020202020204" pitchFamily="34" charset="0"/>
              <a:buChar char="•"/>
            </a:pPr>
            <a:r>
              <a:rPr lang="en-US" b="0" i="0" u="none" strike="noStrike" dirty="0" err="1" smtClean="0">
                <a:solidFill>
                  <a:srgbClr val="FF0000"/>
                </a:solidFill>
                <a:effectLst/>
                <a:latin typeface="arial" panose="020B0604020202020204" pitchFamily="34" charset="0"/>
              </a:rPr>
              <a:t>Hepatik</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fonksiyon</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ilerleyen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yaşla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birlikte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azalır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hepatik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fonksiyondaki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yaşa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bağlı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değişiklikler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yaşlı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erişkinlerde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metabolizmasında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önemli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değişkenliğe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neden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olabilir</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endParaRPr lang="en-US" b="0" i="0" u="none" strike="noStrike" dirty="0" smtClean="0">
              <a:solidFill>
                <a:srgbClr val="222222"/>
              </a:solidFill>
              <a:effectLst/>
              <a:latin typeface="arial" panose="020B0604020202020204" pitchFamily="34" charset="0"/>
            </a:endParaRPr>
          </a:p>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Özellikle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polifarmasi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faktör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olduğunda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karaciğer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fonksiyonunun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azalması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olumsuz</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reaksiyonlarına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ADR'ler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yol</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açabilir</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endParaRPr lang="en-US" b="0" i="0" u="none" strike="noStrike" dirty="0" smtClean="0">
              <a:solidFill>
                <a:srgbClr val="222222"/>
              </a:solidFill>
              <a:effectLst/>
              <a:latin typeface="arial" panose="020B0604020202020204" pitchFamily="34" charset="0"/>
            </a:endParaRPr>
          </a:p>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Yaşlı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yetişkinler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için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tedavisinin</a:t>
            </a:r>
            <a:r>
              <a:rPr lang="en-US" b="0" i="0" u="none" strike="noStrike" dirty="0" smtClean="0">
                <a:solidFill>
                  <a:srgbClr val="222222"/>
                </a:solidFill>
                <a:effectLst/>
                <a:latin typeface="arial" panose="020B0604020202020204" pitchFamily="34" charset="0"/>
              </a:rPr>
              <a:t> optimize </a:t>
            </a:r>
            <a:r>
              <a:rPr lang="en-US" b="0" i="0" u="none" strike="noStrike" dirty="0" err="1" smtClean="0">
                <a:solidFill>
                  <a:srgbClr val="222222"/>
                </a:solidFill>
                <a:effectLst/>
                <a:latin typeface="arial" panose="020B0604020202020204" pitchFamily="34" charset="0"/>
              </a:rPr>
              <a:t>reçete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edilmesine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yönelik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aşamalı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yaklaşım</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gözden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geçirilmelidir</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Yaşlı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popülasyondaki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spesifik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durumlar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için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ilaç</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tedavileri</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ayrı</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olarak</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tartışılmaktadır</a:t>
            </a:r>
            <a:r>
              <a:rPr lang="en-US" b="0" i="0" u="none" strike="noStrike" dirty="0" smtClean="0">
                <a:solidFill>
                  <a:srgbClr val="222222"/>
                </a:solidFill>
                <a:effectLst/>
                <a:latin typeface="arial" panose="020B0604020202020204" pitchFamily="34" charset="0"/>
              </a:rPr>
              <a:t>.</a:t>
            </a:r>
            <a:endParaRPr lang="en-US" dirty="0"/>
          </a:p>
        </p:txBody>
      </p:sp>
    </p:spTree>
    <p:extLst>
      <p:ext uri="{BB962C8B-B14F-4D97-AF65-F5344CB8AC3E}">
        <p14:creationId xmlns:p14="http://schemas.microsoft.com/office/powerpoint/2010/main" val="17039510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65759" y="5813415"/>
            <a:ext cx="10981509" cy="646331"/>
          </a:xfrm>
          <a:prstGeom prst="rect">
            <a:avLst/>
          </a:prstGeom>
        </p:spPr>
        <p:txBody>
          <a:bodyPr wrap="square">
            <a:spAutoFit/>
          </a:bodyPr>
          <a:lstStyle/>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In addition to routine review of therapy, review of drug therapy is indicated when patients present with </a:t>
            </a:r>
            <a:r>
              <a:rPr lang="en-US" b="0" i="0" u="none" strike="noStrike" dirty="0" smtClean="0">
                <a:solidFill>
                  <a:srgbClr val="FF0000"/>
                </a:solidFill>
                <a:effectLst/>
                <a:latin typeface="Arial" panose="020B0604020202020204" pitchFamily="34" charset="0"/>
              </a:rPr>
              <a:t>an injury or illness </a:t>
            </a:r>
            <a:r>
              <a:rPr lang="en-US" b="0" i="0" u="none" strike="noStrike" dirty="0" smtClean="0">
                <a:solidFill>
                  <a:srgbClr val="232323"/>
                </a:solidFill>
                <a:effectLst/>
                <a:latin typeface="Arial" panose="020B0604020202020204" pitchFamily="34" charset="0"/>
              </a:rPr>
              <a:t>that might have been an adverse result of a prescribed medication. </a:t>
            </a:r>
            <a:endParaRPr lang="en-US" dirty="0"/>
          </a:p>
        </p:txBody>
      </p:sp>
      <p:sp>
        <p:nvSpPr>
          <p:cNvPr id="3" name="Rectangle 2"/>
          <p:cNvSpPr/>
          <p:nvPr/>
        </p:nvSpPr>
        <p:spPr>
          <a:xfrm>
            <a:off x="609599" y="196840"/>
            <a:ext cx="10659291" cy="2031325"/>
          </a:xfrm>
          <a:prstGeom prst="rect">
            <a:avLst/>
          </a:prstGeom>
        </p:spPr>
        <p:txBody>
          <a:bodyPr wrap="square">
            <a:spAutoFit/>
          </a:bodyPr>
          <a:lstStyle/>
          <a:p>
            <a:r>
              <a:rPr lang="en-US" b="0" i="0" u="none" strike="noStrike" dirty="0" err="1" smtClean="0">
                <a:solidFill>
                  <a:srgbClr val="222222"/>
                </a:solidFill>
                <a:effectLst/>
                <a:latin typeface="arial" panose="020B0604020202020204" pitchFamily="34" charset="0"/>
              </a:rPr>
              <a:t>Tedavinin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rutin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olarak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gözden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geçirilmesine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olarak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reçeteli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ilacın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olumsuz</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sonucu</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olabilecek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yaralanma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veya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hastalık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olduğunda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hastalar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tedavisinin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gözden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geçirilmesi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endikedir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Örnek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olarak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çalışma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kalça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omuz</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veya</a:t>
            </a:r>
            <a:r>
              <a:rPr lang="en-US" b="0" i="0" u="none" strike="noStrike" dirty="0" smtClean="0">
                <a:solidFill>
                  <a:srgbClr val="222222"/>
                </a:solidFill>
                <a:effectLst/>
                <a:latin typeface="arial" panose="020B0604020202020204" pitchFamily="34" charset="0"/>
              </a:rPr>
              <a:t> el </a:t>
            </a:r>
            <a:r>
              <a:rPr lang="en-US" b="0" i="0" u="none" strike="noStrike" dirty="0" err="1" smtClean="0">
                <a:solidFill>
                  <a:srgbClr val="222222"/>
                </a:solidFill>
                <a:effectLst/>
                <a:latin typeface="arial" panose="020B0604020202020204" pitchFamily="34" charset="0"/>
              </a:rPr>
              <a:t>bileği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kırığı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tıbbi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bakım</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için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görülen</a:t>
            </a:r>
            <a:r>
              <a:rPr lang="en-US" b="0" i="0" u="none" strike="noStrike" dirty="0" smtClean="0">
                <a:solidFill>
                  <a:srgbClr val="222222"/>
                </a:solidFill>
                <a:effectLst/>
                <a:latin typeface="arial" panose="020B0604020202020204" pitchFamily="34" charset="0"/>
              </a:rPr>
              <a:t> 168.000 Medicare </a:t>
            </a:r>
            <a:r>
              <a:rPr lang="en-US" b="0" i="0" u="none" strike="noStrike" dirty="0" err="1" smtClean="0">
                <a:solidFill>
                  <a:srgbClr val="222222"/>
                </a:solidFill>
                <a:effectLst/>
                <a:latin typeface="arial" panose="020B0604020202020204" pitchFamily="34" charset="0"/>
              </a:rPr>
              <a:t>hastasının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örneğine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ait</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verileri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gözden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geçirmiştir</a:t>
            </a:r>
            <a:r>
              <a:rPr lang="en-US" b="0" i="0" u="none" strike="noStrike" dirty="0" smtClean="0">
                <a:solidFill>
                  <a:srgbClr val="222222"/>
                </a:solidFill>
                <a:effectLst/>
                <a:latin typeface="arial" panose="020B0604020202020204" pitchFamily="34" charset="0"/>
              </a:rPr>
              <a:t> [137]. </a:t>
            </a:r>
            <a:r>
              <a:rPr lang="en-US" b="0" i="0" u="none" strike="noStrike" dirty="0" err="1" smtClean="0">
                <a:solidFill>
                  <a:srgbClr val="222222"/>
                </a:solidFill>
                <a:effectLst/>
                <a:latin typeface="arial" panose="020B0604020202020204" pitchFamily="34" charset="0"/>
              </a:rPr>
              <a:t>Sunumdan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önceki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dört</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ayda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hastaların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dörtte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üçü</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artan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kırık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riski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ilişkili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nonopioid</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kullanıyordu</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örn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Sedatif</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atipik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antipsikotik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veya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antihipertansif</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Kırıktan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sonraki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dört</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ayda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bu</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tür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ilaçlar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yüzde</a:t>
            </a:r>
            <a:r>
              <a:rPr lang="en-US" b="0" i="0" u="none" strike="noStrike" dirty="0" smtClean="0">
                <a:solidFill>
                  <a:srgbClr val="222222"/>
                </a:solidFill>
                <a:effectLst/>
                <a:latin typeface="arial" panose="020B0604020202020204" pitchFamily="34" charset="0"/>
              </a:rPr>
              <a:t> 7 </a:t>
            </a:r>
            <a:r>
              <a:rPr lang="en-US" b="0" i="0" u="none" strike="noStrike" dirty="0" err="1" smtClean="0">
                <a:solidFill>
                  <a:srgbClr val="222222"/>
                </a:solidFill>
                <a:effectLst/>
                <a:latin typeface="arial" panose="020B0604020202020204" pitchFamily="34" charset="0"/>
              </a:rPr>
              <a:t>kesildi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ancak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yüzde</a:t>
            </a:r>
            <a:r>
              <a:rPr lang="en-US" b="0" i="0" u="none" strike="noStrike" dirty="0" smtClean="0">
                <a:solidFill>
                  <a:srgbClr val="222222"/>
                </a:solidFill>
                <a:effectLst/>
                <a:latin typeface="arial" panose="020B0604020202020204" pitchFamily="34" charset="0"/>
              </a:rPr>
              <a:t> 7 </a:t>
            </a:r>
            <a:r>
              <a:rPr lang="en-US" b="0" i="0" u="none" strike="noStrike" dirty="0" err="1" smtClean="0">
                <a:solidFill>
                  <a:srgbClr val="222222"/>
                </a:solidFill>
                <a:effectLst/>
                <a:latin typeface="arial" panose="020B0604020202020204" pitchFamily="34" charset="0"/>
              </a:rPr>
              <a:t>daha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yeni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reçete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edildi</a:t>
            </a:r>
            <a:r>
              <a:rPr lang="en-US" b="0" i="0" u="none" strike="noStrike" dirty="0" smtClean="0">
                <a:solidFill>
                  <a:srgbClr val="222222"/>
                </a:solidFill>
                <a:effectLst/>
                <a:latin typeface="arial" panose="020B0604020202020204" pitchFamily="34" charset="0"/>
              </a:rPr>
              <a:t>.</a:t>
            </a:r>
            <a:endParaRPr lang="en-US" dirty="0"/>
          </a:p>
        </p:txBody>
      </p:sp>
    </p:spTree>
    <p:extLst>
      <p:ext uri="{BB962C8B-B14F-4D97-AF65-F5344CB8AC3E}">
        <p14:creationId xmlns:p14="http://schemas.microsoft.com/office/powerpoint/2010/main" val="13718388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2548" y="4429253"/>
            <a:ext cx="11451772" cy="2308324"/>
          </a:xfrm>
          <a:prstGeom prst="rect">
            <a:avLst/>
          </a:prstGeom>
        </p:spPr>
        <p:txBody>
          <a:bodyPr wrap="square">
            <a:spAutoFit/>
          </a:bodyPr>
          <a:lstStyle/>
          <a:p>
            <a:pPr marL="285750" indent="-285750">
              <a:buFont typeface="Arial" panose="020B0604020202020204" pitchFamily="34" charset="0"/>
              <a:buChar char="•"/>
            </a:pPr>
            <a:r>
              <a:rPr lang="en-US" b="1" i="0" u="none" strike="noStrike" dirty="0" smtClean="0">
                <a:solidFill>
                  <a:srgbClr val="232323"/>
                </a:solidFill>
                <a:effectLst/>
                <a:latin typeface="Arial" panose="020B0604020202020204" pitchFamily="34" charset="0"/>
              </a:rPr>
              <a:t>Discontinue unnecessary therapy</a:t>
            </a:r>
            <a:r>
              <a:rPr lang="en-US" b="0" i="0" u="none" strike="noStrike" dirty="0" smtClean="0">
                <a:solidFill>
                  <a:srgbClr val="232323"/>
                </a:solidFill>
                <a:effectLst/>
                <a:latin typeface="Arial" panose="020B0604020202020204" pitchFamily="34" charset="0"/>
              </a:rPr>
              <a:t> — Clinicians are often reluctant to stop medications, especially if they did not initiate the treatment and the patient seems to be tolerating the therapy. </a:t>
            </a:r>
          </a:p>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Sometimes, this exposes the patient to the risks for an adverse event with limited therapeutic benefit. </a:t>
            </a:r>
          </a:p>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A common example is the use of </a:t>
            </a:r>
            <a:r>
              <a:rPr lang="en-US" b="0" i="0" u="sng" dirty="0" smtClean="0">
                <a:solidFill>
                  <a:srgbClr val="00905A"/>
                </a:solidFill>
                <a:effectLst/>
                <a:latin typeface="Arial" panose="020B0604020202020204" pitchFamily="34" charset="0"/>
                <a:hlinkClick r:id="rId2"/>
              </a:rPr>
              <a:t>digoxin</a:t>
            </a:r>
            <a:r>
              <a:rPr lang="en-US" b="0" i="0" u="none" strike="noStrike" dirty="0" smtClean="0">
                <a:solidFill>
                  <a:srgbClr val="232323"/>
                </a:solidFill>
                <a:effectLst/>
                <a:latin typeface="Arial" panose="020B0604020202020204" pitchFamily="34" charset="0"/>
              </a:rPr>
              <a:t> in older adults, often prescribed for indications that have not been well-documented. </a:t>
            </a:r>
          </a:p>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Renal impairment or temporary dehydration may predispose older adults to digoxin toxicity. </a:t>
            </a:r>
          </a:p>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Although digoxin therapy can be safely discontinued in selected nursing home residents, it is important to recognize that discontinuation in patients with impaired systolic function can have a detrimental effect . </a:t>
            </a:r>
            <a:endParaRPr lang="en-US" dirty="0"/>
          </a:p>
        </p:txBody>
      </p:sp>
      <p:sp>
        <p:nvSpPr>
          <p:cNvPr id="3" name="Rectangle 2"/>
          <p:cNvSpPr/>
          <p:nvPr/>
        </p:nvSpPr>
        <p:spPr>
          <a:xfrm>
            <a:off x="339634" y="181936"/>
            <a:ext cx="6096000" cy="4247317"/>
          </a:xfrm>
          <a:prstGeom prst="rect">
            <a:avLst/>
          </a:prstGeom>
        </p:spPr>
        <p:txBody>
          <a:bodyPr>
            <a:spAutoFit/>
          </a:bodyPr>
          <a:lstStyle/>
          <a:p>
            <a:r>
              <a:rPr lang="en-US" b="0" i="0" u="none" strike="noStrike" dirty="0" err="1" smtClean="0">
                <a:solidFill>
                  <a:srgbClr val="222222"/>
                </a:solidFill>
                <a:effectLst/>
                <a:latin typeface="arial" panose="020B0604020202020204" pitchFamily="34" charset="0"/>
              </a:rPr>
              <a:t>Gereksiz</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tedaviyi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bırak</a:t>
            </a:r>
            <a:r>
              <a:rPr lang="en-US" b="0" i="0" u="none" strike="noStrike" dirty="0" smtClean="0">
                <a:solidFill>
                  <a:srgbClr val="222222"/>
                </a:solidFill>
                <a:effectLst/>
                <a:latin typeface="arial" panose="020B0604020202020204" pitchFamily="34" charset="0"/>
              </a:rPr>
              <a:t> - </a:t>
            </a:r>
            <a:r>
              <a:rPr lang="en-US" b="0" i="0" u="none" strike="noStrike" dirty="0" err="1" smtClean="0">
                <a:solidFill>
                  <a:srgbClr val="222222"/>
                </a:solidFill>
                <a:effectLst/>
                <a:latin typeface="arial" panose="020B0604020202020204" pitchFamily="34" charset="0"/>
              </a:rPr>
              <a:t>Klinisyenler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özellikle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tedaviyi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başlatmadılarsa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hasta </a:t>
            </a:r>
            <a:r>
              <a:rPr lang="en-US" b="0" i="0" u="none" strike="noStrike" dirty="0" err="1" smtClean="0">
                <a:solidFill>
                  <a:srgbClr val="222222"/>
                </a:solidFill>
                <a:effectLst/>
                <a:latin typeface="arial" panose="020B0604020202020204" pitchFamily="34" charset="0"/>
              </a:rPr>
              <a:t>tedaviyi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tolere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ediyor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gibi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görünüyorsa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genellikle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ilaçları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durdurmak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konusunda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isteksizdir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Bazen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bu</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hastayı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sınırlı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terapötik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yararı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olumsuz</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olay</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için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risklere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maruz</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bırakır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Yaygın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örnek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çoğunlukla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iyi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belgelenmemiş</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endikasyonlar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için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reçete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edilen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yaşlı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erişkinlerde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digoksin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kullanımıdır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Böbrek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yetmezliği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veya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geçici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dehidratasyon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yaşlı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yetişkinleri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digoksin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toksisitesine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yatkın</a:t>
            </a:r>
            <a:r>
              <a:rPr lang="en-US" b="0" i="0" u="none" strike="noStrike" dirty="0" smtClean="0">
                <a:solidFill>
                  <a:srgbClr val="222222"/>
                </a:solidFill>
                <a:effectLst/>
                <a:latin typeface="arial" panose="020B0604020202020204" pitchFamily="34" charset="0"/>
              </a:rPr>
              <a:t> hale </a:t>
            </a:r>
            <a:r>
              <a:rPr lang="en-US" b="0" i="0" u="none" strike="noStrike" dirty="0" err="1" smtClean="0">
                <a:solidFill>
                  <a:srgbClr val="222222"/>
                </a:solidFill>
                <a:effectLst/>
                <a:latin typeface="arial" panose="020B0604020202020204" pitchFamily="34" charset="0"/>
              </a:rPr>
              <a:t>getirebilir</a:t>
            </a:r>
            <a:r>
              <a:rPr lang="en-US" b="0" i="0" u="none" strike="noStrike" dirty="0" smtClean="0">
                <a:solidFill>
                  <a:srgbClr val="222222"/>
                </a:solidFill>
                <a:effectLst/>
                <a:latin typeface="arial" panose="020B0604020202020204" pitchFamily="34" charset="0"/>
              </a:rPr>
              <a:t> [140]. </a:t>
            </a:r>
            <a:r>
              <a:rPr lang="en-US" b="0" i="0" u="none" strike="noStrike" dirty="0" err="1" smtClean="0">
                <a:solidFill>
                  <a:srgbClr val="222222"/>
                </a:solidFill>
                <a:effectLst/>
                <a:latin typeface="arial" panose="020B0604020202020204" pitchFamily="34" charset="0"/>
              </a:rPr>
              <a:t>Bazı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bakımevi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sakinlerinde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digoksin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tedavisi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güvenle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kesilebilse</a:t>
            </a:r>
            <a:r>
              <a:rPr lang="en-US" b="0" i="0" u="none" strike="noStrike" dirty="0" smtClean="0">
                <a:solidFill>
                  <a:srgbClr val="222222"/>
                </a:solidFill>
                <a:effectLst/>
                <a:latin typeface="arial" panose="020B0604020202020204" pitchFamily="34" charset="0"/>
              </a:rPr>
              <a:t> de, </a:t>
            </a:r>
            <a:r>
              <a:rPr lang="en-US" b="0" i="0" u="none" strike="noStrike" dirty="0" err="1" smtClean="0">
                <a:solidFill>
                  <a:srgbClr val="222222"/>
                </a:solidFill>
                <a:effectLst/>
                <a:latin typeface="arial" panose="020B0604020202020204" pitchFamily="34" charset="0"/>
              </a:rPr>
              <a:t>sistolik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fonksiyon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bozukluğu</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hastalarda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tedavinin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kesilmesinin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zararlı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etkisi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olabileceğini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kabul</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etmek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önemlidir</a:t>
            </a:r>
            <a:r>
              <a:rPr lang="en-US" b="0" i="0" u="none" strike="noStrike" dirty="0" smtClean="0">
                <a:solidFill>
                  <a:srgbClr val="222222"/>
                </a:solidFill>
                <a:effectLst/>
                <a:latin typeface="arial" panose="020B0604020202020204" pitchFamily="34" charset="0"/>
              </a:rPr>
              <a:t> [141]. (</a:t>
            </a:r>
            <a:r>
              <a:rPr lang="en-US" b="0" i="0" u="none" strike="noStrike" dirty="0" err="1" smtClean="0">
                <a:solidFill>
                  <a:srgbClr val="222222"/>
                </a:solidFill>
                <a:effectLst/>
                <a:latin typeface="arial" panose="020B0604020202020204" pitchFamily="34" charset="0"/>
              </a:rPr>
              <a:t>Bkz</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Yetişkinlerde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ejeksiyon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fraksiyonunun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azalması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kalp</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yetmezliğinin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tedavisine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genel</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bakış</a:t>
            </a:r>
            <a:r>
              <a:rPr lang="en-US" b="0" i="0" u="none" strike="noStrike" dirty="0" smtClean="0">
                <a:solidFill>
                  <a:srgbClr val="222222"/>
                </a:solidFill>
                <a:effectLst/>
                <a:latin typeface="arial" panose="020B0604020202020204" pitchFamily="34" charset="0"/>
              </a:rPr>
              <a:t>".)</a:t>
            </a:r>
            <a:endParaRPr lang="en-US" dirty="0"/>
          </a:p>
        </p:txBody>
      </p:sp>
    </p:spTree>
    <p:extLst>
      <p:ext uri="{BB962C8B-B14F-4D97-AF65-F5344CB8AC3E}">
        <p14:creationId xmlns:p14="http://schemas.microsoft.com/office/powerpoint/2010/main" val="33032175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4172" y="3718679"/>
            <a:ext cx="11138263" cy="2031325"/>
          </a:xfrm>
          <a:prstGeom prst="rect">
            <a:avLst/>
          </a:prstGeom>
        </p:spPr>
        <p:txBody>
          <a:bodyPr wrap="square">
            <a:spAutoFit/>
          </a:bodyPr>
          <a:lstStyle/>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The </a:t>
            </a:r>
            <a:r>
              <a:rPr lang="en-US" b="0" i="0" u="none" strike="noStrike" dirty="0" smtClean="0">
                <a:solidFill>
                  <a:srgbClr val="FF0000"/>
                </a:solidFill>
                <a:effectLst/>
                <a:latin typeface="Arial" panose="020B0604020202020204" pitchFamily="34" charset="0"/>
              </a:rPr>
              <a:t>decision to discontinue medication </a:t>
            </a:r>
            <a:r>
              <a:rPr lang="en-US" b="0" i="0" u="none" strike="noStrike" dirty="0" smtClean="0">
                <a:solidFill>
                  <a:srgbClr val="232323"/>
                </a:solidFill>
                <a:effectLst/>
                <a:latin typeface="Arial" panose="020B0604020202020204" pitchFamily="34" charset="0"/>
              </a:rPr>
              <a:t>is determined in part by the goals of care for that patient and the risks of adverse effects for that patient. </a:t>
            </a:r>
          </a:p>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Targets for treatment, based on outcomes evidence from studies in younger patients, may not be </a:t>
            </a:r>
            <a:r>
              <a:rPr lang="en-US" b="0" i="0" u="none" strike="noStrike" dirty="0" smtClean="0">
                <a:solidFill>
                  <a:srgbClr val="FF0000"/>
                </a:solidFill>
                <a:effectLst/>
                <a:latin typeface="Arial" panose="020B0604020202020204" pitchFamily="34" charset="0"/>
              </a:rPr>
              <a:t>appropriate for older adults</a:t>
            </a:r>
            <a:r>
              <a:rPr lang="en-US" b="0" i="0" u="none" strike="noStrike" dirty="0" smtClean="0">
                <a:solidFill>
                  <a:srgbClr val="232323"/>
                </a:solidFill>
                <a:effectLst/>
                <a:latin typeface="Arial" panose="020B0604020202020204" pitchFamily="34" charset="0"/>
              </a:rPr>
              <a:t>; thus clinical guidelines not targeted to older patients may foster overly aggressive goals for management of hypertension or diabetes in the older adult population.</a:t>
            </a:r>
          </a:p>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One approach to assessing whether a drug is truly necessary for a given patient is presented in an algorithm. </a:t>
            </a:r>
            <a:endParaRPr lang="en-US" b="0" i="0" u="none" strike="noStrike" dirty="0">
              <a:solidFill>
                <a:srgbClr val="232323"/>
              </a:solidFill>
              <a:effectLst/>
              <a:latin typeface="Arial" panose="020B0604020202020204" pitchFamily="34" charset="0"/>
            </a:endParaRPr>
          </a:p>
        </p:txBody>
      </p:sp>
      <p:sp>
        <p:nvSpPr>
          <p:cNvPr id="3" name="Rectangle 1"/>
          <p:cNvSpPr>
            <a:spLocks noChangeArrowheads="1"/>
          </p:cNvSpPr>
          <p:nvPr/>
        </p:nvSpPr>
        <p:spPr bwMode="auto">
          <a:xfrm>
            <a:off x="174172" y="625705"/>
            <a:ext cx="8891451" cy="1636353"/>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tr-TR" altLang="en-US" dirty="0"/>
              <a:t>İlacı bırakma kararı kısmen o hasta için bakım hedefleri ve o hasta için yan etki riskleri ile belirlenir. Genç hastalarda yapılan çalışmaların kanıtlarına dayanan tedavi hedefleri yaşlı yetişkinler için uygun olmayabilir [32]; bu nedenle yaşlı hastaları hedeflemeyen klinik kılavuzlar, yaşlı erişkinlerde hipertansiyon veya diyabetin yönetimi için aşırı agresif hedefler geliştirebilir. Belirli bir hasta için bir ilacın gerçekten gerekli olup olmadığının değerlendirilmesine yönelik bir yaklaşım bir algoritmada sunulmaktadır (algoritma 1</a:t>
            </a:r>
            <a:r>
              <a:rPr lang="tr-TR" altLang="en-US" dirty="0" smtClean="0"/>
              <a:t>).</a:t>
            </a:r>
            <a:endParaRPr lang="tr-TR" altLang="en-US" dirty="0"/>
          </a:p>
        </p:txBody>
      </p:sp>
    </p:spTree>
    <p:extLst>
      <p:ext uri="{BB962C8B-B14F-4D97-AF65-F5344CB8AC3E}">
        <p14:creationId xmlns:p14="http://schemas.microsoft.com/office/powerpoint/2010/main" val="40692437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9966" y="3899658"/>
            <a:ext cx="9492343" cy="2585323"/>
          </a:xfrm>
          <a:prstGeom prst="rect">
            <a:avLst/>
          </a:prstGeom>
        </p:spPr>
        <p:txBody>
          <a:bodyPr wrap="square">
            <a:spAutoFit/>
          </a:bodyPr>
          <a:lstStyle/>
          <a:p>
            <a:pPr marL="285750" indent="-285750">
              <a:buFont typeface="Arial" panose="020B0604020202020204" pitchFamily="34" charset="0"/>
              <a:buChar char="•"/>
            </a:pPr>
            <a:r>
              <a:rPr lang="en-US" b="1" i="0" u="none" strike="noStrike" dirty="0" smtClean="0">
                <a:solidFill>
                  <a:srgbClr val="232323"/>
                </a:solidFill>
                <a:effectLst/>
                <a:latin typeface="Arial" panose="020B0604020202020204" pitchFamily="34" charset="0"/>
              </a:rPr>
              <a:t>Consider adverse drug events for any new symptom</a:t>
            </a:r>
            <a:r>
              <a:rPr lang="en-US" b="0" i="0" u="none" strike="noStrike" dirty="0" smtClean="0">
                <a:solidFill>
                  <a:srgbClr val="232323"/>
                </a:solidFill>
                <a:effectLst/>
                <a:latin typeface="Arial" panose="020B0604020202020204" pitchFamily="34" charset="0"/>
              </a:rPr>
              <a:t> — Before adding a new therapy to the patient's drug regimen, clinicians should </a:t>
            </a:r>
            <a:r>
              <a:rPr lang="en-US" b="0" i="0" u="none" strike="noStrike" dirty="0" smtClean="0">
                <a:solidFill>
                  <a:srgbClr val="FF0000"/>
                </a:solidFill>
                <a:effectLst/>
                <a:latin typeface="Arial" panose="020B0604020202020204" pitchFamily="34" charset="0"/>
              </a:rPr>
              <a:t>carefully consider whether the development of a new medical condition </a:t>
            </a:r>
            <a:r>
              <a:rPr lang="en-US" b="0" i="0" u="none" strike="noStrike" dirty="0" smtClean="0">
                <a:solidFill>
                  <a:srgbClr val="232323"/>
                </a:solidFill>
                <a:effectLst/>
                <a:latin typeface="Arial" panose="020B0604020202020204" pitchFamily="34" charset="0"/>
              </a:rPr>
              <a:t>could be the presentation of an atypical ADE to an existing drug therapy. Many prescribing cascade scenarios have been identified </a:t>
            </a:r>
          </a:p>
          <a:p>
            <a:pPr marL="285750" indent="-285750">
              <a:buFont typeface="Arial" panose="020B0604020202020204" pitchFamily="34" charset="0"/>
              <a:buChar char="•"/>
            </a:pPr>
            <a:r>
              <a:rPr lang="en-US" b="1" i="0" u="none" strike="noStrike" dirty="0" smtClean="0">
                <a:solidFill>
                  <a:srgbClr val="232323"/>
                </a:solidFill>
                <a:effectLst/>
                <a:latin typeface="Arial" panose="020B0604020202020204" pitchFamily="34" charset="0"/>
              </a:rPr>
              <a:t>Consider </a:t>
            </a:r>
            <a:r>
              <a:rPr lang="en-US" b="1" i="0" u="none" strike="noStrike" dirty="0" err="1" smtClean="0">
                <a:solidFill>
                  <a:srgbClr val="232323"/>
                </a:solidFill>
                <a:effectLst/>
                <a:latin typeface="Arial" panose="020B0604020202020204" pitchFamily="34" charset="0"/>
              </a:rPr>
              <a:t>nonpharmacologic</a:t>
            </a:r>
            <a:r>
              <a:rPr lang="en-US" b="1" i="0" u="none" strike="noStrike" dirty="0" smtClean="0">
                <a:solidFill>
                  <a:srgbClr val="232323"/>
                </a:solidFill>
                <a:effectLst/>
                <a:latin typeface="Arial" panose="020B0604020202020204" pitchFamily="34" charset="0"/>
              </a:rPr>
              <a:t> approaches</a:t>
            </a:r>
            <a:r>
              <a:rPr lang="en-US" b="0" i="0" u="none" strike="noStrike" dirty="0" smtClean="0">
                <a:solidFill>
                  <a:srgbClr val="232323"/>
                </a:solidFill>
                <a:effectLst/>
                <a:latin typeface="Arial" panose="020B0604020202020204" pitchFamily="34" charset="0"/>
              </a:rPr>
              <a:t> — Some conditions in older adults may be amenable to </a:t>
            </a:r>
            <a:r>
              <a:rPr lang="en-US" b="0" i="0" u="none" strike="noStrike" dirty="0" smtClean="0">
                <a:solidFill>
                  <a:srgbClr val="FF0000"/>
                </a:solidFill>
                <a:effectLst/>
                <a:latin typeface="Arial" panose="020B0604020202020204" pitchFamily="34" charset="0"/>
              </a:rPr>
              <a:t>lifestyle modification in lieu of pharmacotherapy</a:t>
            </a:r>
            <a:r>
              <a:rPr lang="en-US" b="0" i="0" u="none" strike="noStrike" dirty="0" smtClean="0">
                <a:solidFill>
                  <a:srgbClr val="232323"/>
                </a:solidFill>
                <a:effectLst/>
                <a:latin typeface="Arial" panose="020B0604020202020204" pitchFamily="34" charset="0"/>
              </a:rPr>
              <a:t>.</a:t>
            </a:r>
          </a:p>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The Trial of </a:t>
            </a:r>
            <a:r>
              <a:rPr lang="en-US" b="0" i="0" u="none" strike="noStrike" dirty="0" err="1" smtClean="0">
                <a:solidFill>
                  <a:srgbClr val="232323"/>
                </a:solidFill>
                <a:effectLst/>
                <a:latin typeface="Arial" panose="020B0604020202020204" pitchFamily="34" charset="0"/>
              </a:rPr>
              <a:t>Nonpharmacologic</a:t>
            </a:r>
            <a:r>
              <a:rPr lang="en-US" b="0" i="0" u="none" strike="noStrike" dirty="0" smtClean="0">
                <a:solidFill>
                  <a:srgbClr val="232323"/>
                </a:solidFill>
                <a:effectLst/>
                <a:latin typeface="Arial" panose="020B0604020202020204" pitchFamily="34" charset="0"/>
              </a:rPr>
              <a:t> Interventions in the Elderly (TONE) demonstrated that weight loss and reduced sodium intake could allow discontinuation of antihypertensive medication in about 40 percent of the intervention group</a:t>
            </a:r>
            <a:endParaRPr lang="en-US" b="0" i="0" u="none" strike="noStrike" dirty="0">
              <a:solidFill>
                <a:srgbClr val="232323"/>
              </a:solidFill>
              <a:effectLst/>
              <a:latin typeface="Arial" panose="020B0604020202020204" pitchFamily="34" charset="0"/>
            </a:endParaRPr>
          </a:p>
        </p:txBody>
      </p:sp>
      <p:sp>
        <p:nvSpPr>
          <p:cNvPr id="3" name="Rectangle 1"/>
          <p:cNvSpPr>
            <a:spLocks noChangeArrowheads="1"/>
          </p:cNvSpPr>
          <p:nvPr/>
        </p:nvSpPr>
        <p:spPr bwMode="auto">
          <a:xfrm>
            <a:off x="957943" y="182399"/>
            <a:ext cx="5710518" cy="3175236"/>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en-US" sz="16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Herhangi bir yeni semptom için olumsuz ilaç olaylarını düşünün - Hastanın ilaç rejimine yeni bir terapi eklemeden önce, klinisyenler yeni bir tıbbi durumun gelişiminin mevcut bir ilaç tedavisine atipik bir ADE sunumu olup olmadığını dikkatlice düşünmelidir. Birçok reçete kaskad senaryosu tanımlanmıştır (tablo 5). (Bkz. Yukarıdaki 'Kaskadları reçete etme'.) Farmakolojik olmayan yaklaşımları düşünün - Yaşlı yetişkinlerdeki bazı durumlar, farmakoterapi yerine yaşam tarzı değişikliğine uygun olabilir. Yaşlılarda Farmakolojik Olmayan Girişimler Denemesi (TONE), kilo kaybının ve azaltılmış sodyum alımının, müdahale grubunun yaklaşık yüzde 40'ında antihipertansif ilaçların kesilmesine izin verebileceğini göstermiştir.</a:t>
            </a:r>
            <a:endParaRPr kumimoji="0" lang="tr-TR" altLang="en-US" sz="16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7621711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9966" y="4944912"/>
            <a:ext cx="11486605" cy="1754326"/>
          </a:xfrm>
          <a:prstGeom prst="rect">
            <a:avLst/>
          </a:prstGeom>
        </p:spPr>
        <p:txBody>
          <a:bodyPr wrap="square">
            <a:spAutoFit/>
          </a:bodyPr>
          <a:lstStyle/>
          <a:p>
            <a:pPr marL="285750" indent="-285750">
              <a:buFont typeface="Arial" panose="020B0604020202020204" pitchFamily="34" charset="0"/>
              <a:buChar char="•"/>
            </a:pPr>
            <a:r>
              <a:rPr lang="en-US" b="1" i="0" u="none" strike="noStrike" dirty="0" smtClean="0">
                <a:solidFill>
                  <a:srgbClr val="232323"/>
                </a:solidFill>
                <a:effectLst/>
                <a:latin typeface="Arial" panose="020B0604020202020204" pitchFamily="34" charset="0"/>
              </a:rPr>
              <a:t>Care in the use of common drugs</a:t>
            </a:r>
            <a:r>
              <a:rPr lang="en-US" b="0" i="0" u="none" strike="noStrike" dirty="0" smtClean="0">
                <a:solidFill>
                  <a:srgbClr val="232323"/>
                </a:solidFill>
                <a:effectLst/>
                <a:latin typeface="Arial" panose="020B0604020202020204" pitchFamily="34" charset="0"/>
              </a:rPr>
              <a:t> — Some commonly prescribed drugs may result in increased toxicity in older adults. </a:t>
            </a:r>
          </a:p>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As an example, numerous studies have documented adverse events associated with nonsteroidal </a:t>
            </a:r>
            <a:r>
              <a:rPr lang="en-US" b="0" i="0" u="none" strike="noStrike" dirty="0" err="1" smtClean="0">
                <a:solidFill>
                  <a:srgbClr val="232323"/>
                </a:solidFill>
                <a:effectLst/>
                <a:latin typeface="Arial" panose="020B0604020202020204" pitchFamily="34" charset="0"/>
              </a:rPr>
              <a:t>antiinflammatory</a:t>
            </a:r>
            <a:r>
              <a:rPr lang="en-US" b="0" i="0" u="none" strike="noStrike" dirty="0" smtClean="0">
                <a:solidFill>
                  <a:srgbClr val="232323"/>
                </a:solidFill>
                <a:effectLst/>
                <a:latin typeface="Arial" panose="020B0604020202020204" pitchFamily="34" charset="0"/>
              </a:rPr>
              <a:t> drug (NSAID) use, including gastrointestinal bleeding; renal impairment, and heart failure in this population. </a:t>
            </a:r>
          </a:p>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NSAIDs should </a:t>
            </a:r>
            <a:r>
              <a:rPr lang="en-US" b="0" i="0" u="none" strike="noStrike" dirty="0" smtClean="0">
                <a:solidFill>
                  <a:srgbClr val="FF0000"/>
                </a:solidFill>
                <a:effectLst/>
                <a:latin typeface="Arial" panose="020B0604020202020204" pitchFamily="34" charset="0"/>
              </a:rPr>
              <a:t>be used cautiously in older adults </a:t>
            </a:r>
            <a:r>
              <a:rPr lang="en-US" b="0" i="0" u="none" strike="noStrike" dirty="0" smtClean="0">
                <a:solidFill>
                  <a:srgbClr val="232323"/>
                </a:solidFill>
                <a:effectLst/>
                <a:latin typeface="Arial" panose="020B0604020202020204" pitchFamily="34" charset="0"/>
              </a:rPr>
              <a:t>and generally for a limited duration. </a:t>
            </a:r>
            <a:endParaRPr lang="en-US" dirty="0"/>
          </a:p>
        </p:txBody>
      </p:sp>
      <p:sp>
        <p:nvSpPr>
          <p:cNvPr id="3" name="Rectangle 1"/>
          <p:cNvSpPr>
            <a:spLocks noChangeArrowheads="1"/>
          </p:cNvSpPr>
          <p:nvPr/>
        </p:nvSpPr>
        <p:spPr bwMode="auto">
          <a:xfrm>
            <a:off x="139339" y="46963"/>
            <a:ext cx="7515496" cy="2882849"/>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en-US" sz="21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Yaygın ilaçların kullanımında bakım </a:t>
            </a:r>
            <a:endParaRPr kumimoji="0" lang="en-US" altLang="en-US" sz="21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Tx/>
              <a:buChar char="-"/>
              <a:tabLst/>
            </a:pPr>
            <a:r>
              <a:rPr kumimoji="0" lang="tr-TR" altLang="en-US" sz="21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Yaygın olarak reçete edilen bazı ilaçlar yaşlı yetişkinlerde toksisitenin artmasına neden olabilir. </a:t>
            </a:r>
            <a:endParaRPr kumimoji="0" lang="en-US" altLang="en-US" sz="21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Tx/>
              <a:buChar char="-"/>
              <a:tabLst/>
            </a:pPr>
            <a:r>
              <a:rPr kumimoji="0" lang="tr-TR" altLang="en-US" sz="21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Örnek olarak, çok sayıda çalışma gastrointestinal kanama, böbrek yetmezliği ve bu popülasyonda kalp yetmezliği dahil olmak üzere nonsteroid antiinflamatuar ilaç (NSAID) kullanımı ile ilişkili advers olayları </a:t>
            </a:r>
            <a:r>
              <a:rPr kumimoji="0" lang="en-US" altLang="en-US" sz="2100" b="0" i="0" u="none" strike="noStrike" cap="none" normalizeH="0" baseline="0" dirty="0" err="1" smtClean="0">
                <a:ln>
                  <a:noFill/>
                </a:ln>
                <a:solidFill>
                  <a:srgbClr val="222222"/>
                </a:solidFill>
                <a:effectLst/>
                <a:latin typeface="Arial" panose="020B0604020202020204" pitchFamily="34" charset="0"/>
                <a:cs typeface="Arial" panose="020B0604020202020204" pitchFamily="34" charset="0"/>
              </a:rPr>
              <a:t>bulunmaktadir</a:t>
            </a:r>
            <a:r>
              <a:rPr kumimoji="0" lang="tr-TR" altLang="en-US" sz="21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a:t>
            </a:r>
            <a:endParaRPr kumimoji="0" lang="en-US" altLang="en-US" sz="21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Tx/>
              <a:buChar char="-"/>
              <a:tabLst/>
            </a:pPr>
            <a:r>
              <a:rPr kumimoji="0" lang="tr-TR" altLang="en-US" sz="21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 NSAID'ler yaşlı erişkinlerde ve genellikle sınırlı bir süre için dikkatli kullanılmalıdır. </a:t>
            </a:r>
            <a:endParaRPr kumimoji="0" lang="tr-TR"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6765962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2217" y="3648786"/>
            <a:ext cx="11338560" cy="3139321"/>
          </a:xfrm>
          <a:prstGeom prst="rect">
            <a:avLst/>
          </a:prstGeom>
        </p:spPr>
        <p:txBody>
          <a:bodyPr wrap="square">
            <a:spAutoFit/>
          </a:bodyPr>
          <a:lstStyle/>
          <a:p>
            <a:pPr marL="285750" indent="-285750">
              <a:buFont typeface="Arial" panose="020B0604020202020204" pitchFamily="34" charset="0"/>
              <a:buChar char="•"/>
            </a:pPr>
            <a:r>
              <a:rPr lang="en-US" b="1" i="0" u="none" strike="noStrike" dirty="0" smtClean="0">
                <a:solidFill>
                  <a:srgbClr val="FF0000"/>
                </a:solidFill>
                <a:effectLst/>
                <a:latin typeface="Arial" panose="020B0604020202020204" pitchFamily="34" charset="0"/>
              </a:rPr>
              <a:t>Reduce the dose</a:t>
            </a:r>
            <a:r>
              <a:rPr lang="en-US" b="0" i="0" u="none" strike="noStrike" dirty="0" smtClean="0">
                <a:solidFill>
                  <a:srgbClr val="232323"/>
                </a:solidFill>
                <a:effectLst/>
                <a:latin typeface="Arial" panose="020B0604020202020204" pitchFamily="34" charset="0"/>
              </a:rPr>
              <a:t> — </a:t>
            </a:r>
          </a:p>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Many ADEs are dose-related. </a:t>
            </a:r>
          </a:p>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When prescribing drug therapies, it is important to use the minimal dose required to obtain clinical benefit. </a:t>
            </a:r>
          </a:p>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As an example, one study evaluated the relationship between prescribing of the newer atypical antipsychotic therapies (</a:t>
            </a:r>
            <a:r>
              <a:rPr lang="en-US" b="0" i="0" u="none" strike="noStrike" dirty="0" err="1" smtClean="0">
                <a:solidFill>
                  <a:srgbClr val="232323"/>
                </a:solidFill>
                <a:effectLst/>
                <a:latin typeface="Arial" panose="020B0604020202020204" pitchFamily="34" charset="0"/>
              </a:rPr>
              <a:t>eg</a:t>
            </a:r>
            <a:r>
              <a:rPr lang="en-US" b="0" i="0" u="none" strike="noStrike" dirty="0" smtClean="0">
                <a:solidFill>
                  <a:srgbClr val="232323"/>
                </a:solidFill>
                <a:effectLst/>
                <a:latin typeface="Arial" panose="020B0604020202020204" pitchFamily="34" charset="0"/>
              </a:rPr>
              <a:t>, </a:t>
            </a:r>
            <a:r>
              <a:rPr lang="en-US" b="0" i="0" u="sng" dirty="0" smtClean="0">
                <a:solidFill>
                  <a:srgbClr val="00905A"/>
                </a:solidFill>
                <a:effectLst/>
                <a:latin typeface="Arial" panose="020B0604020202020204" pitchFamily="34" charset="0"/>
                <a:hlinkClick r:id="rId2"/>
              </a:rPr>
              <a:t>olanzapine</a:t>
            </a:r>
            <a:r>
              <a:rPr lang="en-US" b="0" i="0" u="none" strike="noStrike" dirty="0" smtClean="0">
                <a:solidFill>
                  <a:srgbClr val="232323"/>
                </a:solidFill>
                <a:effectLst/>
                <a:latin typeface="Arial" panose="020B0604020202020204" pitchFamily="34" charset="0"/>
              </a:rPr>
              <a:t>, </a:t>
            </a:r>
            <a:r>
              <a:rPr lang="en-US" b="0" i="0" u="sng" dirty="0" smtClean="0">
                <a:solidFill>
                  <a:srgbClr val="00905A"/>
                </a:solidFill>
                <a:effectLst/>
                <a:latin typeface="Arial" panose="020B0604020202020204" pitchFamily="34" charset="0"/>
                <a:hlinkClick r:id="rId3"/>
              </a:rPr>
              <a:t>risperidone</a:t>
            </a:r>
            <a:r>
              <a:rPr lang="en-US" b="0" i="0" u="none" strike="noStrike" dirty="0" smtClean="0">
                <a:solidFill>
                  <a:srgbClr val="232323"/>
                </a:solidFill>
                <a:effectLst/>
                <a:latin typeface="Arial" panose="020B0604020202020204" pitchFamily="34" charset="0"/>
              </a:rPr>
              <a:t>, and </a:t>
            </a:r>
            <a:r>
              <a:rPr lang="en-US" b="0" i="0" u="sng" dirty="0" smtClean="0">
                <a:solidFill>
                  <a:srgbClr val="00905A"/>
                </a:solidFill>
                <a:effectLst/>
                <a:latin typeface="Arial" panose="020B0604020202020204" pitchFamily="34" charset="0"/>
                <a:hlinkClick r:id="rId4"/>
              </a:rPr>
              <a:t>quetiapine</a:t>
            </a:r>
            <a:r>
              <a:rPr lang="en-US" b="0" i="0" u="none" strike="noStrike" dirty="0" smtClean="0">
                <a:solidFill>
                  <a:srgbClr val="232323"/>
                </a:solidFill>
                <a:effectLst/>
                <a:latin typeface="Arial" panose="020B0604020202020204" pitchFamily="34" charset="0"/>
              </a:rPr>
              <a:t>) and the development of parkinsonism in older adults.</a:t>
            </a:r>
          </a:p>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 Relative to those dispensed a low dose, those dispensed a high dose were more than twice as likely to develop parkinsonism. </a:t>
            </a:r>
          </a:p>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As another example, one case-control study in patients over age 70 who received thyroid supplementation identified a correlation between risk of fracture and dose of </a:t>
            </a:r>
            <a:r>
              <a:rPr lang="en-US" b="0" i="0" u="sng" dirty="0" smtClean="0">
                <a:solidFill>
                  <a:srgbClr val="00905A"/>
                </a:solidFill>
                <a:effectLst/>
                <a:latin typeface="Arial" panose="020B0604020202020204" pitchFamily="34" charset="0"/>
                <a:hlinkClick r:id="rId5"/>
              </a:rPr>
              <a:t>levothyroxine</a:t>
            </a:r>
            <a:r>
              <a:rPr lang="en-US" b="0" i="0" u="none" strike="noStrike" dirty="0" smtClean="0">
                <a:solidFill>
                  <a:srgbClr val="232323"/>
                </a:solidFill>
                <a:effectLst/>
                <a:latin typeface="Arial" panose="020B0604020202020204" pitchFamily="34" charset="0"/>
              </a:rPr>
              <a:t>, indicating the importance of testing for thyroid levels in this population and adjusting the dose accordingly</a:t>
            </a:r>
            <a:endParaRPr lang="en-US" dirty="0"/>
          </a:p>
        </p:txBody>
      </p:sp>
      <p:sp>
        <p:nvSpPr>
          <p:cNvPr id="3" name="Rectangle 2"/>
          <p:cNvSpPr/>
          <p:nvPr/>
        </p:nvSpPr>
        <p:spPr>
          <a:xfrm>
            <a:off x="87087" y="111430"/>
            <a:ext cx="8064136" cy="3416320"/>
          </a:xfrm>
          <a:prstGeom prst="rect">
            <a:avLst/>
          </a:prstGeom>
        </p:spPr>
        <p:txBody>
          <a:bodyPr wrap="square">
            <a:spAutoFit/>
          </a:bodyPr>
          <a:lstStyle/>
          <a:p>
            <a:r>
              <a:rPr lang="en-US" b="0" i="0" u="none" strike="noStrike" dirty="0" err="1" smtClean="0">
                <a:solidFill>
                  <a:srgbClr val="222222"/>
                </a:solidFill>
                <a:effectLst/>
                <a:latin typeface="arial" panose="020B0604020202020204" pitchFamily="34" charset="0"/>
              </a:rPr>
              <a:t>Dozu</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azaltın</a:t>
            </a:r>
            <a:r>
              <a:rPr lang="en-US" b="0" i="0" u="none" strike="noStrike" dirty="0" smtClean="0">
                <a:solidFill>
                  <a:srgbClr val="222222"/>
                </a:solidFill>
                <a:effectLst/>
                <a:latin typeface="arial" panose="020B0604020202020204" pitchFamily="34" charset="0"/>
              </a:rPr>
              <a:t> </a:t>
            </a:r>
          </a:p>
          <a:p>
            <a:pPr marL="285750" indent="-285750">
              <a:buFontTx/>
              <a:buChar char="-"/>
            </a:pPr>
            <a:r>
              <a:rPr lang="en-US" b="0" i="0" u="none" strike="noStrike" dirty="0" err="1" smtClean="0">
                <a:solidFill>
                  <a:srgbClr val="222222"/>
                </a:solidFill>
                <a:effectLst/>
                <a:latin typeface="arial" panose="020B0604020202020204" pitchFamily="34" charset="0"/>
              </a:rPr>
              <a:t>Birçok</a:t>
            </a:r>
            <a:r>
              <a:rPr lang="en-US" b="0" i="0" u="none" strike="noStrike" dirty="0" smtClean="0">
                <a:solidFill>
                  <a:srgbClr val="222222"/>
                </a:solidFill>
                <a:effectLst/>
                <a:latin typeface="arial" panose="020B0604020202020204" pitchFamily="34" charset="0"/>
              </a:rPr>
              <a:t> ADE </a:t>
            </a:r>
            <a:r>
              <a:rPr lang="en-US" b="0" i="0" u="none" strike="noStrike" dirty="0" err="1" smtClean="0">
                <a:solidFill>
                  <a:srgbClr val="222222"/>
                </a:solidFill>
                <a:effectLst/>
                <a:latin typeface="arial" panose="020B0604020202020204" pitchFamily="34" charset="0"/>
              </a:rPr>
              <a:t>doza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bağlıdır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tedavilerini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reçete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ederken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klinik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fayda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elde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etmek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için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gereken</a:t>
            </a:r>
            <a:r>
              <a:rPr lang="en-US" b="0" i="0" u="none" strike="noStrike" dirty="0" smtClean="0">
                <a:solidFill>
                  <a:srgbClr val="222222"/>
                </a:solidFill>
                <a:effectLst/>
                <a:latin typeface="arial" panose="020B0604020202020204" pitchFamily="34" charset="0"/>
              </a:rPr>
              <a:t> minimum </a:t>
            </a:r>
            <a:r>
              <a:rPr lang="en-US" b="0" i="0" u="none" strike="noStrike" dirty="0" err="1" smtClean="0">
                <a:solidFill>
                  <a:srgbClr val="222222"/>
                </a:solidFill>
                <a:effectLst/>
                <a:latin typeface="arial" panose="020B0604020202020204" pitchFamily="34" charset="0"/>
              </a:rPr>
              <a:t>dozu</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kullanmak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önemlidir</a:t>
            </a:r>
            <a:r>
              <a:rPr lang="en-US" b="0" i="0" u="none" strike="noStrike" dirty="0" smtClean="0">
                <a:solidFill>
                  <a:srgbClr val="222222"/>
                </a:solidFill>
                <a:effectLst/>
                <a:latin typeface="arial" panose="020B0604020202020204" pitchFamily="34" charset="0"/>
              </a:rPr>
              <a:t>. </a:t>
            </a:r>
          </a:p>
          <a:p>
            <a:pPr marL="285750" indent="-285750">
              <a:buFontTx/>
              <a:buChar char="-"/>
            </a:pPr>
            <a:r>
              <a:rPr lang="en-US" b="0" i="0" u="none" strike="noStrike" dirty="0" err="1" smtClean="0">
                <a:solidFill>
                  <a:srgbClr val="222222"/>
                </a:solidFill>
                <a:effectLst/>
                <a:latin typeface="arial" panose="020B0604020202020204" pitchFamily="34" charset="0"/>
              </a:rPr>
              <a:t>Örnek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olarak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çalışma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yeni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atipik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antipsikotik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tedavilerin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örneğin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olanzapin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risperidon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ketiapin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reçete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edilmesi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yaşlı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erişkinlerde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parkinsonizmin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gelişimi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arasındaki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ilişkiyi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değerlendirmiştir</a:t>
            </a:r>
            <a:r>
              <a:rPr lang="en-US" b="0" i="0" u="none" strike="noStrike" dirty="0" smtClean="0">
                <a:solidFill>
                  <a:srgbClr val="222222"/>
                </a:solidFill>
                <a:effectLst/>
                <a:latin typeface="arial" panose="020B0604020202020204" pitchFamily="34" charset="0"/>
              </a:rPr>
              <a:t>. </a:t>
            </a:r>
          </a:p>
          <a:p>
            <a:pPr marL="285750" indent="-285750">
              <a:buFontTx/>
              <a:buChar char="-"/>
            </a:pPr>
            <a:r>
              <a:rPr lang="en-US" b="0" i="0" u="none" strike="noStrike" dirty="0" err="1" smtClean="0">
                <a:solidFill>
                  <a:srgbClr val="222222"/>
                </a:solidFill>
                <a:effectLst/>
                <a:latin typeface="arial" panose="020B0604020202020204" pitchFamily="34" charset="0"/>
              </a:rPr>
              <a:t>Düşük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doz</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verilenlere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göre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yüksek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doz</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verilenlerin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parkinsonizm</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gelişme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olasılığı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iki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kattan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fazla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idi</a:t>
            </a:r>
            <a:r>
              <a:rPr lang="en-US" b="0" i="0" u="none" strike="noStrike" dirty="0" smtClean="0">
                <a:solidFill>
                  <a:srgbClr val="222222"/>
                </a:solidFill>
                <a:effectLst/>
                <a:latin typeface="arial" panose="020B0604020202020204" pitchFamily="34" charset="0"/>
              </a:rPr>
              <a:t>. </a:t>
            </a:r>
          </a:p>
          <a:p>
            <a:pPr marL="285750" indent="-285750">
              <a:buFontTx/>
              <a:buChar char="-"/>
            </a:pPr>
            <a:r>
              <a:rPr lang="en-US" b="0" i="0" u="none" strike="noStrike" dirty="0" err="1" smtClean="0">
                <a:solidFill>
                  <a:srgbClr val="222222"/>
                </a:solidFill>
                <a:effectLst/>
                <a:latin typeface="arial" panose="020B0604020202020204" pitchFamily="34" charset="0"/>
              </a:rPr>
              <a:t>Başka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örnek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olarak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tiroid</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takviyesi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alan</a:t>
            </a:r>
            <a:r>
              <a:rPr lang="en-US" b="0" i="0" u="none" strike="noStrike" dirty="0" smtClean="0">
                <a:solidFill>
                  <a:srgbClr val="222222"/>
                </a:solidFill>
                <a:effectLst/>
                <a:latin typeface="arial" panose="020B0604020202020204" pitchFamily="34" charset="0"/>
              </a:rPr>
              <a:t> 70 </a:t>
            </a:r>
            <a:r>
              <a:rPr lang="en-US" b="0" i="0" u="none" strike="noStrike" dirty="0" err="1" smtClean="0">
                <a:solidFill>
                  <a:srgbClr val="222222"/>
                </a:solidFill>
                <a:effectLst/>
                <a:latin typeface="arial" panose="020B0604020202020204" pitchFamily="34" charset="0"/>
              </a:rPr>
              <a:t>yaşın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üzerindeki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hastalarda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yapılan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vaka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kontrol</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çalışması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kırık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popülasyonu</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levotiroksin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dozu</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arasında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ilişki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olduğunu</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bu</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popülasyondaki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tiroid</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seviyelerinin</a:t>
            </a:r>
            <a:r>
              <a:rPr lang="en-US" b="0" i="0" u="none" strike="noStrike" dirty="0" smtClean="0">
                <a:solidFill>
                  <a:srgbClr val="222222"/>
                </a:solidFill>
                <a:effectLst/>
                <a:latin typeface="arial" panose="020B0604020202020204" pitchFamily="34" charset="0"/>
              </a:rPr>
              <a:t> test </a:t>
            </a:r>
            <a:r>
              <a:rPr lang="en-US" b="0" i="0" u="none" strike="noStrike" dirty="0" err="1" smtClean="0">
                <a:solidFill>
                  <a:srgbClr val="222222"/>
                </a:solidFill>
                <a:effectLst/>
                <a:latin typeface="arial" panose="020B0604020202020204" pitchFamily="34" charset="0"/>
              </a:rPr>
              <a:t>edilmesinin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dozu</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buna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göre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ayarlamanın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önemini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gösterdi</a:t>
            </a:r>
            <a:r>
              <a:rPr lang="en-US" b="0" i="0" u="none" strike="noStrike" dirty="0" smtClean="0">
                <a:solidFill>
                  <a:srgbClr val="222222"/>
                </a:solidFill>
                <a:effectLst/>
                <a:latin typeface="arial" panose="020B0604020202020204" pitchFamily="34" charset="0"/>
              </a:rPr>
              <a:t>.</a:t>
            </a:r>
            <a:endParaRPr lang="en-US" dirty="0"/>
          </a:p>
        </p:txBody>
      </p:sp>
    </p:spTree>
    <p:extLst>
      <p:ext uri="{BB962C8B-B14F-4D97-AF65-F5344CB8AC3E}">
        <p14:creationId xmlns:p14="http://schemas.microsoft.com/office/powerpoint/2010/main" val="8171342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3211" y="3995678"/>
            <a:ext cx="11582400" cy="2308324"/>
          </a:xfrm>
          <a:prstGeom prst="rect">
            <a:avLst/>
          </a:prstGeom>
        </p:spPr>
        <p:txBody>
          <a:bodyPr wrap="square">
            <a:spAutoFit/>
          </a:bodyPr>
          <a:lstStyle/>
          <a:p>
            <a:pPr marL="285750" indent="-285750">
              <a:buFont typeface="Arial" panose="020B0604020202020204" pitchFamily="34" charset="0"/>
              <a:buChar char="•"/>
            </a:pPr>
            <a:r>
              <a:rPr lang="en-US" sz="1600" b="1" i="0" u="none" strike="noStrike" dirty="0" smtClean="0">
                <a:solidFill>
                  <a:srgbClr val="232323"/>
                </a:solidFill>
                <a:effectLst/>
                <a:latin typeface="Arial" panose="020B0604020202020204" pitchFamily="34" charset="0"/>
              </a:rPr>
              <a:t>Simplify the dosing schedule</a:t>
            </a:r>
            <a:r>
              <a:rPr lang="en-US" sz="1600" b="0" i="0" u="none" strike="noStrike" dirty="0" smtClean="0">
                <a:solidFill>
                  <a:srgbClr val="232323"/>
                </a:solidFill>
                <a:effectLst/>
                <a:latin typeface="Arial" panose="020B0604020202020204" pitchFamily="34" charset="0"/>
              </a:rPr>
              <a:t> —</a:t>
            </a:r>
          </a:p>
          <a:p>
            <a:pPr marL="285750" indent="-285750">
              <a:buFont typeface="Arial" panose="020B0604020202020204" pitchFamily="34" charset="0"/>
              <a:buChar char="•"/>
            </a:pPr>
            <a:r>
              <a:rPr lang="en-US" sz="1600" b="0" i="0" u="none" strike="noStrike" dirty="0" smtClean="0">
                <a:solidFill>
                  <a:srgbClr val="232323"/>
                </a:solidFill>
                <a:effectLst/>
                <a:latin typeface="Arial" panose="020B0604020202020204" pitchFamily="34" charset="0"/>
              </a:rPr>
              <a:t> When multiple medications are required, greater regimen complexity will increase the </a:t>
            </a:r>
            <a:r>
              <a:rPr lang="en-US" sz="1600" b="0" i="0" u="none" strike="noStrike" dirty="0" smtClean="0">
                <a:solidFill>
                  <a:srgbClr val="FF0000"/>
                </a:solidFill>
                <a:effectLst/>
                <a:latin typeface="Arial" panose="020B0604020202020204" pitchFamily="34" charset="0"/>
              </a:rPr>
              <a:t>likelihood of poor compliance </a:t>
            </a:r>
            <a:r>
              <a:rPr lang="en-US" sz="1600" b="0" i="0" u="none" strike="noStrike" dirty="0" smtClean="0">
                <a:solidFill>
                  <a:srgbClr val="232323"/>
                </a:solidFill>
                <a:effectLst/>
                <a:latin typeface="Arial" panose="020B0604020202020204" pitchFamily="34" charset="0"/>
              </a:rPr>
              <a:t>or confusion with dosing. </a:t>
            </a:r>
          </a:p>
          <a:p>
            <a:pPr marL="285750" indent="-285750">
              <a:buFont typeface="Arial" panose="020B0604020202020204" pitchFamily="34" charset="0"/>
              <a:buChar char="•"/>
            </a:pPr>
            <a:r>
              <a:rPr lang="en-US" sz="1600" b="0" i="0" u="none" strike="noStrike" dirty="0" smtClean="0">
                <a:solidFill>
                  <a:srgbClr val="232323"/>
                </a:solidFill>
                <a:effectLst/>
                <a:latin typeface="Arial" panose="020B0604020202020204" pitchFamily="34" charset="0"/>
              </a:rPr>
              <a:t>Older adults, and particularly those with low health literacy, are not able to efficiently consolidate prescription regimens to optimize a dosing schedule. </a:t>
            </a:r>
          </a:p>
          <a:p>
            <a:pPr marL="285750" indent="-285750">
              <a:buFont typeface="Arial" panose="020B0604020202020204" pitchFamily="34" charset="0"/>
              <a:buChar char="•"/>
            </a:pPr>
            <a:r>
              <a:rPr lang="en-US" sz="1600" b="0" i="0" u="none" strike="noStrike" dirty="0" smtClean="0">
                <a:solidFill>
                  <a:srgbClr val="232323"/>
                </a:solidFill>
                <a:effectLst/>
                <a:latin typeface="Arial" panose="020B0604020202020204" pitchFamily="34" charset="0"/>
              </a:rPr>
              <a:t>The Institute of Medicine has proposed a standardized schedule for specifying medication dosing (morning, noon, evening, bedtime), recognizing that 90 percent of prescriptions are taken four or fewer times daily.</a:t>
            </a:r>
          </a:p>
          <a:p>
            <a:pPr marL="285750" indent="-285750">
              <a:buFont typeface="Arial" panose="020B0604020202020204" pitchFamily="34" charset="0"/>
              <a:buChar char="•"/>
            </a:pPr>
            <a:r>
              <a:rPr lang="en-US" sz="1600" b="0" i="0" u="none" strike="noStrike" dirty="0" smtClean="0">
                <a:solidFill>
                  <a:srgbClr val="FF0000"/>
                </a:solidFill>
                <a:effectLst/>
                <a:latin typeface="Arial" panose="020B0604020202020204" pitchFamily="34" charset="0"/>
              </a:rPr>
              <a:t>Simplifying the medication dosing schedule</a:t>
            </a:r>
            <a:r>
              <a:rPr lang="en-US" sz="1600" b="0" i="0" u="none" strike="noStrike" dirty="0" smtClean="0">
                <a:solidFill>
                  <a:srgbClr val="232323"/>
                </a:solidFill>
                <a:effectLst/>
                <a:latin typeface="Arial" panose="020B0604020202020204" pitchFamily="34" charset="0"/>
              </a:rPr>
              <a:t>, when possible, is also important in the long-term care setting where nursing staff and time requirements for medication administration are substantial. </a:t>
            </a:r>
            <a:endParaRPr lang="en-US" sz="1600" b="0" i="0" u="none" strike="noStrike" dirty="0">
              <a:solidFill>
                <a:srgbClr val="232323"/>
              </a:solidFill>
              <a:effectLst/>
              <a:latin typeface="Arial" panose="020B0604020202020204" pitchFamily="34" charset="0"/>
            </a:endParaRPr>
          </a:p>
        </p:txBody>
      </p:sp>
      <p:sp>
        <p:nvSpPr>
          <p:cNvPr id="3" name="Rectangle 2"/>
          <p:cNvSpPr/>
          <p:nvPr/>
        </p:nvSpPr>
        <p:spPr>
          <a:xfrm>
            <a:off x="261258" y="167870"/>
            <a:ext cx="6244045" cy="2677656"/>
          </a:xfrm>
          <a:prstGeom prst="rect">
            <a:avLst/>
          </a:prstGeom>
        </p:spPr>
        <p:txBody>
          <a:bodyPr wrap="square">
            <a:spAutoFit/>
          </a:bodyPr>
          <a:lstStyle/>
          <a:p>
            <a:pPr marL="285750" indent="-285750">
              <a:buFont typeface="Arial" panose="020B0604020202020204" pitchFamily="34" charset="0"/>
              <a:buChar char="•"/>
            </a:pPr>
            <a:r>
              <a:rPr lang="en-US" sz="1400" b="0" i="0" u="none" strike="noStrike" dirty="0" err="1" smtClean="0">
                <a:solidFill>
                  <a:srgbClr val="222222"/>
                </a:solidFill>
                <a:effectLst/>
                <a:latin typeface="arial" panose="020B0604020202020204" pitchFamily="34" charset="0"/>
              </a:rPr>
              <a:t>Dozlama</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programını</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FF0000"/>
                </a:solidFill>
                <a:effectLst/>
                <a:latin typeface="arial" panose="020B0604020202020204" pitchFamily="34" charset="0"/>
              </a:rPr>
              <a:t>basitleştirin</a:t>
            </a:r>
            <a:r>
              <a:rPr lang="en-US" sz="1400" b="0" i="0" u="none" strike="noStrike" dirty="0" smtClean="0">
                <a:solidFill>
                  <a:srgbClr val="222222"/>
                </a:solidFill>
                <a:effectLst/>
                <a:latin typeface="arial" panose="020B0604020202020204" pitchFamily="34" charset="0"/>
              </a:rPr>
              <a:t> – </a:t>
            </a:r>
          </a:p>
          <a:p>
            <a:pPr marL="285750" indent="-285750">
              <a:buFont typeface="Arial" panose="020B0604020202020204" pitchFamily="34" charset="0"/>
              <a:buChar char="•"/>
            </a:pPr>
            <a:r>
              <a:rPr lang="en-US" sz="1400" b="0" i="0" u="none" strike="noStrike" dirty="0" err="1" smtClean="0">
                <a:solidFill>
                  <a:srgbClr val="222222"/>
                </a:solidFill>
                <a:effectLst/>
                <a:latin typeface="arial" panose="020B0604020202020204" pitchFamily="34" charset="0"/>
              </a:rPr>
              <a:t>Birden</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fazla</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ilaç</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gerektiğinde</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daha</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fazla</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FF0000"/>
                </a:solidFill>
                <a:effectLst/>
                <a:latin typeface="arial" panose="020B0604020202020204" pitchFamily="34" charset="0"/>
              </a:rPr>
              <a:t>rejim</a:t>
            </a:r>
            <a:r>
              <a:rPr lang="en-US" sz="1400" b="0" i="0" u="none" strike="noStrike" dirty="0" smtClean="0">
                <a:solidFill>
                  <a:srgbClr val="FF0000"/>
                </a:solidFill>
                <a:effectLst/>
                <a:latin typeface="arial" panose="020B0604020202020204" pitchFamily="34" charset="0"/>
              </a:rPr>
              <a:t> </a:t>
            </a:r>
            <a:r>
              <a:rPr lang="en-US" sz="1400" b="0" i="0" u="none" strike="noStrike" dirty="0" err="1" smtClean="0">
                <a:solidFill>
                  <a:srgbClr val="FF0000"/>
                </a:solidFill>
                <a:effectLst/>
                <a:latin typeface="arial" panose="020B0604020202020204" pitchFamily="34" charset="0"/>
              </a:rPr>
              <a:t>karmaşıklığı</a:t>
            </a:r>
            <a:r>
              <a:rPr lang="en-US" sz="1400" b="0" i="0" u="none" strike="noStrike" dirty="0" smtClean="0">
                <a:solidFill>
                  <a:srgbClr val="FF0000"/>
                </a:solidFill>
                <a:effectLst/>
                <a:latin typeface="arial" panose="020B0604020202020204" pitchFamily="34" charset="0"/>
              </a:rPr>
              <a:t>, </a:t>
            </a:r>
            <a:r>
              <a:rPr lang="en-US" sz="1400" b="0" i="0" u="none" strike="noStrike" dirty="0" err="1" smtClean="0">
                <a:solidFill>
                  <a:srgbClr val="FF0000"/>
                </a:solidFill>
                <a:effectLst/>
                <a:latin typeface="arial" panose="020B0604020202020204" pitchFamily="34" charset="0"/>
              </a:rPr>
              <a:t>zayıf</a:t>
            </a:r>
            <a:r>
              <a:rPr lang="en-US" sz="1400" b="0" i="0" u="none" strike="noStrike" dirty="0" smtClean="0">
                <a:solidFill>
                  <a:srgbClr val="FF0000"/>
                </a:solidFill>
                <a:effectLst/>
                <a:latin typeface="arial" panose="020B0604020202020204" pitchFamily="34" charset="0"/>
              </a:rPr>
              <a:t> </a:t>
            </a:r>
            <a:r>
              <a:rPr lang="en-US" sz="1400" b="0" i="0" u="none" strike="noStrike" dirty="0" err="1" smtClean="0">
                <a:solidFill>
                  <a:srgbClr val="FF0000"/>
                </a:solidFill>
                <a:effectLst/>
                <a:latin typeface="arial" panose="020B0604020202020204" pitchFamily="34" charset="0"/>
              </a:rPr>
              <a:t>uyum</a:t>
            </a:r>
            <a:r>
              <a:rPr lang="en-US" sz="1400" b="0" i="0" u="none" strike="noStrike" dirty="0" smtClean="0">
                <a:solidFill>
                  <a:srgbClr val="FF0000"/>
                </a:solidFill>
                <a:effectLst/>
                <a:latin typeface="arial" panose="020B0604020202020204" pitchFamily="34" charset="0"/>
              </a:rPr>
              <a:t> </a:t>
            </a:r>
            <a:r>
              <a:rPr lang="en-US" sz="1400" b="0" i="0" u="none" strike="noStrike" dirty="0" err="1" smtClean="0">
                <a:solidFill>
                  <a:srgbClr val="FF0000"/>
                </a:solidFill>
                <a:effectLst/>
                <a:latin typeface="arial" panose="020B0604020202020204" pitchFamily="34" charset="0"/>
              </a:rPr>
              <a:t>veya</a:t>
            </a:r>
            <a:r>
              <a:rPr lang="en-US" sz="1400" b="0" i="0" u="none" strike="noStrike" dirty="0" smtClean="0">
                <a:solidFill>
                  <a:srgbClr val="FF0000"/>
                </a:solidFill>
                <a:effectLst/>
                <a:latin typeface="arial" panose="020B0604020202020204" pitchFamily="34" charset="0"/>
              </a:rPr>
              <a:t> </a:t>
            </a:r>
            <a:r>
              <a:rPr lang="en-US" sz="1400" b="0" i="0" u="none" strike="noStrike" dirty="0" err="1" smtClean="0">
                <a:solidFill>
                  <a:srgbClr val="FF0000"/>
                </a:solidFill>
                <a:effectLst/>
                <a:latin typeface="arial" panose="020B0604020202020204" pitchFamily="34" charset="0"/>
              </a:rPr>
              <a:t>dozlama</a:t>
            </a:r>
            <a:r>
              <a:rPr lang="en-US" sz="1400" b="0" i="0" u="none" strike="noStrike" dirty="0" smtClean="0">
                <a:solidFill>
                  <a:srgbClr val="FF0000"/>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ile</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karışıklık</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olasılığını</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artıracaktır</a:t>
            </a:r>
            <a:r>
              <a:rPr lang="en-US" sz="1400"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sz="1400" b="0" i="0" u="none" strike="noStrike" dirty="0" err="1" smtClean="0">
                <a:solidFill>
                  <a:srgbClr val="222222"/>
                </a:solidFill>
                <a:effectLst/>
                <a:latin typeface="arial" panose="020B0604020202020204" pitchFamily="34" charset="0"/>
              </a:rPr>
              <a:t>Yaşlı</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yetişkinler</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ve</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özellikle</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sağlık</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okuryazarlığı</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düşük</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olanlar</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bir</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dozlama</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programını</a:t>
            </a:r>
            <a:r>
              <a:rPr lang="en-US" sz="1400" b="0" i="0" u="none" strike="noStrike" dirty="0" smtClean="0">
                <a:solidFill>
                  <a:srgbClr val="222222"/>
                </a:solidFill>
                <a:effectLst/>
                <a:latin typeface="arial" panose="020B0604020202020204" pitchFamily="34" charset="0"/>
              </a:rPr>
              <a:t> optimize </a:t>
            </a:r>
            <a:r>
              <a:rPr lang="en-US" sz="1400" b="0" i="0" u="none" strike="noStrike" dirty="0" err="1" smtClean="0">
                <a:solidFill>
                  <a:srgbClr val="222222"/>
                </a:solidFill>
                <a:effectLst/>
                <a:latin typeface="arial" panose="020B0604020202020204" pitchFamily="34" charset="0"/>
              </a:rPr>
              <a:t>etmek</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için</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reçete</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rejimlerini</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etkili</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bir</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şekilde</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pekiştiremezler</a:t>
            </a:r>
            <a:r>
              <a:rPr lang="en-US" sz="1400" b="0" i="0" u="none" strike="noStrike" dirty="0" smtClean="0">
                <a:solidFill>
                  <a:srgbClr val="222222"/>
                </a:solidFill>
                <a:effectLst/>
                <a:latin typeface="arial" panose="020B0604020202020204" pitchFamily="34" charset="0"/>
              </a:rPr>
              <a:t>.</a:t>
            </a:r>
          </a:p>
          <a:p>
            <a:pPr marL="285750" indent="-285750">
              <a:buFont typeface="Arial" panose="020B0604020202020204" pitchFamily="34" charset="0"/>
              <a:buChar char="•"/>
            </a:pPr>
            <a:r>
              <a:rPr lang="en-US" sz="1400" b="0" i="0" u="none" strike="noStrike" dirty="0" smtClean="0">
                <a:solidFill>
                  <a:srgbClr val="222222"/>
                </a:solidFill>
                <a:effectLst/>
                <a:latin typeface="arial" panose="020B0604020202020204" pitchFamily="34" charset="0"/>
              </a:rPr>
              <a:t> Tıp </a:t>
            </a:r>
            <a:r>
              <a:rPr lang="en-US" sz="1400" b="0" i="0" u="none" strike="noStrike" dirty="0" err="1" smtClean="0">
                <a:solidFill>
                  <a:srgbClr val="222222"/>
                </a:solidFill>
                <a:effectLst/>
                <a:latin typeface="arial" panose="020B0604020202020204" pitchFamily="34" charset="0"/>
              </a:rPr>
              <a:t>Enstitüsü</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ilaç</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dozunun</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sabah</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öğlen</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akşam</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yatmadan</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önce</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belirtilmesi</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için</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reçetelerin</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yüzde</a:t>
            </a:r>
            <a:r>
              <a:rPr lang="en-US" sz="1400" b="0" i="0" u="none" strike="noStrike" dirty="0" smtClean="0">
                <a:solidFill>
                  <a:srgbClr val="222222"/>
                </a:solidFill>
                <a:effectLst/>
                <a:latin typeface="arial" panose="020B0604020202020204" pitchFamily="34" charset="0"/>
              </a:rPr>
              <a:t> 90'ının </a:t>
            </a:r>
            <a:r>
              <a:rPr lang="en-US" sz="1400" b="0" i="0" u="none" strike="noStrike" dirty="0" err="1" smtClean="0">
                <a:solidFill>
                  <a:srgbClr val="222222"/>
                </a:solidFill>
                <a:effectLst/>
                <a:latin typeface="arial" panose="020B0604020202020204" pitchFamily="34" charset="0"/>
              </a:rPr>
              <a:t>günde</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dört</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veya</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daha</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az</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kez</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alındığını</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kabul</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eden</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standart</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bir</a:t>
            </a:r>
            <a:r>
              <a:rPr lang="en-US" sz="1400" b="0" i="0" u="none" strike="noStrike" dirty="0" smtClean="0">
                <a:solidFill>
                  <a:srgbClr val="222222"/>
                </a:solidFill>
                <a:effectLst/>
                <a:latin typeface="arial" panose="020B0604020202020204" pitchFamily="34" charset="0"/>
              </a:rPr>
              <a:t> program </a:t>
            </a:r>
            <a:r>
              <a:rPr lang="en-US" sz="1400" b="0" i="0" u="none" strike="noStrike" dirty="0" err="1" smtClean="0">
                <a:solidFill>
                  <a:srgbClr val="222222"/>
                </a:solidFill>
                <a:effectLst/>
                <a:latin typeface="arial" panose="020B0604020202020204" pitchFamily="34" charset="0"/>
              </a:rPr>
              <a:t>önerdi</a:t>
            </a:r>
            <a:r>
              <a:rPr lang="en-US" sz="1400" b="0" i="0" u="none" strike="noStrike" dirty="0" smtClean="0">
                <a:solidFill>
                  <a:srgbClr val="222222"/>
                </a:solidFill>
                <a:effectLst/>
                <a:latin typeface="arial" panose="020B0604020202020204" pitchFamily="34" charset="0"/>
              </a:rPr>
              <a:t>.</a:t>
            </a:r>
          </a:p>
          <a:p>
            <a:pPr marL="285750" indent="-285750">
              <a:buFont typeface="Arial" panose="020B0604020202020204" pitchFamily="34" charset="0"/>
              <a:buChar char="•"/>
            </a:pP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Mümkün</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olduğunda</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ilaç</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dozlama</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çizelgesinin</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basitleştirilmesi</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hemşirelerin</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ve</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ilaç</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uygulaması</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için</a:t>
            </a:r>
            <a:r>
              <a:rPr lang="en-US" sz="1400" b="0" i="0" u="none" strike="noStrike" dirty="0" smtClean="0">
                <a:solidFill>
                  <a:srgbClr val="222222"/>
                </a:solidFill>
                <a:effectLst/>
                <a:latin typeface="arial" panose="020B0604020202020204" pitchFamily="34" charset="0"/>
              </a:rPr>
              <a:t> zaman </a:t>
            </a:r>
            <a:r>
              <a:rPr lang="en-US" sz="1400" b="0" i="0" u="none" strike="noStrike" dirty="0" err="1" smtClean="0">
                <a:solidFill>
                  <a:srgbClr val="222222"/>
                </a:solidFill>
                <a:effectLst/>
                <a:latin typeface="arial" panose="020B0604020202020204" pitchFamily="34" charset="0"/>
              </a:rPr>
              <a:t>gereksinimlerinin</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önemli</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olduğu</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uzun</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süreli</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bakım</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ortamında</a:t>
            </a:r>
            <a:r>
              <a:rPr lang="en-US" sz="1400" b="0" i="0" u="none" strike="noStrike" dirty="0" smtClean="0">
                <a:solidFill>
                  <a:srgbClr val="222222"/>
                </a:solidFill>
                <a:effectLst/>
                <a:latin typeface="arial" panose="020B0604020202020204" pitchFamily="34" charset="0"/>
              </a:rPr>
              <a:t> da </a:t>
            </a:r>
            <a:r>
              <a:rPr lang="en-US" sz="1400" b="0" i="0" u="none" strike="noStrike" dirty="0" err="1" smtClean="0">
                <a:solidFill>
                  <a:srgbClr val="222222"/>
                </a:solidFill>
                <a:effectLst/>
                <a:latin typeface="arial" panose="020B0604020202020204" pitchFamily="34" charset="0"/>
              </a:rPr>
              <a:t>önemlidir</a:t>
            </a:r>
            <a:r>
              <a:rPr lang="en-US" sz="1400" b="0" i="0" u="none" strike="noStrike" dirty="0" smtClean="0">
                <a:solidFill>
                  <a:srgbClr val="222222"/>
                </a:solidFill>
                <a:effectLst/>
                <a:latin typeface="arial" panose="020B0604020202020204" pitchFamily="34" charset="0"/>
              </a:rPr>
              <a:t>. </a:t>
            </a:r>
          </a:p>
        </p:txBody>
      </p:sp>
    </p:spTree>
    <p:extLst>
      <p:ext uri="{BB962C8B-B14F-4D97-AF65-F5344CB8AC3E}">
        <p14:creationId xmlns:p14="http://schemas.microsoft.com/office/powerpoint/2010/main" val="42715384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39634" y="5009555"/>
            <a:ext cx="10598331" cy="1754326"/>
          </a:xfrm>
          <a:prstGeom prst="rect">
            <a:avLst/>
          </a:prstGeom>
        </p:spPr>
        <p:txBody>
          <a:bodyPr wrap="square">
            <a:spAutoFit/>
          </a:bodyPr>
          <a:lstStyle/>
          <a:p>
            <a:pPr marL="285750" indent="-285750">
              <a:buFont typeface="Arial" panose="020B0604020202020204" pitchFamily="34" charset="0"/>
              <a:buChar char="•"/>
            </a:pPr>
            <a:r>
              <a:rPr lang="en-US" b="1" i="0" u="none" strike="noStrike" dirty="0" smtClean="0">
                <a:solidFill>
                  <a:srgbClr val="232323"/>
                </a:solidFill>
                <a:effectLst/>
                <a:latin typeface="Arial" panose="020B0604020202020204" pitchFamily="34" charset="0"/>
              </a:rPr>
              <a:t>Prescribe beneficial therapy</a:t>
            </a:r>
            <a:r>
              <a:rPr lang="en-US" b="0" i="0" u="none" strike="noStrike" dirty="0" smtClean="0">
                <a:solidFill>
                  <a:srgbClr val="232323"/>
                </a:solidFill>
                <a:effectLst/>
                <a:latin typeface="Arial" panose="020B0604020202020204" pitchFamily="34" charset="0"/>
              </a:rPr>
              <a:t> — </a:t>
            </a:r>
          </a:p>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The fewer-the-better approach to drug therapy in older adults is often not the best response to optimizing drug regimens. </a:t>
            </a:r>
          </a:p>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Avoiding medications with known benefits to minimize the number of drugs prescribed is inappropriate. Patients must be informed about the reason to initiate a new medication and what the expected benefits are.</a:t>
            </a:r>
            <a:endParaRPr lang="en-US" dirty="0"/>
          </a:p>
        </p:txBody>
      </p:sp>
      <p:sp>
        <p:nvSpPr>
          <p:cNvPr id="3" name="Rectangle 2"/>
          <p:cNvSpPr/>
          <p:nvPr/>
        </p:nvSpPr>
        <p:spPr>
          <a:xfrm>
            <a:off x="339634" y="122982"/>
            <a:ext cx="11669486" cy="1477328"/>
          </a:xfrm>
          <a:prstGeom prst="rect">
            <a:avLst/>
          </a:prstGeom>
        </p:spPr>
        <p:txBody>
          <a:bodyPr wrap="square">
            <a:spAutoFit/>
          </a:bodyPr>
          <a:lstStyle/>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Yararlı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reçete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yazma</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Yaşlı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yetişkinlerde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tedavisine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daha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az</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daha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iyi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yaklaşım</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genellikle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rejimlerini</a:t>
            </a:r>
            <a:r>
              <a:rPr lang="en-US" b="0" i="0" u="none" strike="noStrike" dirty="0" smtClean="0">
                <a:solidFill>
                  <a:srgbClr val="222222"/>
                </a:solidFill>
                <a:effectLst/>
                <a:latin typeface="arial" panose="020B0604020202020204" pitchFamily="34" charset="0"/>
              </a:rPr>
              <a:t> optimize </a:t>
            </a:r>
            <a:r>
              <a:rPr lang="en-US" b="0" i="0" u="none" strike="noStrike" dirty="0" err="1" smtClean="0">
                <a:solidFill>
                  <a:srgbClr val="222222"/>
                </a:solidFill>
                <a:effectLst/>
                <a:latin typeface="arial" panose="020B0604020202020204" pitchFamily="34" charset="0"/>
              </a:rPr>
              <a:t>etmeye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iyi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yanıt</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değildir</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Reçeteli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sayısını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aza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indirgemek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için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bilinen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faydaları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ilaçlardan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kaçınmak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uygun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değildir</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Hastalar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yeni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ilaca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başlamanın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nedeni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beklenen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yararların</a:t>
            </a:r>
            <a:r>
              <a:rPr lang="en-US" b="0" i="0" u="none" strike="noStrike" dirty="0" smtClean="0">
                <a:solidFill>
                  <a:srgbClr val="222222"/>
                </a:solidFill>
                <a:effectLst/>
                <a:latin typeface="arial" panose="020B0604020202020204" pitchFamily="34" charset="0"/>
              </a:rPr>
              <a:t> ne </a:t>
            </a:r>
            <a:r>
              <a:rPr lang="en-US" b="0" i="0" u="none" strike="noStrike" dirty="0" err="1" smtClean="0">
                <a:solidFill>
                  <a:srgbClr val="222222"/>
                </a:solidFill>
                <a:effectLst/>
                <a:latin typeface="arial" panose="020B0604020202020204" pitchFamily="34" charset="0"/>
              </a:rPr>
              <a:t>olduğu</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konusunda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bilgilendirilmelidir</a:t>
            </a:r>
            <a:r>
              <a:rPr lang="en-US" b="0" i="0" u="none" strike="noStrike" dirty="0" smtClean="0">
                <a:solidFill>
                  <a:srgbClr val="222222"/>
                </a:solidFill>
                <a:effectLst/>
                <a:latin typeface="arial" panose="020B0604020202020204" pitchFamily="34" charset="0"/>
              </a:rPr>
              <a:t>.</a:t>
            </a:r>
            <a:endParaRPr lang="en-US" dirty="0"/>
          </a:p>
        </p:txBody>
      </p:sp>
    </p:spTree>
    <p:extLst>
      <p:ext uri="{BB962C8B-B14F-4D97-AF65-F5344CB8AC3E}">
        <p14:creationId xmlns:p14="http://schemas.microsoft.com/office/powerpoint/2010/main" val="16873428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3690" y="5287341"/>
            <a:ext cx="11373395" cy="1600438"/>
          </a:xfrm>
          <a:prstGeom prst="rect">
            <a:avLst/>
          </a:prstGeom>
        </p:spPr>
        <p:txBody>
          <a:bodyPr wrap="square">
            <a:spAutoFit/>
          </a:bodyPr>
          <a:lstStyle/>
          <a:p>
            <a:r>
              <a:rPr lang="en-US" sz="1400" b="1" i="0" u="none" strike="noStrike" dirty="0" smtClean="0">
                <a:solidFill>
                  <a:srgbClr val="232323"/>
                </a:solidFill>
                <a:effectLst/>
                <a:latin typeface="Arial" panose="020B0604020202020204" pitchFamily="34" charset="0"/>
              </a:rPr>
              <a:t>SUMMARY AND RECOMMENDATIONS</a:t>
            </a:r>
            <a:endParaRPr lang="en-US" sz="1400" b="0" i="0" u="none" strike="noStrike" dirty="0" smtClean="0">
              <a:solidFill>
                <a:srgbClr val="232323"/>
              </a:solidFill>
              <a:effectLst/>
              <a:latin typeface="Arial" panose="020B0604020202020204" pitchFamily="34" charset="0"/>
            </a:endParaRPr>
          </a:p>
          <a:p>
            <a:r>
              <a:rPr lang="en-US" sz="1400" b="0" i="0" u="none" strike="noStrike" dirty="0" smtClean="0">
                <a:solidFill>
                  <a:srgbClr val="232323"/>
                </a:solidFill>
                <a:effectLst/>
                <a:latin typeface="Times New Roman" panose="02020603050405020304" pitchFamily="18" charset="0"/>
              </a:rPr>
              <a:t>●</a:t>
            </a:r>
            <a:r>
              <a:rPr lang="en-US" sz="1400" b="0" i="0" u="none" strike="noStrike" dirty="0" smtClean="0">
                <a:solidFill>
                  <a:srgbClr val="232323"/>
                </a:solidFill>
                <a:effectLst/>
                <a:latin typeface="Arial" panose="020B0604020202020204" pitchFamily="34" charset="0"/>
              </a:rPr>
              <a:t>The possibility of an adverse drug event (ADE) should always </a:t>
            </a:r>
            <a:r>
              <a:rPr lang="en-US" sz="1400" b="0" i="0" u="none" strike="noStrike" dirty="0" smtClean="0">
                <a:solidFill>
                  <a:srgbClr val="FF0000"/>
                </a:solidFill>
                <a:effectLst/>
                <a:latin typeface="Arial" panose="020B0604020202020204" pitchFamily="34" charset="0"/>
              </a:rPr>
              <a:t>be borne in mind </a:t>
            </a:r>
            <a:r>
              <a:rPr lang="en-US" sz="1400" b="0" i="0" u="none" strike="noStrike" dirty="0" smtClean="0">
                <a:solidFill>
                  <a:srgbClr val="232323"/>
                </a:solidFill>
                <a:effectLst/>
                <a:latin typeface="Arial" panose="020B0604020202020204" pitchFamily="34" charset="0"/>
              </a:rPr>
              <a:t>when evaluating an older adult; any new symptom should be considered drug-related until proven otherwise. </a:t>
            </a:r>
          </a:p>
          <a:p>
            <a:r>
              <a:rPr lang="en-US" sz="1400" b="0" i="0" u="none" strike="noStrike" dirty="0" smtClean="0">
                <a:solidFill>
                  <a:srgbClr val="FF0000"/>
                </a:solidFill>
                <a:effectLst/>
                <a:latin typeface="Arial" panose="020B0604020202020204" pitchFamily="34" charset="0"/>
              </a:rPr>
              <a:t>Pharmacokinetic changes </a:t>
            </a:r>
            <a:r>
              <a:rPr lang="en-US" sz="1400" b="0" i="0" u="none" strike="noStrike" dirty="0" smtClean="0">
                <a:solidFill>
                  <a:srgbClr val="232323"/>
                </a:solidFill>
                <a:effectLst/>
                <a:latin typeface="Arial" panose="020B0604020202020204" pitchFamily="34" charset="0"/>
              </a:rPr>
              <a:t>lead to </a:t>
            </a:r>
            <a:r>
              <a:rPr lang="en-US" sz="1400" b="0" i="0" u="none" strike="noStrike" dirty="0" smtClean="0">
                <a:solidFill>
                  <a:srgbClr val="FF0000"/>
                </a:solidFill>
                <a:effectLst/>
                <a:latin typeface="Arial" panose="020B0604020202020204" pitchFamily="34" charset="0"/>
              </a:rPr>
              <a:t>increased plasma drug concentrations</a:t>
            </a:r>
            <a:r>
              <a:rPr lang="en-US" sz="1400" b="0" i="0" u="none" strike="noStrike" dirty="0" smtClean="0">
                <a:solidFill>
                  <a:srgbClr val="232323"/>
                </a:solidFill>
                <a:effectLst/>
                <a:latin typeface="Arial" panose="020B0604020202020204" pitchFamily="34" charset="0"/>
              </a:rPr>
              <a:t> and </a:t>
            </a:r>
            <a:r>
              <a:rPr lang="en-US" sz="1400" b="0" i="0" u="none" strike="noStrike" dirty="0" err="1" smtClean="0">
                <a:solidFill>
                  <a:srgbClr val="FF0000"/>
                </a:solidFill>
                <a:effectLst/>
                <a:latin typeface="Arial" panose="020B0604020202020204" pitchFamily="34" charset="0"/>
              </a:rPr>
              <a:t>pharmacodynamic</a:t>
            </a:r>
            <a:r>
              <a:rPr lang="en-US" sz="1400" b="0" i="0" u="none" strike="noStrike" dirty="0" smtClean="0">
                <a:solidFill>
                  <a:srgbClr val="FF0000"/>
                </a:solidFill>
                <a:effectLst/>
                <a:latin typeface="Arial" panose="020B0604020202020204" pitchFamily="34" charset="0"/>
              </a:rPr>
              <a:t> changes </a:t>
            </a:r>
            <a:r>
              <a:rPr lang="en-US" sz="1400" b="0" i="0" u="none" strike="noStrike" dirty="0" smtClean="0">
                <a:solidFill>
                  <a:srgbClr val="232323"/>
                </a:solidFill>
                <a:effectLst/>
                <a:latin typeface="Arial" panose="020B0604020202020204" pitchFamily="34" charset="0"/>
              </a:rPr>
              <a:t>lead to </a:t>
            </a:r>
            <a:r>
              <a:rPr lang="en-US" sz="1400" b="0" i="0" u="none" strike="noStrike" dirty="0" smtClean="0">
                <a:solidFill>
                  <a:srgbClr val="FF0000"/>
                </a:solidFill>
                <a:effectLst/>
                <a:latin typeface="Arial" panose="020B0604020202020204" pitchFamily="34" charset="0"/>
              </a:rPr>
              <a:t>increased drug sensitivity </a:t>
            </a:r>
            <a:r>
              <a:rPr lang="en-US" sz="1400" b="0" i="0" u="none" strike="noStrike" dirty="0" smtClean="0">
                <a:solidFill>
                  <a:srgbClr val="232323"/>
                </a:solidFill>
                <a:effectLst/>
                <a:latin typeface="Arial" panose="020B0604020202020204" pitchFamily="34" charset="0"/>
              </a:rPr>
              <a:t>in older adults. </a:t>
            </a:r>
          </a:p>
          <a:p>
            <a:r>
              <a:rPr lang="en-US" sz="1400" b="0" i="0" u="none" strike="noStrike" dirty="0" smtClean="0">
                <a:solidFill>
                  <a:srgbClr val="232323"/>
                </a:solidFill>
                <a:effectLst/>
                <a:latin typeface="Times New Roman" panose="02020603050405020304" pitchFamily="18" charset="0"/>
              </a:rPr>
              <a:t>●</a:t>
            </a:r>
            <a:r>
              <a:rPr lang="en-US" sz="1400" b="0" i="0" u="none" strike="noStrike" dirty="0" smtClean="0">
                <a:solidFill>
                  <a:srgbClr val="232323"/>
                </a:solidFill>
                <a:effectLst/>
                <a:latin typeface="Arial" panose="020B0604020202020204" pitchFamily="34" charset="0"/>
              </a:rPr>
              <a:t>Clinicians must be alert to the use of </a:t>
            </a:r>
            <a:r>
              <a:rPr lang="en-US" sz="1400" b="0" i="0" u="none" strike="noStrike" dirty="0" smtClean="0">
                <a:solidFill>
                  <a:srgbClr val="FF0000"/>
                </a:solidFill>
                <a:effectLst/>
                <a:latin typeface="Arial" panose="020B0604020202020204" pitchFamily="34" charset="0"/>
              </a:rPr>
              <a:t>herbal and dietary supplements </a:t>
            </a:r>
            <a:r>
              <a:rPr lang="en-US" sz="1400" b="0" i="0" u="none" strike="noStrike" dirty="0" smtClean="0">
                <a:solidFill>
                  <a:srgbClr val="232323"/>
                </a:solidFill>
                <a:effectLst/>
                <a:latin typeface="Arial" panose="020B0604020202020204" pitchFamily="34" charset="0"/>
              </a:rPr>
              <a:t>by older patients, who may not volunteer this information and are prone to drug-drug interactions related to these supplements. </a:t>
            </a:r>
          </a:p>
        </p:txBody>
      </p:sp>
      <p:sp>
        <p:nvSpPr>
          <p:cNvPr id="3" name="Rectangle 2"/>
          <p:cNvSpPr/>
          <p:nvPr/>
        </p:nvSpPr>
        <p:spPr>
          <a:xfrm>
            <a:off x="143690" y="210244"/>
            <a:ext cx="11521441" cy="1815882"/>
          </a:xfrm>
          <a:prstGeom prst="rect">
            <a:avLst/>
          </a:prstGeom>
        </p:spPr>
        <p:txBody>
          <a:bodyPr wrap="square">
            <a:spAutoFit/>
          </a:bodyPr>
          <a:lstStyle/>
          <a:p>
            <a:r>
              <a:rPr lang="en-US" sz="1400" b="1" i="0" u="none" strike="noStrike" dirty="0" smtClean="0">
                <a:solidFill>
                  <a:srgbClr val="222222"/>
                </a:solidFill>
                <a:effectLst/>
                <a:latin typeface="arial" panose="020B0604020202020204" pitchFamily="34" charset="0"/>
              </a:rPr>
              <a:t>ÖZET VE ONERILER</a:t>
            </a:r>
          </a:p>
          <a:p>
            <a:r>
              <a:rPr lang="en-US" sz="1400" b="0" i="0" u="none" strike="noStrike" dirty="0" smtClean="0">
                <a:solidFill>
                  <a:srgbClr val="222222"/>
                </a:solidFill>
                <a:effectLst/>
                <a:latin typeface="arial" panose="020B0604020202020204" pitchFamily="34" charset="0"/>
              </a:rPr>
              <a:t> </a:t>
            </a:r>
          </a:p>
          <a:p>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Yaşlı</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bir</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yetişkini</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değerlendirirken</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olumsuz</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bir</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ilaç</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olayı</a:t>
            </a:r>
            <a:r>
              <a:rPr lang="en-US" sz="1400" b="0" i="0" u="none" strike="noStrike" dirty="0" smtClean="0">
                <a:solidFill>
                  <a:srgbClr val="222222"/>
                </a:solidFill>
                <a:effectLst/>
                <a:latin typeface="arial" panose="020B0604020202020204" pitchFamily="34" charset="0"/>
              </a:rPr>
              <a:t> (ADE) </a:t>
            </a:r>
            <a:r>
              <a:rPr lang="en-US" sz="1400" b="0" i="0" u="none" strike="noStrike" dirty="0" err="1" smtClean="0">
                <a:solidFill>
                  <a:srgbClr val="222222"/>
                </a:solidFill>
                <a:effectLst/>
                <a:latin typeface="arial" panose="020B0604020202020204" pitchFamily="34" charset="0"/>
              </a:rPr>
              <a:t>olasılığı</a:t>
            </a:r>
            <a:r>
              <a:rPr lang="en-US" sz="1400" b="0" i="0" u="none" strike="noStrike" dirty="0" smtClean="0">
                <a:solidFill>
                  <a:srgbClr val="222222"/>
                </a:solidFill>
                <a:effectLst/>
                <a:latin typeface="arial" panose="020B0604020202020204" pitchFamily="34" charset="0"/>
              </a:rPr>
              <a:t> her zaman </a:t>
            </a:r>
            <a:r>
              <a:rPr lang="en-US" sz="1400" b="0" i="0" u="none" strike="noStrike" dirty="0" err="1" smtClean="0">
                <a:solidFill>
                  <a:srgbClr val="222222"/>
                </a:solidFill>
                <a:effectLst/>
                <a:latin typeface="arial" panose="020B0604020202020204" pitchFamily="34" charset="0"/>
              </a:rPr>
              <a:t>akılda</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tutulmalıdır</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herhangi</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bir</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yeni</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belirti</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aksi</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ispatlanana</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kadar</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uyuşturucuyla</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ilgili</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olarak</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değerlendirilmelidir</a:t>
            </a:r>
            <a:r>
              <a:rPr lang="en-US" sz="1400" b="0" i="0" u="none" strike="noStrike" dirty="0" smtClean="0">
                <a:solidFill>
                  <a:srgbClr val="222222"/>
                </a:solidFill>
                <a:effectLst/>
                <a:latin typeface="arial" panose="020B0604020202020204" pitchFamily="34" charset="0"/>
              </a:rPr>
              <a:t>. </a:t>
            </a:r>
          </a:p>
          <a:p>
            <a:r>
              <a:rPr lang="en-US" sz="1400" b="0" i="0" u="none" strike="noStrike" dirty="0" err="1" smtClean="0">
                <a:solidFill>
                  <a:srgbClr val="222222"/>
                </a:solidFill>
                <a:effectLst/>
                <a:latin typeface="arial" panose="020B0604020202020204" pitchFamily="34" charset="0"/>
              </a:rPr>
              <a:t>Farmakokinetik</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değişiklikler</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plazma</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ilaç</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konsantrasyonlarında</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artışa</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ve</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farmakodinamik</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değişiklikler</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yaşlı</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erişkinlerde</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ilaç</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duyarlılığında</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artışa</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neden</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olur</a:t>
            </a:r>
            <a:r>
              <a:rPr lang="en-US" sz="1400" b="0" i="0" u="none" strike="noStrike" dirty="0" smtClean="0">
                <a:solidFill>
                  <a:srgbClr val="222222"/>
                </a:solidFill>
                <a:effectLst/>
                <a:latin typeface="arial" panose="020B0604020202020204" pitchFamily="34" charset="0"/>
              </a:rPr>
              <a:t>. </a:t>
            </a:r>
          </a:p>
          <a:p>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Klinisyenler</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bu</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bilgileri</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gönüllü</a:t>
            </a:r>
            <a:r>
              <a:rPr lang="en-US" sz="1400" b="0" i="0" u="none" strike="noStrike" dirty="0" smtClean="0">
                <a:solidFill>
                  <a:srgbClr val="222222"/>
                </a:solidFill>
                <a:effectLst/>
                <a:latin typeface="arial" panose="020B0604020202020204" pitchFamily="34" charset="0"/>
              </a:rPr>
              <a:t> hale </a:t>
            </a:r>
            <a:r>
              <a:rPr lang="en-US" sz="1400" b="0" i="0" u="none" strike="noStrike" dirty="0" err="1" smtClean="0">
                <a:solidFill>
                  <a:srgbClr val="222222"/>
                </a:solidFill>
                <a:effectLst/>
                <a:latin typeface="arial" panose="020B0604020202020204" pitchFamily="34" charset="0"/>
              </a:rPr>
              <a:t>getiremeyen</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ve</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bu</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takviyelerle</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ilgili</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ilaç-ilaç</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etkileşimlerine</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eğilimli</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olan</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yaşlı</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hastalar</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tarafından</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bitkisel</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ve</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diyet</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takviyelerinin</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kullanımına</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dikkat</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etmelidir</a:t>
            </a:r>
            <a:r>
              <a:rPr lang="en-US" sz="1400" b="0" i="0" u="none" strike="noStrike" dirty="0" smtClean="0">
                <a:solidFill>
                  <a:srgbClr val="222222"/>
                </a:solidFill>
                <a:effectLst/>
                <a:latin typeface="arial" panose="020B0604020202020204" pitchFamily="34" charset="0"/>
              </a:rPr>
              <a:t>. </a:t>
            </a:r>
            <a:endParaRPr lang="en-US" sz="1400" dirty="0"/>
          </a:p>
        </p:txBody>
      </p:sp>
    </p:spTree>
    <p:extLst>
      <p:ext uri="{BB962C8B-B14F-4D97-AF65-F5344CB8AC3E}">
        <p14:creationId xmlns:p14="http://schemas.microsoft.com/office/powerpoint/2010/main" val="22243088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508" y="251605"/>
            <a:ext cx="7541623" cy="3693319"/>
          </a:xfrm>
          <a:prstGeom prst="rect">
            <a:avLst/>
          </a:prstGeom>
        </p:spPr>
        <p:txBody>
          <a:bodyPr wrap="square">
            <a:spAutoFit/>
          </a:bodyPr>
          <a:lstStyle/>
          <a:p>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Yaşlı</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yetişkinlerde</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reçete</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edilmemesi</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gereken</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veya</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çok</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dikkatli</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bir</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şekilde</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reçete</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edilmesi</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gereken</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ilaçları</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tanımlayan</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çeşitli</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kriter</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setleri</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vardır</a:t>
            </a:r>
            <a:r>
              <a:rPr lang="en-US" dirty="0">
                <a:solidFill>
                  <a:srgbClr val="222222"/>
                </a:solidFill>
                <a:latin typeface="arial" panose="020B0604020202020204" pitchFamily="34" charset="0"/>
              </a:rPr>
              <a:t>. </a:t>
            </a:r>
            <a:endParaRPr lang="en-US" dirty="0" smtClean="0">
              <a:solidFill>
                <a:srgbClr val="222222"/>
              </a:solidFill>
              <a:latin typeface="arial" panose="020B0604020202020204" pitchFamily="34" charset="0"/>
            </a:endParaRPr>
          </a:p>
          <a:p>
            <a:r>
              <a:rPr lang="en-US" dirty="0" smtClean="0">
                <a:solidFill>
                  <a:srgbClr val="222222"/>
                </a:solidFill>
                <a:latin typeface="arial" panose="020B0604020202020204" pitchFamily="34" charset="0"/>
              </a:rPr>
              <a:t>● </a:t>
            </a:r>
            <a:r>
              <a:rPr lang="en-US" dirty="0" err="1" smtClean="0">
                <a:solidFill>
                  <a:srgbClr val="222222"/>
                </a:solidFill>
                <a:latin typeface="arial" panose="020B0604020202020204" pitchFamily="34" charset="0"/>
              </a:rPr>
              <a:t>Bununla</a:t>
            </a:r>
            <a:r>
              <a:rPr lang="en-US" dirty="0" smtClean="0">
                <a:solidFill>
                  <a:srgbClr val="222222"/>
                </a:solidFill>
                <a:latin typeface="arial" panose="020B0604020202020204" pitchFamily="34" charset="0"/>
              </a:rPr>
              <a:t> </a:t>
            </a:r>
            <a:r>
              <a:rPr lang="en-US" dirty="0" err="1">
                <a:solidFill>
                  <a:srgbClr val="222222"/>
                </a:solidFill>
                <a:latin typeface="arial" panose="020B0604020202020204" pitchFamily="34" charset="0"/>
              </a:rPr>
              <a:t>birlikte</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klinisyenlerin</a:t>
            </a:r>
            <a:r>
              <a:rPr lang="en-US" dirty="0">
                <a:solidFill>
                  <a:srgbClr val="222222"/>
                </a:solidFill>
                <a:latin typeface="arial" panose="020B0604020202020204" pitchFamily="34" charset="0"/>
              </a:rPr>
              <a:t> her </a:t>
            </a:r>
            <a:r>
              <a:rPr lang="en-US" dirty="0" err="1">
                <a:solidFill>
                  <a:srgbClr val="222222"/>
                </a:solidFill>
                <a:latin typeface="arial" panose="020B0604020202020204" pitchFamily="34" charset="0"/>
              </a:rPr>
              <a:t>hastanın</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bireysel</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durumunu</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göz</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önünde</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bulundurmaları</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gerekir</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ve</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reçete</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yazma</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kararları</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verirken</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reçete</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yazma</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kurallarına</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kesinlikle</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uymak</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yerine</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en</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iyi</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klinik</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kararlarını</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kullanmalıdırlar</a:t>
            </a:r>
            <a:r>
              <a:rPr lang="en-US" dirty="0">
                <a:solidFill>
                  <a:srgbClr val="222222"/>
                </a:solidFill>
                <a:latin typeface="arial" panose="020B0604020202020204" pitchFamily="34" charset="0"/>
              </a:rPr>
              <a:t>. </a:t>
            </a:r>
            <a:r>
              <a:rPr lang="en-US" dirty="0" smtClean="0">
                <a:solidFill>
                  <a:srgbClr val="222222"/>
                </a:solidFill>
                <a:latin typeface="arial" panose="020B0604020202020204" pitchFamily="34" charset="0"/>
              </a:rPr>
              <a:t> </a:t>
            </a:r>
          </a:p>
          <a:p>
            <a:r>
              <a:rPr lang="en-US" dirty="0" smtClean="0">
                <a:solidFill>
                  <a:srgbClr val="222222"/>
                </a:solidFill>
                <a:latin typeface="arial" panose="020B0604020202020204" pitchFamily="34" charset="0"/>
              </a:rPr>
              <a:t>● </a:t>
            </a:r>
            <a:r>
              <a:rPr lang="en-US" dirty="0" err="1">
                <a:solidFill>
                  <a:srgbClr val="222222"/>
                </a:solidFill>
                <a:latin typeface="arial" panose="020B0604020202020204" pitchFamily="34" charset="0"/>
              </a:rPr>
              <a:t>Klinisyenler</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ayrıca</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yaşlı</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yetişkinler</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için</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fayda</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sağlayabilecek</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statinler</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gibi</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ilaçları</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yetersiz</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reçete</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eder</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Klinisyenler</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uygun</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olmayan</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ilaç</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tedavilerinin</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aşırı</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reçetelenmesinden</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kaçınmak</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belirtilen</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ilaç</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tedavilerini</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reçete</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etmekten</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daha</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iyi</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olabilir</a:t>
            </a:r>
            <a:r>
              <a:rPr lang="en-US" dirty="0">
                <a:solidFill>
                  <a:srgbClr val="222222"/>
                </a:solidFill>
                <a:latin typeface="arial" panose="020B0604020202020204" pitchFamily="34" charset="0"/>
              </a:rPr>
              <a:t>. </a:t>
            </a:r>
            <a:endParaRPr lang="en-US" dirty="0" smtClean="0">
              <a:solidFill>
                <a:srgbClr val="222222"/>
              </a:solidFill>
              <a:latin typeface="arial" panose="020B0604020202020204" pitchFamily="34" charset="0"/>
            </a:endParaRPr>
          </a:p>
          <a:p>
            <a:r>
              <a:rPr lang="en-US" dirty="0" smtClean="0">
                <a:solidFill>
                  <a:srgbClr val="222222"/>
                </a:solidFill>
                <a:latin typeface="arial" panose="020B0604020202020204" pitchFamily="34" charset="0"/>
              </a:rPr>
              <a:t>● </a:t>
            </a:r>
            <a:r>
              <a:rPr lang="en-US" dirty="0" err="1" smtClean="0">
                <a:solidFill>
                  <a:srgbClr val="222222"/>
                </a:solidFill>
                <a:latin typeface="arial" panose="020B0604020202020204" pitchFamily="34" charset="0"/>
              </a:rPr>
              <a:t>Hastanın</a:t>
            </a:r>
            <a:r>
              <a:rPr lang="en-US" dirty="0" smtClean="0">
                <a:solidFill>
                  <a:srgbClr val="222222"/>
                </a:solidFill>
                <a:latin typeface="arial" panose="020B0604020202020204" pitchFamily="34" charset="0"/>
              </a:rPr>
              <a:t> </a:t>
            </a:r>
            <a:r>
              <a:rPr lang="en-US" dirty="0" err="1">
                <a:solidFill>
                  <a:srgbClr val="222222"/>
                </a:solidFill>
                <a:latin typeface="arial" panose="020B0604020202020204" pitchFamily="34" charset="0"/>
              </a:rPr>
              <a:t>mali</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kısıtlamaları</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ve</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reçete</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edilen</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dozların</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bulunmaması</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ilaç</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yetersiz</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tüketimine</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katkıda</a:t>
            </a:r>
            <a:r>
              <a:rPr lang="en-US" dirty="0">
                <a:solidFill>
                  <a:srgbClr val="222222"/>
                </a:solidFill>
                <a:latin typeface="arial" panose="020B0604020202020204" pitchFamily="34" charset="0"/>
              </a:rPr>
              <a:t> </a:t>
            </a:r>
            <a:r>
              <a:rPr lang="en-US" dirty="0" err="1">
                <a:solidFill>
                  <a:srgbClr val="222222"/>
                </a:solidFill>
                <a:latin typeface="arial" panose="020B0604020202020204" pitchFamily="34" charset="0"/>
              </a:rPr>
              <a:t>bulunabilir</a:t>
            </a:r>
            <a:r>
              <a:rPr lang="en-US" dirty="0">
                <a:solidFill>
                  <a:srgbClr val="222222"/>
                </a:solidFill>
                <a:latin typeface="arial" panose="020B0604020202020204" pitchFamily="34" charset="0"/>
              </a:rPr>
              <a:t>. </a:t>
            </a:r>
            <a:endParaRPr lang="en-US" dirty="0"/>
          </a:p>
        </p:txBody>
      </p:sp>
      <p:sp>
        <p:nvSpPr>
          <p:cNvPr id="3" name="Rectangle 2"/>
          <p:cNvSpPr/>
          <p:nvPr/>
        </p:nvSpPr>
        <p:spPr>
          <a:xfrm>
            <a:off x="191589" y="4405594"/>
            <a:ext cx="11695611" cy="2308324"/>
          </a:xfrm>
          <a:prstGeom prst="rect">
            <a:avLst/>
          </a:prstGeom>
        </p:spPr>
        <p:txBody>
          <a:bodyPr wrap="square">
            <a:spAutoFit/>
          </a:bodyPr>
          <a:lstStyle/>
          <a:p>
            <a:r>
              <a:rPr lang="en-US" dirty="0">
                <a:solidFill>
                  <a:srgbClr val="232323"/>
                </a:solidFill>
                <a:latin typeface="Times New Roman" panose="02020603050405020304" pitchFamily="18" charset="0"/>
              </a:rPr>
              <a:t>●</a:t>
            </a:r>
            <a:r>
              <a:rPr lang="en-US" dirty="0">
                <a:solidFill>
                  <a:srgbClr val="232323"/>
                </a:solidFill>
                <a:latin typeface="Arial" panose="020B0604020202020204" pitchFamily="34" charset="0"/>
              </a:rPr>
              <a:t>Various criteria sets exist identifying medications that should not be prescribed, or should be prescribed with great caution, in older adults. </a:t>
            </a:r>
            <a:endParaRPr lang="en-US" dirty="0" smtClean="0">
              <a:solidFill>
                <a:srgbClr val="232323"/>
              </a:solidFill>
              <a:latin typeface="Arial" panose="020B0604020202020204" pitchFamily="34" charset="0"/>
            </a:endParaRPr>
          </a:p>
          <a:p>
            <a:r>
              <a:rPr lang="en-US" dirty="0">
                <a:solidFill>
                  <a:srgbClr val="232323"/>
                </a:solidFill>
                <a:latin typeface="Times New Roman" panose="02020603050405020304" pitchFamily="18" charset="0"/>
              </a:rPr>
              <a:t>● </a:t>
            </a:r>
            <a:r>
              <a:rPr lang="en-US" dirty="0" smtClean="0">
                <a:solidFill>
                  <a:srgbClr val="232323"/>
                </a:solidFill>
                <a:latin typeface="Arial" panose="020B0604020202020204" pitchFamily="34" charset="0"/>
              </a:rPr>
              <a:t>However</a:t>
            </a:r>
            <a:r>
              <a:rPr lang="en-US" dirty="0">
                <a:solidFill>
                  <a:srgbClr val="232323"/>
                </a:solidFill>
                <a:latin typeface="Arial" panose="020B0604020202020204" pitchFamily="34" charset="0"/>
              </a:rPr>
              <a:t>, clinicians need to </a:t>
            </a:r>
            <a:r>
              <a:rPr lang="en-US" dirty="0">
                <a:solidFill>
                  <a:srgbClr val="FF0000"/>
                </a:solidFill>
                <a:latin typeface="Arial" panose="020B0604020202020204" pitchFamily="34" charset="0"/>
              </a:rPr>
              <a:t>consider each patient's individual situation</a:t>
            </a:r>
            <a:r>
              <a:rPr lang="en-US" dirty="0">
                <a:solidFill>
                  <a:srgbClr val="232323"/>
                </a:solidFill>
                <a:latin typeface="Arial" panose="020B0604020202020204" pitchFamily="34" charset="0"/>
              </a:rPr>
              <a:t>, and they should use their best </a:t>
            </a:r>
            <a:r>
              <a:rPr lang="en-US" dirty="0">
                <a:solidFill>
                  <a:srgbClr val="FF0000"/>
                </a:solidFill>
                <a:latin typeface="Arial" panose="020B0604020202020204" pitchFamily="34" charset="0"/>
              </a:rPr>
              <a:t>clinical judgment </a:t>
            </a:r>
            <a:r>
              <a:rPr lang="en-US" dirty="0">
                <a:solidFill>
                  <a:srgbClr val="232323"/>
                </a:solidFill>
                <a:latin typeface="Arial" panose="020B0604020202020204" pitchFamily="34" charset="0"/>
              </a:rPr>
              <a:t>rather than strictly adhere to prescribing guidelines when making prescribing decisions. </a:t>
            </a:r>
            <a:endParaRPr lang="en-US" dirty="0" smtClean="0">
              <a:solidFill>
                <a:srgbClr val="232323"/>
              </a:solidFill>
              <a:latin typeface="Arial" panose="020B0604020202020204" pitchFamily="34" charset="0"/>
            </a:endParaRPr>
          </a:p>
          <a:p>
            <a:r>
              <a:rPr lang="en-US" dirty="0" smtClean="0">
                <a:solidFill>
                  <a:srgbClr val="232323"/>
                </a:solidFill>
                <a:latin typeface="Times New Roman" panose="02020603050405020304" pitchFamily="18" charset="0"/>
              </a:rPr>
              <a:t>●</a:t>
            </a:r>
            <a:r>
              <a:rPr lang="en-US" dirty="0">
                <a:solidFill>
                  <a:srgbClr val="232323"/>
                </a:solidFill>
                <a:latin typeface="Arial" panose="020B0604020202020204" pitchFamily="34" charset="0"/>
              </a:rPr>
              <a:t>Clinicians also under-prescribe medications, </a:t>
            </a:r>
            <a:r>
              <a:rPr lang="en-US" dirty="0">
                <a:solidFill>
                  <a:srgbClr val="FF0000"/>
                </a:solidFill>
                <a:latin typeface="Arial" panose="020B0604020202020204" pitchFamily="34" charset="0"/>
              </a:rPr>
              <a:t>such as statins</a:t>
            </a:r>
            <a:r>
              <a:rPr lang="en-US" dirty="0">
                <a:solidFill>
                  <a:srgbClr val="232323"/>
                </a:solidFill>
                <a:latin typeface="Arial" panose="020B0604020202020204" pitchFamily="34" charset="0"/>
              </a:rPr>
              <a:t>, that could provide benefit for older adults. </a:t>
            </a:r>
            <a:r>
              <a:rPr lang="en-US" dirty="0" smtClean="0">
                <a:solidFill>
                  <a:srgbClr val="232323"/>
                </a:solidFill>
                <a:latin typeface="Times New Roman" panose="02020603050405020304" pitchFamily="18" charset="0"/>
              </a:rPr>
              <a:t>● </a:t>
            </a:r>
            <a:r>
              <a:rPr lang="en-US" dirty="0" smtClean="0">
                <a:solidFill>
                  <a:srgbClr val="232323"/>
                </a:solidFill>
                <a:latin typeface="Arial" panose="020B0604020202020204" pitchFamily="34" charset="0"/>
              </a:rPr>
              <a:t>Clinicians </a:t>
            </a:r>
            <a:r>
              <a:rPr lang="en-US" dirty="0">
                <a:solidFill>
                  <a:srgbClr val="232323"/>
                </a:solidFill>
                <a:latin typeface="Arial" panose="020B0604020202020204" pitchFamily="34" charset="0"/>
              </a:rPr>
              <a:t>may be better at </a:t>
            </a:r>
            <a:r>
              <a:rPr lang="en-US" dirty="0">
                <a:solidFill>
                  <a:srgbClr val="FF0000"/>
                </a:solidFill>
                <a:latin typeface="Arial" panose="020B0604020202020204" pitchFamily="34" charset="0"/>
              </a:rPr>
              <a:t>avoiding overprescribing of inappropriate drug therapies </a:t>
            </a:r>
            <a:r>
              <a:rPr lang="en-US" dirty="0">
                <a:solidFill>
                  <a:srgbClr val="232323"/>
                </a:solidFill>
                <a:latin typeface="Arial" panose="020B0604020202020204" pitchFamily="34" charset="0"/>
              </a:rPr>
              <a:t>than at prescribing indicated drug therapies. </a:t>
            </a:r>
            <a:endParaRPr lang="en-US" dirty="0" smtClean="0">
              <a:solidFill>
                <a:srgbClr val="232323"/>
              </a:solidFill>
              <a:latin typeface="Arial" panose="020B0604020202020204" pitchFamily="34" charset="0"/>
            </a:endParaRPr>
          </a:p>
          <a:p>
            <a:r>
              <a:rPr lang="en-US" dirty="0">
                <a:solidFill>
                  <a:srgbClr val="232323"/>
                </a:solidFill>
                <a:latin typeface="Times New Roman" panose="02020603050405020304" pitchFamily="18" charset="0"/>
              </a:rPr>
              <a:t>● </a:t>
            </a:r>
            <a:r>
              <a:rPr lang="en-US" dirty="0" smtClean="0">
                <a:solidFill>
                  <a:srgbClr val="232323"/>
                </a:solidFill>
                <a:latin typeface="Arial" panose="020B0604020202020204" pitchFamily="34" charset="0"/>
              </a:rPr>
              <a:t>Patient </a:t>
            </a:r>
            <a:r>
              <a:rPr lang="en-US" dirty="0">
                <a:solidFill>
                  <a:srgbClr val="232323"/>
                </a:solidFill>
                <a:latin typeface="Arial" panose="020B0604020202020204" pitchFamily="34" charset="0"/>
              </a:rPr>
              <a:t>financial constraints and unavailability of prescribed doses may contribute to medication underutilization. </a:t>
            </a:r>
          </a:p>
        </p:txBody>
      </p:sp>
    </p:spTree>
    <p:extLst>
      <p:ext uri="{BB962C8B-B14F-4D97-AF65-F5344CB8AC3E}">
        <p14:creationId xmlns:p14="http://schemas.microsoft.com/office/powerpoint/2010/main" val="24126115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876694"/>
            <a:ext cx="11295017" cy="523220"/>
          </a:xfrm>
          <a:prstGeom prst="rect">
            <a:avLst/>
          </a:prstGeom>
        </p:spPr>
        <p:txBody>
          <a:bodyPr wrap="square">
            <a:spAutoFit/>
          </a:bodyPr>
          <a:lstStyle/>
          <a:p>
            <a:pPr marL="285750" indent="-285750">
              <a:buFont typeface="Arial" panose="020B0604020202020204" pitchFamily="34" charset="0"/>
              <a:buChar char="•"/>
            </a:pPr>
            <a:r>
              <a:rPr lang="en-US" sz="1400" b="1" i="0" u="none" strike="noStrike" dirty="0" smtClean="0">
                <a:solidFill>
                  <a:srgbClr val="232323"/>
                </a:solidFill>
                <a:effectLst/>
                <a:latin typeface="Arial" panose="020B0604020202020204" pitchFamily="34" charset="0"/>
              </a:rPr>
              <a:t>MEDICATION USE BY OLDER ADULTS</a:t>
            </a:r>
          </a:p>
          <a:p>
            <a:pPr marL="285750" indent="-285750">
              <a:buFont typeface="Arial" panose="020B0604020202020204" pitchFamily="34" charset="0"/>
              <a:buChar char="•"/>
            </a:pPr>
            <a:r>
              <a:rPr lang="en-US" sz="1400" b="0" i="0" u="none" strike="noStrike" dirty="0" smtClean="0">
                <a:solidFill>
                  <a:srgbClr val="232323"/>
                </a:solidFill>
                <a:effectLst/>
                <a:latin typeface="Arial" panose="020B0604020202020204" pitchFamily="34" charset="0"/>
              </a:rPr>
              <a:t>Medications (prescription, over-the-counter, and herbal preparations) are widely used by older adults.</a:t>
            </a:r>
          </a:p>
        </p:txBody>
      </p:sp>
      <p:sp>
        <p:nvSpPr>
          <p:cNvPr id="3" name="Rectangle 2"/>
          <p:cNvSpPr/>
          <p:nvPr/>
        </p:nvSpPr>
        <p:spPr>
          <a:xfrm>
            <a:off x="400594" y="382233"/>
            <a:ext cx="10816046" cy="954107"/>
          </a:xfrm>
          <a:prstGeom prst="rect">
            <a:avLst/>
          </a:prstGeom>
        </p:spPr>
        <p:txBody>
          <a:bodyPr wrap="square">
            <a:spAutoFit/>
          </a:bodyPr>
          <a:lstStyle/>
          <a:p>
            <a:pPr marL="285750" indent="-285750">
              <a:buFont typeface="Arial" panose="020B0604020202020204" pitchFamily="34" charset="0"/>
              <a:buChar char="•"/>
            </a:pPr>
            <a:r>
              <a:rPr lang="en-US" sz="1400" b="0" i="0" u="none" strike="noStrike" dirty="0" smtClean="0">
                <a:solidFill>
                  <a:srgbClr val="222222"/>
                </a:solidFill>
                <a:effectLst/>
                <a:latin typeface="arial" panose="020B0604020202020204" pitchFamily="34" charset="0"/>
              </a:rPr>
              <a:t>YASLILARDA İLAÇ KULLANIMI</a:t>
            </a:r>
          </a:p>
          <a:p>
            <a:pPr marL="285750" indent="-285750">
              <a:buFont typeface="Arial" panose="020B0604020202020204" pitchFamily="34" charset="0"/>
              <a:buChar char="•"/>
            </a:pPr>
            <a:endParaRPr lang="en-US" sz="1400" b="0" i="0" u="none" strike="noStrike" dirty="0" smtClean="0">
              <a:solidFill>
                <a:srgbClr val="222222"/>
              </a:solidFill>
              <a:effectLst/>
              <a:latin typeface="arial" panose="020B0604020202020204" pitchFamily="34" charset="0"/>
            </a:endParaRPr>
          </a:p>
          <a:p>
            <a:pPr marL="285750" indent="-285750">
              <a:buFont typeface="Arial" panose="020B0604020202020204" pitchFamily="34" charset="0"/>
              <a:buChar char="•"/>
            </a:pPr>
            <a:r>
              <a:rPr lang="en-US" sz="1400" b="0" i="0" u="none" strike="noStrike" dirty="0" err="1" smtClean="0">
                <a:solidFill>
                  <a:srgbClr val="222222"/>
                </a:solidFill>
                <a:effectLst/>
                <a:latin typeface="arial" panose="020B0604020202020204" pitchFamily="34" charset="0"/>
              </a:rPr>
              <a:t>İlaçlar</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FF0000"/>
                </a:solidFill>
                <a:effectLst/>
                <a:latin typeface="arial" panose="020B0604020202020204" pitchFamily="34" charset="0"/>
              </a:rPr>
              <a:t>reçeteli</a:t>
            </a:r>
            <a:r>
              <a:rPr lang="en-US" sz="1400" b="0" i="0" u="none" strike="noStrike" dirty="0" smtClean="0">
                <a:solidFill>
                  <a:srgbClr val="FF0000"/>
                </a:solidFill>
                <a:effectLst/>
                <a:latin typeface="arial" panose="020B0604020202020204" pitchFamily="34" charset="0"/>
              </a:rPr>
              <a:t>, </a:t>
            </a:r>
            <a:r>
              <a:rPr lang="en-US" sz="1400" b="0" i="0" u="none" strike="noStrike" dirty="0" err="1" smtClean="0">
                <a:solidFill>
                  <a:srgbClr val="FF0000"/>
                </a:solidFill>
                <a:effectLst/>
                <a:latin typeface="arial" panose="020B0604020202020204" pitchFamily="34" charset="0"/>
              </a:rPr>
              <a:t>reçetesiz</a:t>
            </a:r>
            <a:r>
              <a:rPr lang="en-US" sz="1400" b="0" i="0" u="none" strike="noStrike" dirty="0" smtClean="0">
                <a:solidFill>
                  <a:srgbClr val="FF0000"/>
                </a:solidFill>
                <a:effectLst/>
                <a:latin typeface="arial" panose="020B0604020202020204" pitchFamily="34" charset="0"/>
              </a:rPr>
              <a:t> </a:t>
            </a:r>
            <a:r>
              <a:rPr lang="en-US" sz="1400" b="0" i="0" u="none" strike="noStrike" dirty="0" err="1" smtClean="0">
                <a:solidFill>
                  <a:srgbClr val="FF0000"/>
                </a:solidFill>
                <a:effectLst/>
                <a:latin typeface="arial" panose="020B0604020202020204" pitchFamily="34" charset="0"/>
              </a:rPr>
              <a:t>ve</a:t>
            </a:r>
            <a:r>
              <a:rPr lang="en-US" sz="1400" b="0" i="0" u="none" strike="noStrike" dirty="0" smtClean="0">
                <a:solidFill>
                  <a:srgbClr val="FF0000"/>
                </a:solidFill>
                <a:effectLst/>
                <a:latin typeface="arial" panose="020B0604020202020204" pitchFamily="34" charset="0"/>
              </a:rPr>
              <a:t> </a:t>
            </a:r>
            <a:r>
              <a:rPr lang="en-US" sz="1400" b="0" i="0" u="none" strike="noStrike" dirty="0" err="1" smtClean="0">
                <a:solidFill>
                  <a:srgbClr val="FF0000"/>
                </a:solidFill>
                <a:effectLst/>
                <a:latin typeface="arial" panose="020B0604020202020204" pitchFamily="34" charset="0"/>
              </a:rPr>
              <a:t>bitkisel</a:t>
            </a:r>
            <a:r>
              <a:rPr lang="en-US" sz="1400" b="0" i="0" u="none" strike="noStrike" dirty="0" smtClean="0">
                <a:solidFill>
                  <a:srgbClr val="FF0000"/>
                </a:solidFill>
                <a:effectLst/>
                <a:latin typeface="arial" panose="020B0604020202020204" pitchFamily="34" charset="0"/>
              </a:rPr>
              <a:t> </a:t>
            </a:r>
            <a:r>
              <a:rPr lang="en-US" sz="1400" b="0" i="0" u="none" strike="noStrike" dirty="0" err="1" smtClean="0">
                <a:solidFill>
                  <a:srgbClr val="FF0000"/>
                </a:solidFill>
                <a:effectLst/>
                <a:latin typeface="arial" panose="020B0604020202020204" pitchFamily="34" charset="0"/>
              </a:rPr>
              <a:t>preparatlar</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yaşlı</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yetişkinler</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tarafından</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yaygın</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olarak</a:t>
            </a:r>
            <a:r>
              <a:rPr lang="en-US" sz="1400" b="0" i="0" u="none" strike="noStrike" dirty="0" smtClean="0">
                <a:solidFill>
                  <a:srgbClr val="222222"/>
                </a:solidFill>
                <a:effectLst/>
                <a:latin typeface="arial" panose="020B0604020202020204" pitchFamily="34" charset="0"/>
              </a:rPr>
              <a:t> </a:t>
            </a:r>
            <a:r>
              <a:rPr lang="en-US" sz="1400" b="0" i="0" u="none" strike="noStrike" dirty="0" err="1" smtClean="0">
                <a:solidFill>
                  <a:srgbClr val="222222"/>
                </a:solidFill>
                <a:effectLst/>
                <a:latin typeface="arial" panose="020B0604020202020204" pitchFamily="34" charset="0"/>
              </a:rPr>
              <a:t>kullanılmaktadır</a:t>
            </a:r>
            <a:r>
              <a:rPr lang="en-US" sz="1400"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endParaRPr lang="en-US" sz="1400" dirty="0"/>
          </a:p>
        </p:txBody>
      </p:sp>
    </p:spTree>
    <p:extLst>
      <p:ext uri="{BB962C8B-B14F-4D97-AF65-F5344CB8AC3E}">
        <p14:creationId xmlns:p14="http://schemas.microsoft.com/office/powerpoint/2010/main" val="524378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549676"/>
            <a:ext cx="11974285" cy="2031325"/>
          </a:xfrm>
          <a:prstGeom prst="rect">
            <a:avLst/>
          </a:prstGeom>
        </p:spPr>
        <p:txBody>
          <a:bodyPr wrap="square">
            <a:spAutoFit/>
          </a:bodyPr>
          <a:lstStyle/>
          <a:p>
            <a:r>
              <a:rPr lang="en-US" b="0" i="0" u="none" strike="noStrike" dirty="0" smtClean="0">
                <a:solidFill>
                  <a:srgbClr val="232323"/>
                </a:solidFill>
                <a:effectLst/>
                <a:latin typeface="Times New Roman" panose="02020603050405020304" pitchFamily="18" charset="0"/>
              </a:rPr>
              <a:t>●</a:t>
            </a:r>
            <a:r>
              <a:rPr lang="en-US" b="0" i="0" u="none" strike="noStrike" dirty="0" smtClean="0">
                <a:solidFill>
                  <a:srgbClr val="232323"/>
                </a:solidFill>
                <a:effectLst/>
                <a:latin typeface="Arial" panose="020B0604020202020204" pitchFamily="34" charset="0"/>
              </a:rPr>
              <a:t>ADEs result </a:t>
            </a:r>
            <a:r>
              <a:rPr lang="en-US" b="0" i="0" u="none" strike="noStrike" dirty="0" smtClean="0">
                <a:solidFill>
                  <a:srgbClr val="FF0000"/>
                </a:solidFill>
                <a:effectLst/>
                <a:latin typeface="Arial" panose="020B0604020202020204" pitchFamily="34" charset="0"/>
              </a:rPr>
              <a:t>in four times as many hospitalizations </a:t>
            </a:r>
            <a:r>
              <a:rPr lang="en-US" b="0" i="0" u="none" strike="noStrike" dirty="0" smtClean="0">
                <a:solidFill>
                  <a:srgbClr val="232323"/>
                </a:solidFill>
                <a:effectLst/>
                <a:latin typeface="Arial" panose="020B0604020202020204" pitchFamily="34" charset="0"/>
              </a:rPr>
              <a:t>in older, compared with younger, adults. Prescribing cascades, drug-drug interactions, and inappropriate drug doses are causes of preventable ADEs.</a:t>
            </a:r>
          </a:p>
          <a:p>
            <a:r>
              <a:rPr lang="en-US" b="0" i="0" u="none" strike="noStrike" dirty="0" smtClean="0">
                <a:solidFill>
                  <a:srgbClr val="232323"/>
                </a:solidFill>
                <a:effectLst/>
                <a:latin typeface="Times New Roman" panose="02020603050405020304" pitchFamily="18" charset="0"/>
              </a:rPr>
              <a:t>●</a:t>
            </a:r>
            <a:r>
              <a:rPr lang="en-US" b="0" i="0" u="none" strike="noStrike" dirty="0" smtClean="0">
                <a:solidFill>
                  <a:srgbClr val="232323"/>
                </a:solidFill>
                <a:effectLst/>
                <a:latin typeface="Arial" panose="020B0604020202020204" pitchFamily="34" charset="0"/>
              </a:rPr>
              <a:t>ADEs are a particular problem for nursing home residents; atypical antipsychotic medications and </a:t>
            </a:r>
            <a:r>
              <a:rPr lang="en-US" b="0" i="0" u="sng" strike="noStrike" dirty="0" smtClean="0">
                <a:solidFill>
                  <a:srgbClr val="00905A"/>
                </a:solidFill>
                <a:effectLst/>
                <a:latin typeface="Arial" panose="020B0604020202020204" pitchFamily="34" charset="0"/>
                <a:hlinkClick r:id="rId2"/>
              </a:rPr>
              <a:t>warfarin</a:t>
            </a:r>
            <a:r>
              <a:rPr lang="en-US" b="0" i="0" u="none" strike="noStrike" dirty="0" smtClean="0">
                <a:solidFill>
                  <a:srgbClr val="232323"/>
                </a:solidFill>
                <a:effectLst/>
                <a:latin typeface="Arial" panose="020B0604020202020204" pitchFamily="34" charset="0"/>
              </a:rPr>
              <a:t> are the most common drugs involved in ADEs in this population. </a:t>
            </a:r>
          </a:p>
          <a:p>
            <a:r>
              <a:rPr lang="en-US" b="0" i="0" u="none" strike="noStrike" dirty="0" smtClean="0">
                <a:solidFill>
                  <a:srgbClr val="232323"/>
                </a:solidFill>
                <a:effectLst/>
                <a:latin typeface="Times New Roman" panose="02020603050405020304" pitchFamily="18" charset="0"/>
              </a:rPr>
              <a:t>●</a:t>
            </a:r>
            <a:r>
              <a:rPr lang="en-US" b="0" i="0" u="none" strike="noStrike" dirty="0" smtClean="0">
                <a:solidFill>
                  <a:srgbClr val="FF0000"/>
                </a:solidFill>
                <a:effectLst/>
                <a:latin typeface="Arial" panose="020B0604020202020204" pitchFamily="34" charset="0"/>
              </a:rPr>
              <a:t>A stepwise approach to prescribing for older adults </a:t>
            </a:r>
            <a:r>
              <a:rPr lang="en-US" b="0" i="0" u="none" strike="noStrike" dirty="0" smtClean="0">
                <a:solidFill>
                  <a:srgbClr val="232323"/>
                </a:solidFill>
                <a:effectLst/>
                <a:latin typeface="Arial" panose="020B0604020202020204" pitchFamily="34" charset="0"/>
              </a:rPr>
              <a:t>should include: </a:t>
            </a:r>
            <a:r>
              <a:rPr lang="en-US" b="0" i="0" u="none" strike="noStrike" dirty="0" smtClean="0">
                <a:solidFill>
                  <a:srgbClr val="FF0000"/>
                </a:solidFill>
                <a:effectLst/>
                <a:latin typeface="Arial" panose="020B0604020202020204" pitchFamily="34" charset="0"/>
              </a:rPr>
              <a:t>periodic review of current drug therapy</a:t>
            </a:r>
            <a:r>
              <a:rPr lang="en-US" b="0" i="0" u="none" strike="noStrike" dirty="0" smtClean="0">
                <a:solidFill>
                  <a:srgbClr val="232323"/>
                </a:solidFill>
                <a:effectLst/>
                <a:latin typeface="Arial" panose="020B0604020202020204" pitchFamily="34" charset="0"/>
              </a:rPr>
              <a:t>; </a:t>
            </a:r>
            <a:r>
              <a:rPr lang="en-US" b="0" i="0" u="none" strike="noStrike" dirty="0" smtClean="0">
                <a:solidFill>
                  <a:srgbClr val="FF0000"/>
                </a:solidFill>
                <a:effectLst/>
                <a:latin typeface="Arial" panose="020B0604020202020204" pitchFamily="34" charset="0"/>
              </a:rPr>
              <a:t>discontinuing unnecessary medications; considering </a:t>
            </a:r>
            <a:r>
              <a:rPr lang="en-US" b="0" i="0" u="none" strike="noStrike" dirty="0" err="1" smtClean="0">
                <a:solidFill>
                  <a:srgbClr val="FF0000"/>
                </a:solidFill>
                <a:effectLst/>
                <a:latin typeface="Arial" panose="020B0604020202020204" pitchFamily="34" charset="0"/>
              </a:rPr>
              <a:t>nonpharmacologic</a:t>
            </a:r>
            <a:r>
              <a:rPr lang="en-US" b="0" i="0" u="none" strike="noStrike" dirty="0" smtClean="0">
                <a:solidFill>
                  <a:srgbClr val="FF0000"/>
                </a:solidFill>
                <a:effectLst/>
                <a:latin typeface="Arial" panose="020B0604020202020204" pitchFamily="34" charset="0"/>
              </a:rPr>
              <a:t> alternative strategies; considering safer alternative medications</a:t>
            </a:r>
            <a:r>
              <a:rPr lang="en-US" b="0" i="0" u="none" strike="noStrike" dirty="0" smtClean="0">
                <a:solidFill>
                  <a:srgbClr val="232323"/>
                </a:solidFill>
                <a:effectLst/>
                <a:latin typeface="Arial" panose="020B0604020202020204" pitchFamily="34" charset="0"/>
              </a:rPr>
              <a:t>; using the </a:t>
            </a:r>
            <a:r>
              <a:rPr lang="en-US" b="0" i="0" u="none" strike="noStrike" dirty="0" smtClean="0">
                <a:solidFill>
                  <a:srgbClr val="FF0000"/>
                </a:solidFill>
                <a:effectLst/>
                <a:latin typeface="Arial" panose="020B0604020202020204" pitchFamily="34" charset="0"/>
              </a:rPr>
              <a:t>lowest possible effective dose</a:t>
            </a:r>
            <a:r>
              <a:rPr lang="en-US" b="0" i="0" u="none" strike="noStrike" dirty="0" smtClean="0">
                <a:solidFill>
                  <a:srgbClr val="232323"/>
                </a:solidFill>
                <a:effectLst/>
                <a:latin typeface="Arial" panose="020B0604020202020204" pitchFamily="34" charset="0"/>
              </a:rPr>
              <a:t>; including </a:t>
            </a:r>
            <a:r>
              <a:rPr lang="en-US" b="0" i="0" u="none" strike="noStrike" dirty="0" smtClean="0">
                <a:solidFill>
                  <a:srgbClr val="FF0000"/>
                </a:solidFill>
                <a:effectLst/>
                <a:latin typeface="Arial" panose="020B0604020202020204" pitchFamily="34" charset="0"/>
              </a:rPr>
              <a:t>all necessary beneficial medications</a:t>
            </a:r>
            <a:r>
              <a:rPr lang="en-US" b="0" i="0" u="none" strike="noStrike" dirty="0" smtClean="0">
                <a:solidFill>
                  <a:srgbClr val="232323"/>
                </a:solidFill>
                <a:effectLst/>
                <a:latin typeface="Arial" panose="020B0604020202020204" pitchFamily="34" charset="0"/>
              </a:rPr>
              <a:t>. </a:t>
            </a:r>
            <a:endParaRPr lang="en-US" b="0" i="0" u="none" strike="noStrike" dirty="0">
              <a:solidFill>
                <a:srgbClr val="232323"/>
              </a:solidFill>
              <a:effectLst/>
              <a:latin typeface="Arial" panose="020B0604020202020204" pitchFamily="34" charset="0"/>
            </a:endParaRPr>
          </a:p>
        </p:txBody>
      </p:sp>
      <p:sp>
        <p:nvSpPr>
          <p:cNvPr id="4" name="Rectangle 3"/>
          <p:cNvSpPr/>
          <p:nvPr/>
        </p:nvSpPr>
        <p:spPr>
          <a:xfrm>
            <a:off x="69670" y="147940"/>
            <a:ext cx="6705600" cy="3970318"/>
          </a:xfrm>
          <a:prstGeom prst="rect">
            <a:avLst/>
          </a:prstGeom>
        </p:spPr>
        <p:txBody>
          <a:bodyPr wrap="square">
            <a:spAutoFit/>
          </a:bodyPr>
          <a:lstStyle/>
          <a:p>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ADE'ler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gençlere</a:t>
            </a:r>
            <a:r>
              <a:rPr lang="en-US" b="0" i="0" u="none" strike="noStrike" dirty="0" smtClean="0">
                <a:solidFill>
                  <a:srgbClr val="222222"/>
                </a:solidFill>
                <a:effectLst/>
                <a:latin typeface="arial" panose="020B0604020202020204" pitchFamily="34" charset="0"/>
              </a:rPr>
              <a:t> gore  </a:t>
            </a:r>
            <a:r>
              <a:rPr lang="en-US" b="0" i="0" u="none" strike="noStrike" dirty="0" err="1" smtClean="0">
                <a:solidFill>
                  <a:srgbClr val="222222"/>
                </a:solidFill>
                <a:effectLst/>
                <a:latin typeface="arial" panose="020B0604020202020204" pitchFamily="34" charset="0"/>
              </a:rPr>
              <a:t>yaşlılarda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dört</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kat</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fazla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hastaneye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yatışla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sonuçlanır</a:t>
            </a:r>
            <a:r>
              <a:rPr lang="en-US" b="0" i="0" u="none" strike="noStrike" dirty="0" smtClean="0">
                <a:solidFill>
                  <a:srgbClr val="222222"/>
                </a:solidFill>
                <a:effectLst/>
                <a:latin typeface="arial" panose="020B0604020202020204" pitchFamily="34" charset="0"/>
              </a:rPr>
              <a:t>. </a:t>
            </a:r>
          </a:p>
          <a:p>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Kaskadlar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ilaç-ilaç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etkileşimleri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uygun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olmayan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dozları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önlenebilir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ADE'lerin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nedenidir</a:t>
            </a:r>
            <a:r>
              <a:rPr lang="en-US" b="0" i="0" u="none" strike="noStrike" dirty="0" smtClean="0">
                <a:solidFill>
                  <a:srgbClr val="222222"/>
                </a:solidFill>
                <a:effectLst/>
                <a:latin typeface="arial" panose="020B0604020202020204" pitchFamily="34" charset="0"/>
              </a:rPr>
              <a:t>. </a:t>
            </a:r>
          </a:p>
          <a:p>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ADE'ler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huzurevi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sakinleri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için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özel</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sorundur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atipik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antipsikotik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ilaçlar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varfarin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bu</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popülasyondaki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ADE'lerde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sık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görülen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ilaçlardır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Bkz</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Yukarıdaki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Uzun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süreli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bakım</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ortamlarındaki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hastalar</a:t>
            </a:r>
            <a:r>
              <a:rPr lang="en-US" b="0" i="0" u="none" strike="noStrike" dirty="0" smtClean="0">
                <a:solidFill>
                  <a:srgbClr val="222222"/>
                </a:solidFill>
                <a:effectLst/>
                <a:latin typeface="arial" panose="020B0604020202020204" pitchFamily="34" charset="0"/>
              </a:rPr>
              <a:t>'.) </a:t>
            </a:r>
          </a:p>
          <a:p>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Yaşlı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yetişkinler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için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reçete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yazmaya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aşamalı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yaklaşım</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şunları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içermelidir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mevcut</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tedavisinin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periyodik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olarak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gözden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geçirilmesi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gereksiz</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ilaçların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kesilmesi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farmakolojik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olmayan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alternatif</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stratejiler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dikkate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alınarak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daha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güvenli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alternatif</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ilaçların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düşünülmesi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mümkün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düşük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etkili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dozu</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kullanarak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gerekli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tüm</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faydalı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ilaçları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içerir</a:t>
            </a:r>
            <a:r>
              <a:rPr lang="en-US" b="0" i="0" u="none" strike="noStrike" dirty="0" smtClean="0">
                <a:solidFill>
                  <a:srgbClr val="222222"/>
                </a:solidFill>
                <a:effectLst/>
                <a:latin typeface="arial" panose="020B0604020202020204" pitchFamily="34" charset="0"/>
              </a:rPr>
              <a:t>. </a:t>
            </a:r>
            <a:endParaRPr lang="en-US" dirty="0"/>
          </a:p>
        </p:txBody>
      </p:sp>
    </p:spTree>
    <p:extLst>
      <p:ext uri="{BB962C8B-B14F-4D97-AF65-F5344CB8AC3E}">
        <p14:creationId xmlns:p14="http://schemas.microsoft.com/office/powerpoint/2010/main" val="12358720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39635" y="3741454"/>
            <a:ext cx="11051176" cy="1477328"/>
          </a:xfrm>
          <a:prstGeom prst="rect">
            <a:avLst/>
          </a:prstGeom>
        </p:spPr>
        <p:txBody>
          <a:bodyPr wrap="square">
            <a:spAutoFit/>
          </a:bodyPr>
          <a:lstStyle/>
          <a:p>
            <a:pPr marL="285750" indent="-285750">
              <a:buFont typeface="Arial" panose="020B0604020202020204" pitchFamily="34" charset="0"/>
              <a:buChar char="•"/>
            </a:pPr>
            <a:r>
              <a:rPr lang="en-US" b="1" i="0" u="none" strike="noStrike" dirty="0" smtClean="0">
                <a:solidFill>
                  <a:srgbClr val="232323"/>
                </a:solidFill>
                <a:effectLst/>
                <a:latin typeface="Arial" panose="020B0604020202020204" pitchFamily="34" charset="0"/>
              </a:rPr>
              <a:t>Herbal and dietary supplements</a:t>
            </a:r>
            <a:r>
              <a:rPr lang="en-US" b="0" i="0" u="none" strike="noStrike" dirty="0" smtClean="0">
                <a:solidFill>
                  <a:srgbClr val="232323"/>
                </a:solidFill>
                <a:effectLst/>
                <a:latin typeface="Arial" panose="020B0604020202020204" pitchFamily="34" charset="0"/>
              </a:rPr>
              <a:t> — Use of herbal or dietary supplements (</a:t>
            </a:r>
            <a:r>
              <a:rPr lang="en-US" b="0" i="0" u="none" strike="noStrike" dirty="0" err="1" smtClean="0">
                <a:solidFill>
                  <a:srgbClr val="232323"/>
                </a:solidFill>
                <a:effectLst/>
                <a:latin typeface="Arial" panose="020B0604020202020204" pitchFamily="34" charset="0"/>
              </a:rPr>
              <a:t>eg</a:t>
            </a:r>
            <a:r>
              <a:rPr lang="en-US" b="0" i="0" u="none" strike="noStrike" dirty="0" smtClean="0">
                <a:solidFill>
                  <a:srgbClr val="232323"/>
                </a:solidFill>
                <a:effectLst/>
                <a:latin typeface="Arial" panose="020B0604020202020204" pitchFamily="34" charset="0"/>
              </a:rPr>
              <a:t>, ginseng, ginkgo </a:t>
            </a:r>
            <a:r>
              <a:rPr lang="en-US" b="0" i="0" u="none" strike="noStrike" dirty="0" err="1" smtClean="0">
                <a:solidFill>
                  <a:srgbClr val="232323"/>
                </a:solidFill>
                <a:effectLst/>
                <a:latin typeface="Arial" panose="020B0604020202020204" pitchFamily="34" charset="0"/>
              </a:rPr>
              <a:t>biloba</a:t>
            </a:r>
            <a:r>
              <a:rPr lang="en-US" b="0" i="0" u="none" strike="noStrike" dirty="0" smtClean="0">
                <a:solidFill>
                  <a:srgbClr val="232323"/>
                </a:solidFill>
                <a:effectLst/>
                <a:latin typeface="Arial" panose="020B0604020202020204" pitchFamily="34" charset="0"/>
              </a:rPr>
              <a:t> extract, and glucosamine) by older adults has been increasing, from 14 percent in 1998  to 63 percent in 2010 . </a:t>
            </a:r>
          </a:p>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In one study of over 3000 ambulatory adults ages 75 years or older, almost three-quarters used at least one prescription drug and one dietary supplement. </a:t>
            </a:r>
          </a:p>
        </p:txBody>
      </p:sp>
      <p:sp>
        <p:nvSpPr>
          <p:cNvPr id="3" name="Rectangle 2"/>
          <p:cNvSpPr/>
          <p:nvPr/>
        </p:nvSpPr>
        <p:spPr>
          <a:xfrm>
            <a:off x="209006" y="371849"/>
            <a:ext cx="11591108" cy="2862322"/>
          </a:xfrm>
          <a:prstGeom prst="rect">
            <a:avLst/>
          </a:prstGeom>
        </p:spPr>
        <p:txBody>
          <a:bodyPr wrap="square">
            <a:spAutoFit/>
          </a:bodyPr>
          <a:lstStyle/>
          <a:p>
            <a:r>
              <a:rPr lang="en-US" b="1" i="0" u="none" strike="noStrike" dirty="0" err="1" smtClean="0">
                <a:solidFill>
                  <a:srgbClr val="222222"/>
                </a:solidFill>
                <a:effectLst/>
                <a:latin typeface="arial" panose="020B0604020202020204" pitchFamily="34" charset="0"/>
              </a:rPr>
              <a:t>Bitkisel</a:t>
            </a:r>
            <a:r>
              <a:rPr lang="en-US" b="1" i="0" u="none" strike="noStrike" dirty="0" smtClean="0">
                <a:solidFill>
                  <a:srgbClr val="222222"/>
                </a:solidFill>
                <a:effectLst/>
                <a:latin typeface="arial" panose="020B0604020202020204" pitchFamily="34" charset="0"/>
              </a:rPr>
              <a:t> </a:t>
            </a:r>
            <a:r>
              <a:rPr lang="en-US" b="1" i="0" u="none" strike="noStrike" dirty="0" err="1" smtClean="0">
                <a:solidFill>
                  <a:srgbClr val="222222"/>
                </a:solidFill>
                <a:effectLst/>
                <a:latin typeface="arial" panose="020B0604020202020204" pitchFamily="34" charset="0"/>
              </a:rPr>
              <a:t>ve</a:t>
            </a:r>
            <a:r>
              <a:rPr lang="en-US" b="1" i="0" u="none" strike="noStrike" dirty="0" smtClean="0">
                <a:solidFill>
                  <a:srgbClr val="222222"/>
                </a:solidFill>
                <a:effectLst/>
                <a:latin typeface="arial" panose="020B0604020202020204" pitchFamily="34" charset="0"/>
              </a:rPr>
              <a:t> </a:t>
            </a:r>
            <a:r>
              <a:rPr lang="en-US" b="1" i="0" u="none" strike="noStrike" dirty="0" err="1" smtClean="0">
                <a:solidFill>
                  <a:srgbClr val="222222"/>
                </a:solidFill>
                <a:effectLst/>
                <a:latin typeface="arial" panose="020B0604020202020204" pitchFamily="34" charset="0"/>
              </a:rPr>
              <a:t>diyet</a:t>
            </a:r>
            <a:r>
              <a:rPr lang="en-US" b="1" i="0" u="none" strike="noStrike" dirty="0" smtClean="0">
                <a:solidFill>
                  <a:srgbClr val="222222"/>
                </a:solidFill>
                <a:effectLst/>
                <a:latin typeface="arial" panose="020B0604020202020204" pitchFamily="34" charset="0"/>
              </a:rPr>
              <a:t> </a:t>
            </a:r>
            <a:r>
              <a:rPr lang="en-US" b="1" i="0" u="none" strike="noStrike" dirty="0" err="1" smtClean="0">
                <a:solidFill>
                  <a:srgbClr val="222222"/>
                </a:solidFill>
                <a:effectLst/>
                <a:latin typeface="arial" panose="020B0604020202020204" pitchFamily="34" charset="0"/>
              </a:rPr>
              <a:t>takviyeleri</a:t>
            </a:r>
            <a:r>
              <a:rPr lang="en-US" b="1" i="0" u="none" strike="noStrike" dirty="0" smtClean="0">
                <a:solidFill>
                  <a:srgbClr val="222222"/>
                </a:solidFill>
                <a:effectLst/>
                <a:latin typeface="arial" panose="020B0604020202020204" pitchFamily="34" charset="0"/>
              </a:rPr>
              <a:t> </a:t>
            </a:r>
          </a:p>
          <a:p>
            <a:endParaRPr lang="en-US" b="0" i="0" u="none" strike="noStrike" dirty="0" smtClean="0">
              <a:solidFill>
                <a:srgbClr val="222222"/>
              </a:solidFill>
              <a:effectLst/>
              <a:latin typeface="arial" panose="020B0604020202020204" pitchFamily="34" charset="0"/>
            </a:endParaRPr>
          </a:p>
          <a:p>
            <a:pPr marL="285750" indent="-285750">
              <a:buFontTx/>
              <a:buChar char="-"/>
            </a:pPr>
            <a:r>
              <a:rPr lang="en-US" b="0" i="0" u="none" strike="noStrike" dirty="0" err="1" smtClean="0">
                <a:solidFill>
                  <a:srgbClr val="222222"/>
                </a:solidFill>
                <a:effectLst/>
                <a:latin typeface="arial" panose="020B0604020202020204" pitchFamily="34" charset="0"/>
              </a:rPr>
              <a:t>Yaşlı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yetişkinler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tarafından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bitkisel</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veya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diyet</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takviyelerinin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örn</a:t>
            </a:r>
            <a:r>
              <a:rPr lang="en-US" b="0" i="0" u="none" strike="noStrike" dirty="0" smtClean="0">
                <a:solidFill>
                  <a:srgbClr val="FF0000"/>
                </a:solidFill>
                <a:effectLst/>
                <a:latin typeface="arial" panose="020B0604020202020204" pitchFamily="34" charset="0"/>
              </a:rPr>
              <a:t>. Ginseng, ginkgo </a:t>
            </a:r>
            <a:r>
              <a:rPr lang="en-US" b="0" i="0" u="none" strike="noStrike" dirty="0" err="1" smtClean="0">
                <a:solidFill>
                  <a:srgbClr val="FF0000"/>
                </a:solidFill>
                <a:effectLst/>
                <a:latin typeface="arial" panose="020B0604020202020204" pitchFamily="34" charset="0"/>
              </a:rPr>
              <a:t>biloba</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özü</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ve</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glukozamin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kullanımı</a:t>
            </a:r>
            <a:r>
              <a:rPr lang="en-US" b="0" i="0" u="none" strike="noStrike" dirty="0" smtClean="0">
                <a:solidFill>
                  <a:srgbClr val="222222"/>
                </a:solidFill>
                <a:effectLst/>
                <a:latin typeface="arial" panose="020B0604020202020204" pitchFamily="34" charset="0"/>
              </a:rPr>
              <a:t> 1998'de </a:t>
            </a:r>
            <a:r>
              <a:rPr lang="en-US" b="0" i="0" u="none" strike="noStrike" dirty="0" err="1" smtClean="0">
                <a:solidFill>
                  <a:srgbClr val="222222"/>
                </a:solidFill>
                <a:effectLst/>
                <a:latin typeface="arial" panose="020B0604020202020204" pitchFamily="34" charset="0"/>
              </a:rPr>
              <a:t>yüzde</a:t>
            </a:r>
            <a:r>
              <a:rPr lang="en-US" b="0" i="0" u="none" strike="noStrike" dirty="0" smtClean="0">
                <a:solidFill>
                  <a:srgbClr val="222222"/>
                </a:solidFill>
                <a:effectLst/>
                <a:latin typeface="arial" panose="020B0604020202020204" pitchFamily="34" charset="0"/>
              </a:rPr>
              <a:t> 14'ten 2010'da </a:t>
            </a:r>
            <a:r>
              <a:rPr lang="en-US" b="0" i="0" u="none" strike="noStrike" dirty="0" err="1" smtClean="0">
                <a:solidFill>
                  <a:srgbClr val="FF0000"/>
                </a:solidFill>
                <a:effectLst/>
                <a:latin typeface="arial" panose="020B0604020202020204" pitchFamily="34" charset="0"/>
              </a:rPr>
              <a:t>yüzde</a:t>
            </a:r>
            <a:r>
              <a:rPr lang="en-US" b="0" i="0" u="none" strike="noStrike" dirty="0" smtClean="0">
                <a:solidFill>
                  <a:srgbClr val="FF0000"/>
                </a:solidFill>
                <a:effectLst/>
                <a:latin typeface="arial" panose="020B0604020202020204" pitchFamily="34" charset="0"/>
              </a:rPr>
              <a:t> 63'e </a:t>
            </a:r>
            <a:r>
              <a:rPr lang="en-US" b="0" i="0" u="none" strike="noStrike" dirty="0" err="1" smtClean="0">
                <a:solidFill>
                  <a:srgbClr val="222222"/>
                </a:solidFill>
                <a:effectLst/>
                <a:latin typeface="arial" panose="020B0604020202020204" pitchFamily="34" charset="0"/>
              </a:rPr>
              <a:t>yükselmektedir</a:t>
            </a:r>
            <a:r>
              <a:rPr lang="en-US" b="0" i="0" u="none" strike="noStrike" dirty="0" smtClean="0">
                <a:solidFill>
                  <a:srgbClr val="222222"/>
                </a:solidFill>
                <a:effectLst/>
                <a:latin typeface="arial" panose="020B0604020202020204" pitchFamily="34" charset="0"/>
              </a:rPr>
              <a:t>. </a:t>
            </a:r>
          </a:p>
          <a:p>
            <a:pPr marL="285750" indent="-285750">
              <a:buFontTx/>
              <a:buChar char="-"/>
            </a:pPr>
            <a:r>
              <a:rPr lang="en-US" b="0" i="0" u="none" strike="noStrike" dirty="0" smtClean="0">
                <a:solidFill>
                  <a:srgbClr val="222222"/>
                </a:solidFill>
                <a:effectLst/>
                <a:latin typeface="arial" panose="020B0604020202020204" pitchFamily="34" charset="0"/>
              </a:rPr>
              <a:t>75 </a:t>
            </a:r>
            <a:r>
              <a:rPr lang="en-US" b="0" i="0" u="none" strike="noStrike" dirty="0" err="1" smtClean="0">
                <a:solidFill>
                  <a:srgbClr val="222222"/>
                </a:solidFill>
                <a:effectLst/>
                <a:latin typeface="arial" panose="020B0604020202020204" pitchFamily="34" charset="0"/>
              </a:rPr>
              <a:t>yaş</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üstü</a:t>
            </a:r>
            <a:r>
              <a:rPr lang="en-US" b="0" i="0" u="none" strike="noStrike" dirty="0" smtClean="0">
                <a:solidFill>
                  <a:srgbClr val="222222"/>
                </a:solidFill>
                <a:effectLst/>
                <a:latin typeface="arial" panose="020B0604020202020204" pitchFamily="34" charset="0"/>
              </a:rPr>
              <a:t> 3000'den </a:t>
            </a:r>
            <a:r>
              <a:rPr lang="en-US" b="0" i="0" u="none" strike="noStrike" dirty="0" err="1" smtClean="0">
                <a:solidFill>
                  <a:srgbClr val="222222"/>
                </a:solidFill>
                <a:effectLst/>
                <a:latin typeface="arial" panose="020B0604020202020204" pitchFamily="34" charset="0"/>
              </a:rPr>
              <a:t>fazla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ayaktan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yetişkin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üzerinde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yapılan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çalışmada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neredeyse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dörtte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üçü</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az</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reçeteli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ilaç</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ve</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bir</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diyet</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takviyesi</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kullanmıştır</a:t>
            </a:r>
            <a:r>
              <a:rPr lang="en-US" b="0" i="0" u="none" strike="noStrike" dirty="0" smtClean="0">
                <a:solidFill>
                  <a:srgbClr val="222222"/>
                </a:solidFill>
                <a:effectLst/>
                <a:latin typeface="arial" panose="020B0604020202020204" pitchFamily="34" charset="0"/>
              </a:rPr>
              <a:t>. </a:t>
            </a:r>
          </a:p>
          <a:p>
            <a:pPr marL="285750" indent="-285750">
              <a:buFontTx/>
              <a:buChar char="-"/>
            </a:pPr>
            <a:r>
              <a:rPr lang="en-US" b="0" i="0" u="none" strike="noStrike" dirty="0" err="1" smtClean="0">
                <a:solidFill>
                  <a:srgbClr val="222222"/>
                </a:solidFill>
                <a:effectLst/>
                <a:latin typeface="arial" panose="020B0604020202020204" pitchFamily="34" charset="0"/>
              </a:rPr>
              <a:t>Çoğu</a:t>
            </a:r>
            <a:r>
              <a:rPr lang="en-US" b="0" i="0" u="none" strike="noStrike" dirty="0" smtClean="0">
                <a:solidFill>
                  <a:srgbClr val="222222"/>
                </a:solidFill>
                <a:effectLst/>
                <a:latin typeface="arial" panose="020B0604020202020204" pitchFamily="34" charset="0"/>
              </a:rPr>
              <a:t> zaman, </a:t>
            </a:r>
            <a:r>
              <a:rPr lang="en-US" b="0" i="0" u="none" strike="noStrike" dirty="0" err="1" smtClean="0">
                <a:solidFill>
                  <a:srgbClr val="222222"/>
                </a:solidFill>
                <a:effectLst/>
                <a:latin typeface="arial" panose="020B0604020202020204" pitchFamily="34" charset="0"/>
              </a:rPr>
              <a:t>klinisyenler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hastaları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bitkisel</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ilaçların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kullanımı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hakkında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sorgulamaz</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hastalar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bu</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bilgiyi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rutin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olarak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vermezler</a:t>
            </a:r>
            <a:r>
              <a:rPr lang="en-US" b="0" i="0" u="none" strike="noStrike" dirty="0" smtClean="0">
                <a:solidFill>
                  <a:srgbClr val="222222"/>
                </a:solidFill>
                <a:effectLst/>
                <a:latin typeface="arial" panose="020B0604020202020204" pitchFamily="34" charset="0"/>
              </a:rPr>
              <a:t>. </a:t>
            </a:r>
          </a:p>
          <a:p>
            <a:pPr marL="285750" indent="-285750">
              <a:buFontTx/>
              <a:buChar char="-"/>
            </a:pPr>
            <a:r>
              <a:rPr lang="en-US" b="0" i="0" u="none" strike="noStrike" dirty="0" smtClean="0">
                <a:solidFill>
                  <a:srgbClr val="222222"/>
                </a:solidFill>
                <a:effectLst/>
                <a:latin typeface="arial" panose="020B0604020202020204" pitchFamily="34" charset="0"/>
              </a:rPr>
              <a:t>Amerika </a:t>
            </a:r>
            <a:r>
              <a:rPr lang="en-US" b="0" i="0" u="none" strike="noStrike" dirty="0" err="1" smtClean="0">
                <a:solidFill>
                  <a:srgbClr val="222222"/>
                </a:solidFill>
                <a:effectLst/>
                <a:latin typeface="arial" panose="020B0604020202020204" pitchFamily="34" charset="0"/>
              </a:rPr>
              <a:t>Birleşik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Devletleri'nde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yapılan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ankette</a:t>
            </a:r>
            <a:r>
              <a:rPr lang="en-US" b="0" i="0" u="none" strike="noStrike" dirty="0" smtClean="0">
                <a:solidFill>
                  <a:srgbClr val="222222"/>
                </a:solidFill>
                <a:effectLst/>
                <a:latin typeface="arial" panose="020B0604020202020204" pitchFamily="34" charset="0"/>
              </a:rPr>
              <a:t>, 18 </a:t>
            </a:r>
            <a:r>
              <a:rPr lang="en-US" b="0" i="0" u="none" strike="noStrike" dirty="0" err="1" smtClean="0">
                <a:solidFill>
                  <a:srgbClr val="222222"/>
                </a:solidFill>
                <a:effectLst/>
                <a:latin typeface="arial" panose="020B0604020202020204" pitchFamily="34" charset="0"/>
              </a:rPr>
              <a:t>yaş</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üstü</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yanıt</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verenlerin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dörtte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üçü</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klinisyenlerine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geleneksel</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olmayan</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ilaçlar</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kullandıklarını</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bildirmediklerini</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bildirmiştir</a:t>
            </a:r>
            <a:r>
              <a:rPr lang="en-US" b="0" i="0" u="none" strike="noStrike" dirty="0" smtClean="0">
                <a:solidFill>
                  <a:srgbClr val="222222"/>
                </a:solidFill>
                <a:effectLst/>
                <a:latin typeface="arial" panose="020B0604020202020204" pitchFamily="34" charset="0"/>
              </a:rPr>
              <a:t>.</a:t>
            </a:r>
            <a:endParaRPr lang="en-US" dirty="0"/>
          </a:p>
        </p:txBody>
      </p:sp>
    </p:spTree>
    <p:extLst>
      <p:ext uri="{BB962C8B-B14F-4D97-AF65-F5344CB8AC3E}">
        <p14:creationId xmlns:p14="http://schemas.microsoft.com/office/powerpoint/2010/main" val="23470653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680332"/>
            <a:ext cx="10206445" cy="1200329"/>
          </a:xfrm>
          <a:prstGeom prst="rect">
            <a:avLst/>
          </a:prstGeom>
        </p:spPr>
        <p:txBody>
          <a:bodyPr wrap="square">
            <a:spAutoFit/>
          </a:bodyPr>
          <a:lstStyle/>
          <a:p>
            <a:pPr marL="285750" indent="-285750">
              <a:buFontTx/>
              <a:buChar char="-"/>
            </a:pPr>
            <a:r>
              <a:rPr lang="en-US" b="0" i="0" u="none" strike="noStrike" dirty="0" err="1" smtClean="0">
                <a:solidFill>
                  <a:srgbClr val="222222"/>
                </a:solidFill>
                <a:effectLst/>
                <a:latin typeface="arial" panose="020B0604020202020204" pitchFamily="34" charset="0"/>
              </a:rPr>
              <a:t>Çoğu</a:t>
            </a:r>
            <a:r>
              <a:rPr lang="en-US" b="0" i="0" u="none" strike="noStrike" dirty="0" smtClean="0">
                <a:solidFill>
                  <a:srgbClr val="222222"/>
                </a:solidFill>
                <a:effectLst/>
                <a:latin typeface="arial" panose="020B0604020202020204" pitchFamily="34" charset="0"/>
              </a:rPr>
              <a:t> zaman, </a:t>
            </a:r>
            <a:r>
              <a:rPr lang="en-US" b="0" i="0" u="none" strike="noStrike" dirty="0" err="1" smtClean="0">
                <a:solidFill>
                  <a:srgbClr val="222222"/>
                </a:solidFill>
                <a:effectLst/>
                <a:latin typeface="arial" panose="020B0604020202020204" pitchFamily="34" charset="0"/>
              </a:rPr>
              <a:t>klinisyenler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hastaları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bitkisel</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ilaçların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kullanımı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hakkında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sorgulamazlar</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hastalarda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bu</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bilgiyi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rutin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olarak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vermezler</a:t>
            </a:r>
            <a:r>
              <a:rPr lang="en-US" b="0" i="0" u="none" strike="noStrike" dirty="0" smtClean="0">
                <a:solidFill>
                  <a:srgbClr val="222222"/>
                </a:solidFill>
                <a:effectLst/>
                <a:latin typeface="arial" panose="020B0604020202020204" pitchFamily="34" charset="0"/>
              </a:rPr>
              <a:t>. </a:t>
            </a:r>
          </a:p>
          <a:p>
            <a:pPr marL="285750" indent="-285750">
              <a:buFontTx/>
              <a:buChar char="-"/>
            </a:pPr>
            <a:r>
              <a:rPr lang="en-US" b="0" i="0" u="none" strike="noStrike" dirty="0" smtClean="0">
                <a:solidFill>
                  <a:srgbClr val="222222"/>
                </a:solidFill>
                <a:effectLst/>
                <a:latin typeface="arial" panose="020B0604020202020204" pitchFamily="34" charset="0"/>
              </a:rPr>
              <a:t>Amerika </a:t>
            </a:r>
            <a:r>
              <a:rPr lang="en-US" b="0" i="0" u="none" strike="noStrike" dirty="0" err="1" smtClean="0">
                <a:solidFill>
                  <a:srgbClr val="222222"/>
                </a:solidFill>
                <a:effectLst/>
                <a:latin typeface="arial" panose="020B0604020202020204" pitchFamily="34" charset="0"/>
              </a:rPr>
              <a:t>Birleşik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Devletleri'nde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yapılan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ankette</a:t>
            </a:r>
            <a:r>
              <a:rPr lang="en-US" b="0" i="0" u="none" strike="noStrike" dirty="0" smtClean="0">
                <a:solidFill>
                  <a:srgbClr val="222222"/>
                </a:solidFill>
                <a:effectLst/>
                <a:latin typeface="arial" panose="020B0604020202020204" pitchFamily="34" charset="0"/>
              </a:rPr>
              <a:t>, 18 </a:t>
            </a:r>
            <a:r>
              <a:rPr lang="en-US" b="0" i="0" u="none" strike="noStrike" dirty="0" err="1" smtClean="0">
                <a:solidFill>
                  <a:srgbClr val="222222"/>
                </a:solidFill>
                <a:effectLst/>
                <a:latin typeface="arial" panose="020B0604020202020204" pitchFamily="34" charset="0"/>
              </a:rPr>
              <a:t>yaş</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üstü</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yanıt</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verenlerin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dörtte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üçü</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klinisyenlerine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geleneksel</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olmayan</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ilaçlar</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kullandıklarını</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bildirmediklerini</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bildirmiştir</a:t>
            </a:r>
            <a:r>
              <a:rPr lang="en-US" b="0" i="0" u="none" strike="noStrike" dirty="0" smtClean="0">
                <a:solidFill>
                  <a:srgbClr val="222222"/>
                </a:solidFill>
                <a:effectLst/>
                <a:latin typeface="arial" panose="020B0604020202020204" pitchFamily="34" charset="0"/>
              </a:rPr>
              <a:t>.</a:t>
            </a:r>
            <a:endParaRPr lang="en-US" dirty="0"/>
          </a:p>
        </p:txBody>
      </p:sp>
      <p:sp>
        <p:nvSpPr>
          <p:cNvPr id="3" name="Rectangle 2"/>
          <p:cNvSpPr/>
          <p:nvPr/>
        </p:nvSpPr>
        <p:spPr>
          <a:xfrm>
            <a:off x="174171" y="5130412"/>
            <a:ext cx="10589623" cy="1200329"/>
          </a:xfrm>
          <a:prstGeom prst="rect">
            <a:avLst/>
          </a:prstGeom>
        </p:spPr>
        <p:txBody>
          <a:bodyPr wrap="square">
            <a:spAutoFit/>
          </a:bodyPr>
          <a:lstStyle/>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Often, clinicians do not question patients about use of herbal medicines, and patients do not routinely volunteer this information. </a:t>
            </a:r>
          </a:p>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In one United States survey, three-quarters of respondents aged 18 years and older reported that they did not inform their clinician that they were using unconventional medications.</a:t>
            </a:r>
            <a:endParaRPr lang="en-US" dirty="0"/>
          </a:p>
        </p:txBody>
      </p:sp>
    </p:spTree>
    <p:extLst>
      <p:ext uri="{BB962C8B-B14F-4D97-AF65-F5344CB8AC3E}">
        <p14:creationId xmlns:p14="http://schemas.microsoft.com/office/powerpoint/2010/main" val="16494149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39635" y="4328159"/>
            <a:ext cx="10885714" cy="1754326"/>
          </a:xfrm>
          <a:prstGeom prst="rect">
            <a:avLst/>
          </a:prstGeom>
        </p:spPr>
        <p:txBody>
          <a:bodyPr wrap="square">
            <a:spAutoFit/>
          </a:bodyPr>
          <a:lstStyle/>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Herbal medicines may interact with prescribed drug therapies and lead to adverse events, underscoring the importance of routinely questioning patients about the use of unconventional therapies. </a:t>
            </a:r>
          </a:p>
          <a:p>
            <a:pPr marL="285750" indent="-285750">
              <a:buFont typeface="Arial" panose="020B0604020202020204" pitchFamily="34" charset="0"/>
              <a:buChar char="•"/>
            </a:pPr>
            <a:r>
              <a:rPr lang="en-US" b="0" i="0" u="none" strike="noStrike" dirty="0" smtClean="0">
                <a:solidFill>
                  <a:srgbClr val="232323"/>
                </a:solidFill>
                <a:effectLst/>
                <a:latin typeface="Arial" panose="020B0604020202020204" pitchFamily="34" charset="0"/>
              </a:rPr>
              <a:t>Examples of herbal-drug therapy interactions include ginkgo </a:t>
            </a:r>
            <a:r>
              <a:rPr lang="en-US" b="0" i="0" u="none" strike="noStrike" dirty="0" err="1" smtClean="0">
                <a:solidFill>
                  <a:srgbClr val="232323"/>
                </a:solidFill>
                <a:effectLst/>
                <a:latin typeface="Arial" panose="020B0604020202020204" pitchFamily="34" charset="0"/>
              </a:rPr>
              <a:t>biloba</a:t>
            </a:r>
            <a:r>
              <a:rPr lang="en-US" b="0" i="0" u="none" strike="noStrike" dirty="0" smtClean="0">
                <a:solidFill>
                  <a:srgbClr val="232323"/>
                </a:solidFill>
                <a:effectLst/>
                <a:latin typeface="Arial" panose="020B0604020202020204" pitchFamily="34" charset="0"/>
              </a:rPr>
              <a:t> extract taken with </a:t>
            </a:r>
            <a:r>
              <a:rPr lang="en-US" b="0" i="0" u="sng" dirty="0" smtClean="0">
                <a:solidFill>
                  <a:srgbClr val="00905A"/>
                </a:solidFill>
                <a:effectLst/>
                <a:latin typeface="Arial" panose="020B0604020202020204" pitchFamily="34" charset="0"/>
                <a:hlinkClick r:id="rId2"/>
              </a:rPr>
              <a:t>warfarin</a:t>
            </a:r>
            <a:r>
              <a:rPr lang="en-US" b="0" i="0" u="none" strike="noStrike" dirty="0" smtClean="0">
                <a:solidFill>
                  <a:srgbClr val="232323"/>
                </a:solidFill>
                <a:effectLst/>
                <a:latin typeface="Arial" panose="020B0604020202020204" pitchFamily="34" charset="0"/>
              </a:rPr>
              <a:t>, causing an increased risk of bleeding, and St. John's </a:t>
            </a:r>
            <a:r>
              <a:rPr lang="en-US" b="0" i="0" u="none" strike="noStrike" dirty="0" err="1" smtClean="0">
                <a:solidFill>
                  <a:srgbClr val="232323"/>
                </a:solidFill>
                <a:effectLst/>
                <a:latin typeface="Arial" panose="020B0604020202020204" pitchFamily="34" charset="0"/>
              </a:rPr>
              <a:t>wort</a:t>
            </a:r>
            <a:r>
              <a:rPr lang="en-US" b="0" i="0" u="none" strike="noStrike" dirty="0" smtClean="0">
                <a:solidFill>
                  <a:srgbClr val="232323"/>
                </a:solidFill>
                <a:effectLst/>
                <a:latin typeface="Arial" panose="020B0604020202020204" pitchFamily="34" charset="0"/>
              </a:rPr>
              <a:t> taken with serotonin-reuptake inhibitors, increasing the risk of serotonin syndrome in older adults. </a:t>
            </a:r>
          </a:p>
        </p:txBody>
      </p:sp>
      <p:sp>
        <p:nvSpPr>
          <p:cNvPr id="3" name="Rectangle 2"/>
          <p:cNvSpPr/>
          <p:nvPr/>
        </p:nvSpPr>
        <p:spPr>
          <a:xfrm>
            <a:off x="505098" y="160330"/>
            <a:ext cx="10145486" cy="1754326"/>
          </a:xfrm>
          <a:prstGeom prst="rect">
            <a:avLst/>
          </a:prstGeom>
        </p:spPr>
        <p:txBody>
          <a:bodyPr wrap="square">
            <a:spAutoFit/>
          </a:bodyPr>
          <a:lstStyle/>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Bitkisel</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ilaçlar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reçeteli</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ilaç</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tedavileri</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ile</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etkileşime</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girebilir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hastaları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geleneksel</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olmayan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tedavilerin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kullanımı</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hakkında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rutin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olarak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sorgulamanın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önemini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vurgulayarak</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olumsuz</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olaylara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yol</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açabilir</a:t>
            </a:r>
            <a:r>
              <a:rPr lang="en-US" b="0" i="0" u="none" strike="noStrike" dirty="0" smtClean="0">
                <a:solidFill>
                  <a:srgbClr val="222222"/>
                </a:solidFill>
                <a:effectLst/>
                <a:latin typeface="arial" panose="020B0604020202020204" pitchFamily="34" charset="0"/>
              </a:rPr>
              <a:t>. </a:t>
            </a:r>
          </a:p>
          <a:p>
            <a:pPr marL="285750" indent="-285750">
              <a:buFont typeface="Arial" panose="020B0604020202020204" pitchFamily="34" charset="0"/>
              <a:buChar char="•"/>
            </a:pPr>
            <a:r>
              <a:rPr lang="en-US" b="0" i="0" u="none" strike="noStrike" dirty="0" err="1" smtClean="0">
                <a:solidFill>
                  <a:srgbClr val="222222"/>
                </a:solidFill>
                <a:effectLst/>
                <a:latin typeface="arial" panose="020B0604020202020204" pitchFamily="34" charset="0"/>
              </a:rPr>
              <a:t>Bitkisel</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ilaç</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tedavisi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etkileşimlerinin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örnekleri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arasında</a:t>
            </a:r>
            <a:r>
              <a:rPr lang="en-US" b="0" i="0" u="none" strike="noStrike" dirty="0" smtClean="0">
                <a:solidFill>
                  <a:srgbClr val="222222"/>
                </a:solidFill>
                <a:effectLst/>
                <a:latin typeface="arial" panose="020B0604020202020204" pitchFamily="34" charset="0"/>
              </a:rPr>
              <a:t> </a:t>
            </a:r>
            <a:r>
              <a:rPr lang="en-US" b="0" i="0" u="none" strike="noStrike" dirty="0" smtClean="0">
                <a:solidFill>
                  <a:srgbClr val="FF0000"/>
                </a:solidFill>
                <a:effectLst/>
                <a:latin typeface="arial" panose="020B0604020202020204" pitchFamily="34" charset="0"/>
              </a:rPr>
              <a:t>warfarin </a:t>
            </a:r>
            <a:r>
              <a:rPr lang="en-US" b="0" i="0" u="none" strike="noStrike" dirty="0" err="1" smtClean="0">
                <a:solidFill>
                  <a:srgbClr val="FF0000"/>
                </a:solidFill>
                <a:effectLst/>
                <a:latin typeface="arial" panose="020B0604020202020204" pitchFamily="34" charset="0"/>
              </a:rPr>
              <a:t>ile</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alınan</a:t>
            </a:r>
            <a:r>
              <a:rPr lang="en-US" b="0" i="0" u="none" strike="noStrike" dirty="0" smtClean="0">
                <a:solidFill>
                  <a:srgbClr val="FF0000"/>
                </a:solidFill>
                <a:effectLst/>
                <a:latin typeface="arial" panose="020B0604020202020204" pitchFamily="34" charset="0"/>
              </a:rPr>
              <a:t> ginkgo </a:t>
            </a:r>
            <a:r>
              <a:rPr lang="en-US" b="0" i="0" u="none" strike="noStrike" dirty="0" err="1" smtClean="0">
                <a:solidFill>
                  <a:srgbClr val="FF0000"/>
                </a:solidFill>
                <a:effectLst/>
                <a:latin typeface="arial" panose="020B0604020202020204" pitchFamily="34" charset="0"/>
              </a:rPr>
              <a:t>biloba</a:t>
            </a:r>
            <a:r>
              <a:rPr lang="en-US" b="0" i="0" u="none" strike="noStrike" dirty="0" smtClean="0">
                <a:solidFill>
                  <a:srgbClr val="FF0000"/>
                </a:solidFill>
                <a:effectLst/>
                <a:latin typeface="arial" panose="020B0604020202020204" pitchFamily="34" charset="0"/>
              </a:rPr>
              <a:t> </a:t>
            </a:r>
            <a:r>
              <a:rPr lang="en-US" b="0" i="0" u="none" strike="noStrike" dirty="0" err="1" smtClean="0">
                <a:solidFill>
                  <a:srgbClr val="FF0000"/>
                </a:solidFill>
                <a:effectLst/>
                <a:latin typeface="arial" panose="020B0604020202020204" pitchFamily="34" charset="0"/>
              </a:rPr>
              <a:t>ekstresi</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kanama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riskinde</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artışa</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neden</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olur</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ve</a:t>
            </a:r>
            <a:r>
              <a:rPr lang="en-US" b="0" i="0" u="none" strike="noStrike" dirty="0" smtClean="0">
                <a:solidFill>
                  <a:srgbClr val="222222"/>
                </a:solidFill>
                <a:effectLst/>
                <a:latin typeface="arial" panose="020B0604020202020204" pitchFamily="34" charset="0"/>
              </a:rPr>
              <a:t> </a:t>
            </a:r>
            <a:r>
              <a:rPr lang="en-US" b="0" i="0" u="none" strike="noStrike" dirty="0" smtClean="0">
                <a:solidFill>
                  <a:srgbClr val="232323"/>
                </a:solidFill>
                <a:effectLst/>
                <a:latin typeface="Arial" panose="020B0604020202020204" pitchFamily="34" charset="0"/>
              </a:rPr>
              <a:t>St. John's </a:t>
            </a:r>
            <a:r>
              <a:rPr lang="en-US" b="0" i="0" u="none" strike="noStrike" dirty="0" err="1" smtClean="0">
                <a:solidFill>
                  <a:srgbClr val="232323"/>
                </a:solidFill>
                <a:effectLst/>
                <a:latin typeface="Arial" panose="020B0604020202020204" pitchFamily="34" charset="0"/>
              </a:rPr>
              <a:t>wort</a:t>
            </a:r>
            <a:r>
              <a:rPr lang="en-US" b="0" i="0" u="none" strike="noStrike" dirty="0" smtClean="0">
                <a:solidFill>
                  <a:srgbClr val="222222"/>
                </a:solidFill>
                <a:effectLst/>
                <a:latin typeface="arial" panose="020B0604020202020204" pitchFamily="34" charset="0"/>
              </a:rPr>
              <a:t> SSRI </a:t>
            </a:r>
            <a:r>
              <a:rPr lang="en-US" dirty="0" err="1" smtClean="0">
                <a:solidFill>
                  <a:srgbClr val="222222"/>
                </a:solidFill>
                <a:latin typeface="arial" panose="020B0604020202020204" pitchFamily="34" charset="0"/>
              </a:rPr>
              <a:t>il</a:t>
            </a:r>
            <a:r>
              <a:rPr lang="en-US" b="0" i="0" u="none" strike="noStrike" dirty="0" err="1" smtClean="0">
                <a:solidFill>
                  <a:srgbClr val="222222"/>
                </a:solidFill>
                <a:effectLst/>
                <a:latin typeface="arial" panose="020B0604020202020204" pitchFamily="34" charset="0"/>
              </a:rPr>
              <a:t>e</a:t>
            </a:r>
            <a:r>
              <a:rPr lang="en-US" b="0" i="0" u="none" strike="noStrike" dirty="0" smtClean="0">
                <a:solidFill>
                  <a:srgbClr val="222222"/>
                </a:solidFill>
                <a:effectLst/>
                <a:latin typeface="arial" panose="020B0604020202020204" pitchFamily="34" charset="0"/>
              </a:rPr>
              <a:t> serotonin </a:t>
            </a:r>
            <a:r>
              <a:rPr lang="en-US" b="0" i="0" u="none" strike="noStrike" dirty="0" err="1" smtClean="0">
                <a:solidFill>
                  <a:srgbClr val="222222"/>
                </a:solidFill>
                <a:effectLst/>
                <a:latin typeface="arial" panose="020B0604020202020204" pitchFamily="34" charset="0"/>
              </a:rPr>
              <a:t>sendromu</a:t>
            </a:r>
            <a:r>
              <a:rPr lang="en-US" b="0" i="0" u="none" strike="noStrike" dirty="0" smtClean="0">
                <a:solidFill>
                  <a:srgbClr val="222222"/>
                </a:solidFill>
                <a:effectLst/>
                <a:latin typeface="arial" panose="020B0604020202020204" pitchFamily="34" charset="0"/>
              </a:rPr>
              <a:t> </a:t>
            </a:r>
            <a:r>
              <a:rPr lang="en-US" b="0" i="0" u="none" strike="noStrike" dirty="0" err="1" smtClean="0">
                <a:solidFill>
                  <a:srgbClr val="222222"/>
                </a:solidFill>
                <a:effectLst/>
                <a:latin typeface="arial" panose="020B0604020202020204" pitchFamily="34" charset="0"/>
              </a:rPr>
              <a:t>olusturmaktadir</a:t>
            </a:r>
            <a:r>
              <a:rPr lang="en-US" b="0" i="0" u="none" strike="noStrike" dirty="0" smtClean="0">
                <a:solidFill>
                  <a:srgbClr val="222222"/>
                </a:solidFill>
                <a:effectLst/>
                <a:latin typeface="arial" panose="020B0604020202020204" pitchFamily="34" charset="0"/>
              </a:rPr>
              <a:t>. </a:t>
            </a:r>
          </a:p>
        </p:txBody>
      </p:sp>
    </p:spTree>
    <p:extLst>
      <p:ext uri="{BB962C8B-B14F-4D97-AF65-F5344CB8AC3E}">
        <p14:creationId xmlns:p14="http://schemas.microsoft.com/office/powerpoint/2010/main" val="14402097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985</TotalTime>
  <Words>8168</Words>
  <Application>Microsoft Office PowerPoint</Application>
  <PresentationFormat>Widescreen</PresentationFormat>
  <Paragraphs>427</Paragraphs>
  <Slides>60</Slides>
  <Notes>0</Notes>
  <HiddenSlides>1</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60</vt:i4>
      </vt:variant>
    </vt:vector>
  </HeadingPairs>
  <TitlesOfParts>
    <vt:vector size="66" baseType="lpstr">
      <vt:lpstr>arial</vt: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Windows User</cp:lastModifiedBy>
  <cp:revision>91</cp:revision>
  <dcterms:created xsi:type="dcterms:W3CDTF">2020-03-29T06:40:46Z</dcterms:created>
  <dcterms:modified xsi:type="dcterms:W3CDTF">2020-05-21T16:21:40Z</dcterms:modified>
</cp:coreProperties>
</file>