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7 h 1906"/>
                <a:gd name="T4" fmla="*/ 7824 w 5740"/>
                <a:gd name="T5" fmla="*/ 7 h 1906"/>
                <a:gd name="T6" fmla="*/ 782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000">
                <a:solidFill>
                  <a:srgbClr val="FFFFFF"/>
                </a:solidFill>
              </a:endParaRPr>
            </a:p>
          </p:txBody>
        </p:sp>
      </p:grpSp>
      <p:sp>
        <p:nvSpPr>
          <p:cNvPr id="256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37345-0696-4D23-8ECA-86BBC65661CB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24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F9098-8C00-42B0-BE1A-929C362A500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64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E5876-166D-43F1-AF9F-344457F4570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428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99724-45FB-40CF-B071-1469686A33D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933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6F97-FBD0-4B63-A9C3-4F7E3816E657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838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F097D-E1C3-42C5-A70F-387853DE32A9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822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5BEE6-2476-4B19-8B8D-1DA3E27906BA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766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5DF17-9AF6-43DA-AF4E-5CF0609B251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497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89AF-17AE-4AFF-A605-91F71537CD26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731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9880D-E499-4B03-962F-D9A00E80280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261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6E0DA-5724-41F1-B5CA-363E6755B8F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427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924B1-9435-48AF-9E77-77FBAE463EB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58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096BC-0258-45BB-AE17-C123837773DA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054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E5804-12A4-4865-9BC8-CAF85438DC3E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76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35E8E-91B7-48E8-9B5A-D6C44FD6052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20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76EA4-7A7F-4F8D-83D7-10F07622D2AC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57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1ED449-C7AF-4202-816F-3B69699AED6A}" type="slidenum">
              <a:rPr lang="tr-TR" altLang="tr-TR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2458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458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</a:endParaRPr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7 h 1906"/>
                <a:gd name="T4" fmla="*/ 7824 w 5740"/>
                <a:gd name="T5" fmla="*/ 7 h 1906"/>
                <a:gd name="T6" fmla="*/ 782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000">
                <a:solidFill>
                  <a:srgbClr val="FFFFFF"/>
                </a:solidFill>
              </a:endParaRPr>
            </a:p>
          </p:txBody>
        </p:sp>
      </p:grpSp>
      <p:sp>
        <p:nvSpPr>
          <p:cNvPr id="2458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459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459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82500356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Örnek Problem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196975"/>
            <a:ext cx="8229600" cy="4929188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>
              <a:defRPr/>
            </a:pPr>
            <a:r>
              <a:rPr lang="tr-TR" sz="2000" dirty="0"/>
              <a:t>Aşağıda analiz sonuçları verilen toprakta ESP 10 değerine ulaşmak için %85’lik saflıktaki jipsten kaç ton/da kullanmalıyız.</a:t>
            </a:r>
          </a:p>
          <a:p>
            <a:pPr>
              <a:defRPr/>
            </a:pPr>
            <a:r>
              <a:rPr lang="tr-TR" sz="2000" dirty="0"/>
              <a:t>Değ. </a:t>
            </a:r>
            <a:r>
              <a:rPr lang="tr-TR" sz="2000" dirty="0" err="1"/>
              <a:t>Ca</a:t>
            </a:r>
            <a:r>
              <a:rPr lang="tr-TR" sz="2000" dirty="0"/>
              <a:t>: 3 me/100g		</a:t>
            </a:r>
            <a:r>
              <a:rPr lang="tr-TR" sz="2000" dirty="0" err="1"/>
              <a:t>pH</a:t>
            </a:r>
            <a:r>
              <a:rPr lang="tr-TR" sz="2000" dirty="0"/>
              <a:t>: 8,8</a:t>
            </a:r>
          </a:p>
          <a:p>
            <a:pPr>
              <a:defRPr/>
            </a:pPr>
            <a:r>
              <a:rPr lang="tr-TR" sz="2000" dirty="0"/>
              <a:t>Değ. Mg: 2 me/100g		EC: 6.7 </a:t>
            </a:r>
            <a:r>
              <a:rPr lang="tr-TR" sz="2000" dirty="0" err="1"/>
              <a:t>dS</a:t>
            </a:r>
            <a:r>
              <a:rPr lang="tr-TR" sz="2000" dirty="0"/>
              <a:t>/m</a:t>
            </a:r>
          </a:p>
          <a:p>
            <a:pPr>
              <a:defRPr/>
            </a:pPr>
            <a:r>
              <a:rPr lang="tr-TR" sz="2000" dirty="0"/>
              <a:t>Değ. </a:t>
            </a:r>
            <a:r>
              <a:rPr lang="tr-TR" sz="2000" dirty="0" err="1"/>
              <a:t>Na</a:t>
            </a:r>
            <a:r>
              <a:rPr lang="tr-TR" sz="2000" dirty="0"/>
              <a:t>: 8 me/100g		Jips uygulama derinliği: 20cm</a:t>
            </a:r>
          </a:p>
          <a:p>
            <a:pPr>
              <a:defRPr/>
            </a:pPr>
            <a:r>
              <a:rPr lang="tr-TR" sz="2000" dirty="0"/>
              <a:t>Değ. K: 1 me/100g		Hacim ağırlığı: 1,25 g/cm</a:t>
            </a:r>
            <a:r>
              <a:rPr lang="tr-TR" sz="2000" baseline="30000" dirty="0"/>
              <a:t>3</a:t>
            </a:r>
          </a:p>
          <a:p>
            <a:pPr>
              <a:defRPr/>
            </a:pPr>
            <a:endParaRPr lang="tr-TR" sz="2000" dirty="0"/>
          </a:p>
          <a:p>
            <a:pPr>
              <a:defRPr/>
            </a:pPr>
            <a:r>
              <a:rPr lang="tr-TR" sz="2000" dirty="0"/>
              <a:t>Çözüm</a:t>
            </a:r>
          </a:p>
          <a:p>
            <a:pPr>
              <a:defRPr/>
            </a:pPr>
            <a:r>
              <a:rPr lang="tr-TR" sz="2000" dirty="0"/>
              <a:t>ESP= </a:t>
            </a:r>
            <a:r>
              <a:rPr lang="tr-TR" sz="2000" dirty="0" err="1"/>
              <a:t>Değ.Na</a:t>
            </a:r>
            <a:r>
              <a:rPr lang="tr-TR" sz="2000" dirty="0"/>
              <a:t>/KDK.100 = 8/14.100 = 57</a:t>
            </a:r>
          </a:p>
          <a:p>
            <a:pPr>
              <a:defRPr/>
            </a:pPr>
            <a:r>
              <a:rPr lang="tr-TR" sz="2000" dirty="0"/>
              <a:t>Jips gereksinimi= </a:t>
            </a:r>
            <a:r>
              <a:rPr lang="tr-TR" sz="2000" dirty="0" err="1"/>
              <a:t>ESPbaş</a:t>
            </a:r>
            <a:r>
              <a:rPr lang="tr-TR" sz="2000" dirty="0"/>
              <a:t>. – </a:t>
            </a:r>
            <a:r>
              <a:rPr lang="tr-TR" sz="2000" dirty="0" err="1"/>
              <a:t>ESPson</a:t>
            </a:r>
            <a:r>
              <a:rPr lang="tr-TR" sz="2000" dirty="0"/>
              <a:t>/100 . KDK </a:t>
            </a:r>
          </a:p>
          <a:p>
            <a:pPr>
              <a:defRPr/>
            </a:pPr>
            <a:r>
              <a:rPr lang="tr-TR" sz="2000" dirty="0"/>
              <a:t>Jips gereksinimi= 57-10/100.14= 6,58 me/100g</a:t>
            </a:r>
          </a:p>
          <a:p>
            <a:pPr>
              <a:defRPr/>
            </a:pPr>
            <a:r>
              <a:rPr lang="tr-TR" sz="2000" dirty="0"/>
              <a:t>860.10</a:t>
            </a:r>
            <a:r>
              <a:rPr lang="tr-TR" sz="2000" baseline="30000" dirty="0"/>
              <a:t>-6</a:t>
            </a:r>
            <a:r>
              <a:rPr lang="tr-TR" sz="2000" dirty="0"/>
              <a:t> . 2,5.10</a:t>
            </a:r>
            <a:r>
              <a:rPr lang="tr-TR" sz="2000" baseline="30000" dirty="0"/>
              <a:t>6</a:t>
            </a:r>
            <a:r>
              <a:rPr lang="tr-TR" sz="2000" dirty="0"/>
              <a:t> . 6,58 = 14147 kg/ha</a:t>
            </a:r>
          </a:p>
          <a:p>
            <a:pPr>
              <a:defRPr/>
            </a:pPr>
            <a:r>
              <a:rPr lang="tr-TR" sz="2000" dirty="0"/>
              <a:t>%85 saf jips kullanıldığından; 100.14147/85= 16643 kg/ha = 1664,3 kg/da</a:t>
            </a:r>
          </a:p>
          <a:p>
            <a:pPr>
              <a:defRPr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781362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Örnek problem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341438"/>
            <a:ext cx="8229600" cy="4392612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>
              <a:defRPr/>
            </a:pPr>
            <a:r>
              <a:rPr lang="tr-TR" sz="2000" dirty="0" err="1"/>
              <a:t>EC’si</a:t>
            </a:r>
            <a:r>
              <a:rPr lang="tr-TR" sz="2000" dirty="0"/>
              <a:t> 1,25 </a:t>
            </a:r>
            <a:r>
              <a:rPr lang="tr-TR" sz="2000" dirty="0" err="1"/>
              <a:t>dS</a:t>
            </a:r>
            <a:r>
              <a:rPr lang="tr-TR" sz="2000" dirty="0"/>
              <a:t>/m olan bir sulama suyuyla sulama yapılıyor. Bitki gelişimi boyunca 600mm su uygulanıyor. Söz konusu arazide drenajla tuz kaybı olmadığı </a:t>
            </a:r>
            <a:r>
              <a:rPr lang="tr-TR" sz="2000" dirty="0" err="1"/>
              <a:t>farzedildiğinde</a:t>
            </a:r>
            <a:r>
              <a:rPr lang="tr-TR" sz="2000" dirty="0"/>
              <a:t> 1 hektar arazide birikecek tuz miktarı kaç tondur.</a:t>
            </a:r>
          </a:p>
          <a:p>
            <a:pPr>
              <a:defRPr/>
            </a:pPr>
            <a:r>
              <a:rPr lang="tr-TR" sz="2000" dirty="0"/>
              <a:t>Çözüm</a:t>
            </a:r>
          </a:p>
          <a:p>
            <a:pPr>
              <a:defRPr/>
            </a:pPr>
            <a:r>
              <a:rPr lang="tr-TR" sz="2000" dirty="0" err="1"/>
              <a:t>ppm</a:t>
            </a:r>
            <a:r>
              <a:rPr lang="tr-TR" sz="2000" dirty="0"/>
              <a:t>= 640.EC ;  </a:t>
            </a:r>
            <a:r>
              <a:rPr lang="tr-TR" sz="2000" dirty="0" err="1"/>
              <a:t>ppm</a:t>
            </a:r>
            <a:r>
              <a:rPr lang="tr-TR" sz="2000" dirty="0"/>
              <a:t>= 640.1,25 = 800mg/L ya da 0,8 kg/m</a:t>
            </a:r>
            <a:r>
              <a:rPr lang="tr-TR" sz="2000" baseline="30000" dirty="0"/>
              <a:t>3  </a:t>
            </a:r>
          </a:p>
          <a:p>
            <a:pPr>
              <a:defRPr/>
            </a:pPr>
            <a:endParaRPr lang="tr-TR" sz="2000" baseline="30000" dirty="0"/>
          </a:p>
          <a:p>
            <a:pPr>
              <a:defRPr/>
            </a:pPr>
            <a:r>
              <a:rPr lang="tr-TR" sz="2000" dirty="0"/>
              <a:t>1mm    1ha    10ton ( m</a:t>
            </a:r>
            <a:r>
              <a:rPr lang="tr-TR" sz="2000" baseline="30000" dirty="0"/>
              <a:t>3 </a:t>
            </a:r>
            <a:r>
              <a:rPr lang="tr-TR" sz="2000" dirty="0"/>
              <a:t> )</a:t>
            </a:r>
          </a:p>
          <a:p>
            <a:pPr>
              <a:defRPr/>
            </a:pPr>
            <a:r>
              <a:rPr lang="tr-TR" sz="2000" dirty="0"/>
              <a:t>600mm 1ha    6000ton</a:t>
            </a:r>
          </a:p>
          <a:p>
            <a:pPr>
              <a:defRPr/>
            </a:pPr>
            <a:r>
              <a:rPr lang="tr-TR" sz="2000" dirty="0"/>
              <a:t>Toplam tuz= 6000.0,8= 4800kg/ha</a:t>
            </a:r>
          </a:p>
          <a:p>
            <a:pPr>
              <a:defRPr/>
            </a:pPr>
            <a:endParaRPr lang="tr-TR" sz="2000" baseline="30000" dirty="0"/>
          </a:p>
          <a:p>
            <a:pPr>
              <a:defRPr/>
            </a:pPr>
            <a:endParaRPr lang="tr-TR" sz="2000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363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Örnek Problem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pPr>
              <a:defRPr/>
            </a:pPr>
            <a:r>
              <a:rPr lang="tr-TR" sz="2000" dirty="0"/>
              <a:t>4 </a:t>
            </a:r>
            <a:r>
              <a:rPr lang="tr-TR" sz="2000" dirty="0" err="1"/>
              <a:t>dS</a:t>
            </a:r>
            <a:r>
              <a:rPr lang="tr-TR" sz="2000" dirty="0"/>
              <a:t>/m </a:t>
            </a:r>
            <a:r>
              <a:rPr lang="tr-TR" sz="2000" dirty="0" err="1"/>
              <a:t>EC’ye</a:t>
            </a:r>
            <a:r>
              <a:rPr lang="tr-TR" sz="2000" dirty="0"/>
              <a:t> sahip bir ortamda yetiştirilen domates bitkisinin eşik değeri 2,5dS/m azalan verim hattının eğimi (b değeri) 9,9 olduğuna göre domateste 4 EC değerinde beklenen verim nedir.</a:t>
            </a:r>
          </a:p>
          <a:p>
            <a:pPr>
              <a:defRPr/>
            </a:pPr>
            <a:r>
              <a:rPr lang="tr-TR" sz="2000" dirty="0"/>
              <a:t>Çözüm</a:t>
            </a:r>
          </a:p>
          <a:p>
            <a:pPr>
              <a:defRPr/>
            </a:pPr>
            <a:r>
              <a:rPr lang="tr-TR" sz="2000" dirty="0"/>
              <a:t>Y=100 – B (Ece – A)</a:t>
            </a:r>
          </a:p>
          <a:p>
            <a:pPr>
              <a:defRPr/>
            </a:pPr>
            <a:r>
              <a:rPr lang="tr-TR" sz="2000" dirty="0"/>
              <a:t>Y= 100 – 9,9 (4 – 2,5)</a:t>
            </a:r>
          </a:p>
          <a:p>
            <a:pPr>
              <a:defRPr/>
            </a:pPr>
            <a:r>
              <a:rPr lang="tr-TR" sz="2000" dirty="0"/>
              <a:t>Y= 100 – 14,85</a:t>
            </a:r>
          </a:p>
          <a:p>
            <a:pPr>
              <a:defRPr/>
            </a:pPr>
            <a:r>
              <a:rPr lang="tr-TR" sz="2000" dirty="0"/>
              <a:t>Y= 85,15 </a:t>
            </a:r>
          </a:p>
          <a:p>
            <a:pPr>
              <a:defRPr/>
            </a:pPr>
            <a:r>
              <a:rPr lang="tr-TR" sz="2000" dirty="0"/>
              <a:t>Verim azalması= %14,85</a:t>
            </a:r>
          </a:p>
        </p:txBody>
      </p:sp>
    </p:spTree>
    <p:extLst>
      <p:ext uri="{BB962C8B-B14F-4D97-AF65-F5344CB8AC3E}">
        <p14:creationId xmlns:p14="http://schemas.microsoft.com/office/powerpoint/2010/main" val="175849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Örnek problem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pPr>
              <a:defRPr/>
            </a:pPr>
            <a:r>
              <a:rPr lang="tr-TR" sz="2000" dirty="0"/>
              <a:t>Bir sulama suyunun analiz sonucu aşağıda belirtilmiştir. </a:t>
            </a:r>
            <a:r>
              <a:rPr lang="tr-TR" sz="2000" dirty="0" err="1"/>
              <a:t>RSC’yi</a:t>
            </a:r>
            <a:r>
              <a:rPr lang="tr-TR" sz="2000" dirty="0"/>
              <a:t> </a:t>
            </a:r>
            <a:r>
              <a:rPr lang="tr-TR" sz="2000"/>
              <a:t>1me değerine düşürmek </a:t>
            </a:r>
            <a:r>
              <a:rPr lang="tr-TR" sz="2000" dirty="0"/>
              <a:t>için saflığı %80 olan jipsten 100 ton suya ne kadar ilave etmeliyiz.</a:t>
            </a:r>
          </a:p>
          <a:p>
            <a:pPr>
              <a:defRPr/>
            </a:pPr>
            <a:r>
              <a:rPr lang="tr-TR" sz="2000" dirty="0" err="1"/>
              <a:t>Ca</a:t>
            </a:r>
            <a:r>
              <a:rPr lang="tr-TR" sz="2000" dirty="0"/>
              <a:t>: 3me/l ; Mg: 1me/l; CO</a:t>
            </a:r>
            <a:r>
              <a:rPr lang="tr-TR" sz="2000" baseline="-25000" dirty="0"/>
              <a:t>3</a:t>
            </a:r>
            <a:r>
              <a:rPr lang="tr-TR" sz="2000" dirty="0"/>
              <a:t>: 1me/l; HCO</a:t>
            </a:r>
            <a:r>
              <a:rPr lang="tr-TR" sz="2000" baseline="-25000" dirty="0"/>
              <a:t>3</a:t>
            </a:r>
            <a:r>
              <a:rPr lang="tr-TR" sz="2000" dirty="0"/>
              <a:t>: 6me/l</a:t>
            </a:r>
          </a:p>
          <a:p>
            <a:pPr>
              <a:defRPr/>
            </a:pPr>
            <a:r>
              <a:rPr lang="tr-TR" sz="2000" dirty="0"/>
              <a:t>Çözüm</a:t>
            </a:r>
          </a:p>
          <a:p>
            <a:pPr marL="0" indent="0">
              <a:buNone/>
              <a:defRPr/>
            </a:pPr>
            <a:r>
              <a:rPr lang="tr-TR" sz="2000" dirty="0"/>
              <a:t>       RSC= (CO</a:t>
            </a:r>
            <a:r>
              <a:rPr lang="tr-TR" sz="2000" baseline="-25000" dirty="0"/>
              <a:t>3 </a:t>
            </a:r>
            <a:r>
              <a:rPr lang="tr-TR" sz="2000" dirty="0"/>
              <a:t> + HCO</a:t>
            </a:r>
            <a:r>
              <a:rPr lang="tr-TR" sz="2000" baseline="-25000" dirty="0"/>
              <a:t>3  </a:t>
            </a:r>
            <a:r>
              <a:rPr lang="tr-TR" sz="2000" dirty="0"/>
              <a:t>) – (</a:t>
            </a:r>
            <a:r>
              <a:rPr lang="tr-TR" sz="2000" dirty="0" err="1"/>
              <a:t>Ca</a:t>
            </a:r>
            <a:r>
              <a:rPr lang="tr-TR" sz="2000" dirty="0"/>
              <a:t> + Mg)</a:t>
            </a:r>
          </a:p>
          <a:p>
            <a:pPr marL="0" indent="0">
              <a:buNone/>
              <a:defRPr/>
            </a:pPr>
            <a:r>
              <a:rPr lang="tr-TR" sz="2000" dirty="0"/>
              <a:t>       RSC= (1+6) – (3+1)</a:t>
            </a:r>
          </a:p>
          <a:p>
            <a:pPr marL="0" indent="0">
              <a:buNone/>
              <a:defRPr/>
            </a:pPr>
            <a:r>
              <a:rPr lang="tr-TR" sz="2000" dirty="0"/>
              <a:t>       RSC= 3 me/l</a:t>
            </a:r>
          </a:p>
          <a:p>
            <a:pPr marL="0" indent="0">
              <a:buNone/>
              <a:defRPr/>
            </a:pPr>
            <a:r>
              <a:rPr lang="tr-TR" sz="2000" dirty="0"/>
              <a:t>       1me </a:t>
            </a:r>
            <a:r>
              <a:rPr lang="tr-TR" sz="2000" dirty="0" err="1"/>
              <a:t>Ca</a:t>
            </a:r>
            <a:r>
              <a:rPr lang="tr-TR" sz="2000" dirty="0"/>
              <a:t>, 1 me HCO</a:t>
            </a:r>
            <a:r>
              <a:rPr lang="tr-TR" sz="2000" baseline="-25000" dirty="0"/>
              <a:t>3</a:t>
            </a:r>
            <a:r>
              <a:rPr lang="tr-TR" sz="2000" dirty="0"/>
              <a:t> eşdeğer olduğundan</a:t>
            </a:r>
          </a:p>
          <a:p>
            <a:pPr marL="0" indent="0">
              <a:buNone/>
              <a:defRPr/>
            </a:pPr>
            <a:r>
              <a:rPr lang="tr-TR" sz="2000" dirty="0"/>
              <a:t>       RSC.86= kg %100 saf jips/1000 ton sulama suyu</a:t>
            </a:r>
          </a:p>
          <a:p>
            <a:pPr marL="0" indent="0">
              <a:buNone/>
              <a:defRPr/>
            </a:pPr>
            <a:r>
              <a:rPr lang="tr-TR" sz="2000" dirty="0"/>
              <a:t>       2 . 86= 172 kg saf jips/ 1000 ton sulama suyu; 17,2 kg/100ton su</a:t>
            </a:r>
          </a:p>
          <a:p>
            <a:pPr marL="0" indent="0">
              <a:buNone/>
              <a:defRPr/>
            </a:pPr>
            <a:r>
              <a:rPr lang="tr-TR" sz="2000" dirty="0"/>
              <a:t>       % 80saflıktaki jipsten gereksinilen miktar: 100.17,2/80= 21,5 kg/100ton su </a:t>
            </a:r>
          </a:p>
          <a:p>
            <a:pPr marL="0" indent="0">
              <a:buNone/>
              <a:defRPr/>
            </a:pPr>
            <a:r>
              <a:rPr lang="tr-TR" sz="2000" dirty="0"/>
              <a:t>         </a:t>
            </a:r>
          </a:p>
          <a:p>
            <a:pPr marL="0" indent="0">
              <a:buNone/>
              <a:defRPr/>
            </a:pPr>
            <a:endParaRPr lang="tr-TR" sz="2000" dirty="0"/>
          </a:p>
          <a:p>
            <a:pPr marL="0" indent="0">
              <a:buNone/>
              <a:defRPr/>
            </a:pPr>
            <a:r>
              <a:rPr lang="tr-TR" sz="2000" dirty="0"/>
              <a:t>      </a:t>
            </a:r>
          </a:p>
          <a:p>
            <a:pPr marL="0" indent="0">
              <a:buNone/>
              <a:defRPr/>
            </a:pPr>
            <a:r>
              <a:rPr lang="tr-TR" sz="2000" dirty="0"/>
              <a:t>      </a:t>
            </a:r>
          </a:p>
          <a:p>
            <a:pPr>
              <a:defRPr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46228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Örnek Problem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341439"/>
            <a:ext cx="8229600" cy="4784725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>
              <a:defRPr/>
            </a:pPr>
            <a:r>
              <a:rPr lang="tr-TR" sz="2000" dirty="0"/>
              <a:t>Doygunluğu %50, Tarla kapasitesi %25 olan bir toprakta </a:t>
            </a:r>
            <a:r>
              <a:rPr lang="tr-TR" sz="2000" dirty="0" err="1"/>
              <a:t>ECe</a:t>
            </a:r>
            <a:r>
              <a:rPr lang="tr-TR" sz="2000" dirty="0"/>
              <a:t>=5dS/m olduğuna ve nem azalışına bağlı olarak tuzluluğun </a:t>
            </a:r>
            <a:r>
              <a:rPr lang="tr-TR" sz="2000" dirty="0" err="1"/>
              <a:t>linear</a:t>
            </a:r>
            <a:r>
              <a:rPr lang="tr-TR" sz="2000" dirty="0"/>
              <a:t> artışı dikkate alınarak tarla kapasitesinde beklenen </a:t>
            </a:r>
            <a:r>
              <a:rPr lang="tr-TR" sz="2000" dirty="0" err="1"/>
              <a:t>ozmotik</a:t>
            </a:r>
            <a:r>
              <a:rPr lang="tr-TR" sz="2000" dirty="0"/>
              <a:t> basınç kaç </a:t>
            </a:r>
            <a:r>
              <a:rPr lang="tr-TR" sz="2000" dirty="0" err="1"/>
              <a:t>kPa</a:t>
            </a:r>
            <a:r>
              <a:rPr lang="tr-TR" sz="2000" dirty="0"/>
              <a:t> </a:t>
            </a:r>
            <a:r>
              <a:rPr lang="tr-TR" sz="2000" dirty="0" err="1"/>
              <a:t>dır</a:t>
            </a:r>
            <a:r>
              <a:rPr lang="tr-TR" sz="2000" dirty="0"/>
              <a:t>.</a:t>
            </a:r>
          </a:p>
          <a:p>
            <a:pPr>
              <a:defRPr/>
            </a:pPr>
            <a:r>
              <a:rPr lang="tr-TR" sz="2000" dirty="0"/>
              <a:t>Çözüm</a:t>
            </a:r>
          </a:p>
          <a:p>
            <a:pPr>
              <a:defRPr/>
            </a:pPr>
            <a:r>
              <a:rPr lang="tr-TR" sz="2000" dirty="0"/>
              <a:t>OP= 0,36. </a:t>
            </a:r>
            <a:r>
              <a:rPr lang="tr-TR" sz="2000" dirty="0" err="1"/>
              <a:t>ECe</a:t>
            </a:r>
            <a:endParaRPr lang="tr-TR" sz="2000" dirty="0"/>
          </a:p>
          <a:p>
            <a:pPr>
              <a:defRPr/>
            </a:pPr>
            <a:r>
              <a:rPr lang="tr-TR" sz="2000" dirty="0"/>
              <a:t>OP= 0,36. 5= 1,8 bar; 180 </a:t>
            </a:r>
            <a:r>
              <a:rPr lang="tr-TR" sz="2000" dirty="0" err="1"/>
              <a:t>kPa</a:t>
            </a:r>
            <a:endParaRPr lang="tr-TR" sz="2000" dirty="0"/>
          </a:p>
          <a:p>
            <a:pPr>
              <a:defRPr/>
            </a:pPr>
            <a:r>
              <a:rPr lang="tr-TR" sz="2000" dirty="0" err="1"/>
              <a:t>TK’de</a:t>
            </a:r>
            <a:r>
              <a:rPr lang="tr-TR" sz="2000" dirty="0"/>
              <a:t> beklenen OP= 180.2 =360 </a:t>
            </a:r>
            <a:r>
              <a:rPr lang="tr-TR" sz="2000" dirty="0" err="1"/>
              <a:t>kPa</a:t>
            </a:r>
            <a:r>
              <a:rPr lang="tr-TR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968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476250"/>
            <a:ext cx="8229600" cy="941388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Örnek problem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417638"/>
            <a:ext cx="8362950" cy="4964112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defRPr/>
            </a:pPr>
            <a:r>
              <a:rPr lang="tr-TR" sz="2400" dirty="0"/>
              <a:t>Alkali bir toprağın  </a:t>
            </a:r>
            <a:r>
              <a:rPr lang="tr-TR" sz="2400" dirty="0" err="1"/>
              <a:t>saturasyon</a:t>
            </a:r>
            <a:r>
              <a:rPr lang="tr-TR" sz="2400" dirty="0"/>
              <a:t> </a:t>
            </a:r>
            <a:r>
              <a:rPr lang="tr-TR" sz="2400" dirty="0" err="1"/>
              <a:t>ekstraktında</a:t>
            </a:r>
            <a:r>
              <a:rPr lang="tr-TR" sz="2400" dirty="0"/>
              <a:t> Ca:6me/L, Mg: 2me/L, </a:t>
            </a:r>
            <a:r>
              <a:rPr lang="tr-TR" sz="2400" dirty="0" err="1"/>
              <a:t>Na</a:t>
            </a:r>
            <a:r>
              <a:rPr lang="tr-TR" sz="2400" dirty="0"/>
              <a:t>: 40me/L, K: 1me/L bulunuyor. Bu toprakta beklenen ESP nedir.</a:t>
            </a:r>
          </a:p>
          <a:p>
            <a:pPr>
              <a:defRPr/>
            </a:pPr>
            <a:r>
              <a:rPr lang="tr-TR" sz="2400" dirty="0"/>
              <a:t>Çözüm</a:t>
            </a:r>
          </a:p>
          <a:p>
            <a:pPr marL="0" indent="0">
              <a:buNone/>
              <a:defRPr/>
            </a:pPr>
            <a:r>
              <a:rPr lang="tr-TR" sz="2400" dirty="0"/>
              <a:t> Öncelikle SAR değerini hesaplayalım</a:t>
            </a:r>
          </a:p>
          <a:p>
            <a:pPr marL="0" indent="0">
              <a:buNone/>
              <a:defRPr/>
            </a:pPr>
            <a:r>
              <a:rPr lang="tr-TR" sz="2400" dirty="0"/>
              <a:t>SAR=</a:t>
            </a:r>
            <a:r>
              <a:rPr lang="tr-TR" sz="2400" dirty="0" err="1"/>
              <a:t>Na</a:t>
            </a:r>
            <a:r>
              <a:rPr lang="tr-TR" sz="2400" dirty="0"/>
              <a:t>/√ (</a:t>
            </a:r>
            <a:r>
              <a:rPr lang="tr-TR" sz="2400" dirty="0" err="1"/>
              <a:t>Ca+Mg</a:t>
            </a:r>
            <a:r>
              <a:rPr lang="tr-TR" sz="2400" dirty="0"/>
              <a:t>/2)</a:t>
            </a:r>
          </a:p>
          <a:p>
            <a:pPr marL="0" indent="0">
              <a:buNone/>
              <a:defRPr/>
            </a:pPr>
            <a:r>
              <a:rPr lang="tr-TR" sz="2400" dirty="0"/>
              <a:t>SAR= 40/√6+2/2        SAR= 20</a:t>
            </a:r>
          </a:p>
          <a:p>
            <a:pPr marL="0" indent="0">
              <a:buNone/>
              <a:defRPr/>
            </a:pPr>
            <a:endParaRPr lang="tr-TR" sz="2400" dirty="0"/>
          </a:p>
          <a:p>
            <a:pPr marL="0" indent="0">
              <a:buNone/>
              <a:defRPr/>
            </a:pPr>
            <a:r>
              <a:rPr lang="tr-TR" sz="2400" dirty="0"/>
              <a:t>ESP= 1.475(SAR)/1+0.0147 (SAR)</a:t>
            </a:r>
          </a:p>
          <a:p>
            <a:pPr marL="0" indent="0">
              <a:buNone/>
              <a:defRPr/>
            </a:pPr>
            <a:r>
              <a:rPr lang="tr-TR" sz="2400" dirty="0"/>
              <a:t>ESP= 29,5/1.294</a:t>
            </a:r>
          </a:p>
          <a:p>
            <a:pPr marL="0" indent="0">
              <a:buNone/>
              <a:defRPr/>
            </a:pPr>
            <a:r>
              <a:rPr lang="tr-TR" sz="2400" dirty="0"/>
              <a:t>ESP= 22,97 </a:t>
            </a:r>
          </a:p>
          <a:p>
            <a:pPr marL="0" indent="0">
              <a:buNone/>
              <a:defRPr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8780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35188" y="404814"/>
            <a:ext cx="7993062" cy="936625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Örnek problem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2162176" y="404813"/>
            <a:ext cx="7777163" cy="6248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dirty="0">
                <a:solidFill>
                  <a:srgbClr val="FFFFFF"/>
                </a:solidFill>
              </a:rPr>
              <a:t>Bir toprağın </a:t>
            </a:r>
            <a:r>
              <a:rPr lang="tr-TR" sz="2000" dirty="0" err="1">
                <a:solidFill>
                  <a:srgbClr val="FFFFFF"/>
                </a:solidFill>
              </a:rPr>
              <a:t>saturasyon</a:t>
            </a:r>
            <a:r>
              <a:rPr lang="tr-TR" sz="2000" dirty="0">
                <a:solidFill>
                  <a:srgbClr val="FFFFFF"/>
                </a:solidFill>
              </a:rPr>
              <a:t> </a:t>
            </a:r>
            <a:r>
              <a:rPr lang="tr-TR" sz="2000" dirty="0" err="1">
                <a:solidFill>
                  <a:srgbClr val="FFFFFF"/>
                </a:solidFill>
              </a:rPr>
              <a:t>ekstraktında</a:t>
            </a:r>
            <a:r>
              <a:rPr lang="tr-TR" sz="2000" dirty="0">
                <a:solidFill>
                  <a:srgbClr val="FFFFFF"/>
                </a:solidFill>
              </a:rPr>
              <a:t> Ca:4me/L, Mg: 2me/L, </a:t>
            </a:r>
            <a:r>
              <a:rPr lang="tr-TR" sz="2000" dirty="0" err="1">
                <a:solidFill>
                  <a:srgbClr val="FFFFFF"/>
                </a:solidFill>
              </a:rPr>
              <a:t>Na</a:t>
            </a:r>
            <a:r>
              <a:rPr lang="tr-TR" sz="2000" dirty="0">
                <a:solidFill>
                  <a:srgbClr val="FFFFFF"/>
                </a:solidFill>
              </a:rPr>
              <a:t>: 8me/L, K: 2me/L bulunuyor. Toprağın </a:t>
            </a:r>
            <a:r>
              <a:rPr lang="tr-TR" sz="2000" dirty="0" err="1">
                <a:solidFill>
                  <a:srgbClr val="FFFFFF"/>
                </a:solidFill>
              </a:rPr>
              <a:t>saturasyon</a:t>
            </a:r>
            <a:r>
              <a:rPr lang="tr-TR" sz="2000" dirty="0">
                <a:solidFill>
                  <a:srgbClr val="FFFFFF"/>
                </a:solidFill>
              </a:rPr>
              <a:t> değeri % 80 olduğuna göre toplam tuz (%) nedir?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000" dirty="0">
                <a:solidFill>
                  <a:srgbClr val="FFFFFF"/>
                </a:solidFill>
              </a:rPr>
              <a:t>Σ</a:t>
            </a:r>
            <a:r>
              <a:rPr lang="tr-TR" sz="2000" dirty="0">
                <a:solidFill>
                  <a:srgbClr val="FFFFFF"/>
                </a:solidFill>
              </a:rPr>
              <a:t> Katyon = 4+2+8+2 = 16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000" dirty="0">
                <a:solidFill>
                  <a:srgbClr val="FFFFFF"/>
                </a:solidFill>
              </a:rPr>
              <a:t>Σ</a:t>
            </a:r>
            <a:r>
              <a:rPr lang="tr-TR" sz="2000" dirty="0">
                <a:solidFill>
                  <a:srgbClr val="FFFFFF"/>
                </a:solidFill>
              </a:rPr>
              <a:t> Katyon = EC.10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dirty="0">
                <a:solidFill>
                  <a:srgbClr val="FFFFFF"/>
                </a:solidFill>
              </a:rPr>
              <a:t>16 = EC.10;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dirty="0">
                <a:solidFill>
                  <a:srgbClr val="FFFFFF"/>
                </a:solidFill>
              </a:rPr>
              <a:t>EC = 1,6 </a:t>
            </a:r>
            <a:r>
              <a:rPr lang="tr-TR" sz="2000" dirty="0" err="1">
                <a:solidFill>
                  <a:srgbClr val="FFFFFF"/>
                </a:solidFill>
              </a:rPr>
              <a:t>dS</a:t>
            </a:r>
            <a:r>
              <a:rPr lang="tr-TR" sz="2000" dirty="0">
                <a:solidFill>
                  <a:srgbClr val="FFFFFF"/>
                </a:solidFill>
              </a:rPr>
              <a:t>/m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dirty="0">
                <a:solidFill>
                  <a:srgbClr val="FFFFFF"/>
                </a:solidFill>
              </a:rPr>
              <a:t>%Tuz (toprak)= 0.064 . EC (</a:t>
            </a:r>
            <a:r>
              <a:rPr lang="tr-TR" sz="2000" dirty="0" err="1">
                <a:solidFill>
                  <a:srgbClr val="FFFFFF"/>
                </a:solidFill>
              </a:rPr>
              <a:t>dS</a:t>
            </a:r>
            <a:r>
              <a:rPr lang="tr-TR" sz="2000" dirty="0">
                <a:solidFill>
                  <a:srgbClr val="FFFFFF"/>
                </a:solidFill>
              </a:rPr>
              <a:t>/m) . % </a:t>
            </a:r>
            <a:r>
              <a:rPr lang="tr-TR" sz="2000" dirty="0" err="1">
                <a:solidFill>
                  <a:srgbClr val="FFFFFF"/>
                </a:solidFill>
              </a:rPr>
              <a:t>Saturasyon</a:t>
            </a:r>
            <a:r>
              <a:rPr lang="tr-TR" sz="2000" dirty="0">
                <a:solidFill>
                  <a:srgbClr val="FFFFFF"/>
                </a:solidFill>
              </a:rPr>
              <a:t> / 100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dirty="0">
                <a:solidFill>
                  <a:srgbClr val="FFFFFF"/>
                </a:solidFill>
              </a:rPr>
              <a:t>%Tuz (toprak)= 0.064 . 1,6 . 80 / 100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2000" dirty="0">
                <a:solidFill>
                  <a:srgbClr val="FFFFFF"/>
                </a:solidFill>
              </a:rPr>
              <a:t>%Tuz (toprak) = 0,081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31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Metin kutusu 1"/>
          <p:cNvSpPr txBox="1">
            <a:spLocks noChangeArrowheads="1"/>
          </p:cNvSpPr>
          <p:nvPr/>
        </p:nvSpPr>
        <p:spPr bwMode="auto">
          <a:xfrm>
            <a:off x="2351089" y="908050"/>
            <a:ext cx="6624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2000">
                <a:solidFill>
                  <a:srgbClr val="FFFFFF"/>
                </a:solidFill>
              </a:rPr>
              <a:t>Yararlanılan Kaynaklar</a:t>
            </a:r>
          </a:p>
        </p:txBody>
      </p:sp>
      <p:sp>
        <p:nvSpPr>
          <p:cNvPr id="302083" name="Metin kutusu 2"/>
          <p:cNvSpPr txBox="1">
            <a:spLocks noChangeArrowheads="1"/>
          </p:cNvSpPr>
          <p:nvPr/>
        </p:nvSpPr>
        <p:spPr bwMode="auto">
          <a:xfrm>
            <a:off x="2135188" y="1308101"/>
            <a:ext cx="7632700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2000">
                <a:solidFill>
                  <a:srgbClr val="FFFFFF"/>
                </a:solidFill>
              </a:rPr>
              <a:t>1</a:t>
            </a:r>
            <a:r>
              <a:rPr lang="tr-TR" altLang="tr-TR" sz="1800">
                <a:solidFill>
                  <a:srgbClr val="FFFFFF"/>
                </a:solidFill>
              </a:rPr>
              <a:t>. </a:t>
            </a:r>
            <a:r>
              <a:rPr lang="en-US" altLang="tr-TR" sz="1800">
                <a:solidFill>
                  <a:srgbClr val="FFFFFF"/>
                </a:solidFill>
              </a:rPr>
              <a:t>Munsuz, N., S. Sözüdoğru Ok ve G. Çaycı. 2001. Toprak Islahı ve Düzenleyiciler. Ankara Üniversitesi Ziraat Fakültesi, Ders Kitabı No: 471.</a:t>
            </a:r>
            <a:endParaRPr lang="tr-TR" altLang="tr-TR" sz="180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>
                <a:solidFill>
                  <a:srgbClr val="FFFFFF"/>
                </a:solidFill>
              </a:rPr>
              <a:t>2. Abrol, I. P., Yadav, J.S.P. and Massoud, F.I. 1988. Salt Affected Soils and Their Management. FAO Soils Bulletin, No: 39, 143 p.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>
                <a:solidFill>
                  <a:srgbClr val="FFFFFF"/>
                </a:solidFill>
              </a:rPr>
              <a:t>3. U.S. Salinity Laboratory Staff, 1954. Diagnosis and Improvement of Saline and Alkali Soils. Agricultural Hanbook, No. 60.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>
                <a:solidFill>
                  <a:srgbClr val="FFFFFF"/>
                </a:solidFill>
              </a:rPr>
              <a:t>4. Szabolcs, I.: Salt-Affected Soils. CRC Press, Boca Raton, Florida, 274, 1989.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tr-TR" altLang="tr-TR" sz="1800">
                <a:solidFill>
                  <a:srgbClr val="FFFFFF"/>
                </a:solidFill>
              </a:rPr>
              <a:t>5. Sönmez, B. A. Mavi, İ. Bahçeci, A. Ağar, A. Yarpuzlu, 1996. Türkiye Çorak Islahı Rehberi. Başbakanlık KHGM APK Dai. Başk. Toprak ve Su Kaynakları Şube Müd. Yayınları, Yayın No: 93, Rehber No: 12, Ankara,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>
                <a:solidFill>
                  <a:srgbClr val="FFFFFF"/>
                </a:solidFill>
              </a:rPr>
              <a:t>6. Carrow, R.N. and Ducan, R.R. 1998. Salt- Affected Turfgrass Sites: Assessment and Management. Ann Arbor Press, Chelsea, Michigan, 978-1-57504-091-2.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>
                <a:solidFill>
                  <a:srgbClr val="FFFFFF"/>
                </a:solidFill>
              </a:rPr>
              <a:t>7. Eyüpoğlu, F. 1999. Türkiye Topraklarının Verimlilik Durumu. Köy Hizmetleri Genel Müdürlüğü, Toprak ve Gübre Araştırma Enstitüsü Yayınları, Genel Yayın No:220, Teknik Yayın No: T-67.</a:t>
            </a:r>
          </a:p>
        </p:txBody>
      </p:sp>
    </p:spTree>
    <p:extLst>
      <p:ext uri="{BB962C8B-B14F-4D97-AF65-F5344CB8AC3E}">
        <p14:creationId xmlns:p14="http://schemas.microsoft.com/office/powerpoint/2010/main" val="947074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Metin kutusu 3"/>
          <p:cNvSpPr txBox="1">
            <a:spLocks noChangeArrowheads="1"/>
          </p:cNvSpPr>
          <p:nvPr/>
        </p:nvSpPr>
        <p:spPr bwMode="auto">
          <a:xfrm>
            <a:off x="2279651" y="1484313"/>
            <a:ext cx="7345363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 dirty="0">
                <a:solidFill>
                  <a:srgbClr val="FFFFFF"/>
                </a:solidFill>
              </a:rPr>
              <a:t>8. Dinç, U. Ve Çalışma Grubu. Güneydoğu Anadolu Bölgesi Toprakları (GAT) I Harran Ovası. </a:t>
            </a:r>
            <a:r>
              <a:rPr lang="tr-TR" altLang="tr-TR" sz="1800" dirty="0" err="1">
                <a:solidFill>
                  <a:srgbClr val="FFFFFF"/>
                </a:solidFill>
              </a:rPr>
              <a:t>Tübitak</a:t>
            </a:r>
            <a:r>
              <a:rPr lang="tr-TR" altLang="tr-TR" sz="1800" dirty="0">
                <a:solidFill>
                  <a:srgbClr val="FFFFFF"/>
                </a:solidFill>
              </a:rPr>
              <a:t> Proje No: TOAG-534.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 dirty="0">
                <a:solidFill>
                  <a:srgbClr val="FFFFFF"/>
                </a:solidFill>
              </a:rPr>
              <a:t>9. </a:t>
            </a:r>
            <a:r>
              <a:rPr lang="tr-TR" altLang="tr-TR" sz="1800" dirty="0" err="1">
                <a:solidFill>
                  <a:srgbClr val="FFFFFF"/>
                </a:solidFill>
              </a:rPr>
              <a:t>Tejedor</a:t>
            </a:r>
            <a:r>
              <a:rPr lang="tr-TR" altLang="tr-TR" sz="1800" dirty="0">
                <a:solidFill>
                  <a:srgbClr val="FFFFFF"/>
                </a:solidFill>
              </a:rPr>
              <a:t>, M., </a:t>
            </a:r>
            <a:r>
              <a:rPr lang="tr-TR" altLang="tr-TR" sz="1800" dirty="0" err="1">
                <a:solidFill>
                  <a:srgbClr val="FFFFFF"/>
                </a:solidFill>
              </a:rPr>
              <a:t>Jimenez</a:t>
            </a:r>
            <a:r>
              <a:rPr lang="tr-TR" altLang="tr-TR" sz="1800" dirty="0">
                <a:solidFill>
                  <a:srgbClr val="FFFFFF"/>
                </a:solidFill>
              </a:rPr>
              <a:t>,  C.C. </a:t>
            </a:r>
            <a:r>
              <a:rPr lang="tr-TR" altLang="tr-TR" sz="1800" dirty="0" err="1">
                <a:solidFill>
                  <a:srgbClr val="FFFFFF"/>
                </a:solidFill>
              </a:rPr>
              <a:t>and</a:t>
            </a:r>
            <a:r>
              <a:rPr lang="tr-TR" altLang="tr-TR" sz="1800" dirty="0">
                <a:solidFill>
                  <a:srgbClr val="FFFFFF"/>
                </a:solidFill>
              </a:rPr>
              <a:t> Diaz,  F. 2003. </a:t>
            </a:r>
            <a:r>
              <a:rPr lang="tr-TR" altLang="tr-TR" sz="1800" dirty="0" err="1">
                <a:solidFill>
                  <a:srgbClr val="FFFFFF"/>
                </a:solidFill>
              </a:rPr>
              <a:t>Use</a:t>
            </a:r>
            <a:r>
              <a:rPr lang="tr-TR" altLang="tr-TR" sz="1800" dirty="0">
                <a:solidFill>
                  <a:srgbClr val="FFFFFF"/>
                </a:solidFill>
              </a:rPr>
              <a:t> of </a:t>
            </a:r>
            <a:r>
              <a:rPr lang="tr-TR" altLang="tr-TR" sz="1800" dirty="0" err="1">
                <a:solidFill>
                  <a:srgbClr val="FFFFFF"/>
                </a:solidFill>
              </a:rPr>
              <a:t>volcanic</a:t>
            </a:r>
            <a:r>
              <a:rPr lang="tr-TR" altLang="tr-TR" sz="1800" dirty="0">
                <a:solidFill>
                  <a:srgbClr val="FFFFFF"/>
                </a:solidFill>
              </a:rPr>
              <a:t> </a:t>
            </a:r>
            <a:r>
              <a:rPr lang="tr-TR" altLang="tr-TR" sz="1800" dirty="0" err="1">
                <a:solidFill>
                  <a:srgbClr val="FFFFFF"/>
                </a:solidFill>
              </a:rPr>
              <a:t>mulch</a:t>
            </a:r>
            <a:r>
              <a:rPr lang="tr-TR" altLang="tr-TR" sz="1800" dirty="0">
                <a:solidFill>
                  <a:srgbClr val="FFFFFF"/>
                </a:solidFill>
              </a:rPr>
              <a:t> </a:t>
            </a:r>
            <a:r>
              <a:rPr lang="tr-TR" altLang="tr-TR" sz="1800" dirty="0" err="1">
                <a:solidFill>
                  <a:srgbClr val="FFFFFF"/>
                </a:solidFill>
              </a:rPr>
              <a:t>to</a:t>
            </a:r>
            <a:r>
              <a:rPr lang="tr-TR" altLang="tr-TR" sz="1800" dirty="0">
                <a:solidFill>
                  <a:srgbClr val="FFFFFF"/>
                </a:solidFill>
              </a:rPr>
              <a:t> </a:t>
            </a:r>
            <a:r>
              <a:rPr lang="tr-TR" altLang="tr-TR" sz="1800" dirty="0" err="1">
                <a:solidFill>
                  <a:srgbClr val="FFFFFF"/>
                </a:solidFill>
              </a:rPr>
              <a:t>rehabilitate</a:t>
            </a:r>
            <a:r>
              <a:rPr lang="tr-TR" altLang="tr-TR" sz="1800" dirty="0">
                <a:solidFill>
                  <a:srgbClr val="FFFFFF"/>
                </a:solidFill>
              </a:rPr>
              <a:t> </a:t>
            </a:r>
            <a:r>
              <a:rPr lang="tr-TR" altLang="tr-TR" sz="1800" dirty="0" err="1">
                <a:solidFill>
                  <a:srgbClr val="FFFFFF"/>
                </a:solidFill>
              </a:rPr>
              <a:t>saline-sodic</a:t>
            </a:r>
            <a:r>
              <a:rPr lang="tr-TR" altLang="tr-TR" sz="1800" dirty="0">
                <a:solidFill>
                  <a:srgbClr val="FFFFFF"/>
                </a:solidFill>
              </a:rPr>
              <a:t> </a:t>
            </a:r>
            <a:r>
              <a:rPr lang="tr-TR" altLang="tr-TR" sz="1800" dirty="0" err="1">
                <a:solidFill>
                  <a:srgbClr val="FFFFFF"/>
                </a:solidFill>
              </a:rPr>
              <a:t>soils</a:t>
            </a:r>
            <a:r>
              <a:rPr lang="tr-TR" altLang="tr-TR" sz="1800" dirty="0">
                <a:solidFill>
                  <a:srgbClr val="FFFFFF"/>
                </a:solidFill>
              </a:rPr>
              <a:t>. </a:t>
            </a:r>
            <a:r>
              <a:rPr lang="tr-TR" altLang="tr-TR" sz="1800" dirty="0" err="1">
                <a:solidFill>
                  <a:srgbClr val="FFFFFF"/>
                </a:solidFill>
              </a:rPr>
              <a:t>Soil</a:t>
            </a:r>
            <a:r>
              <a:rPr lang="tr-TR" altLang="tr-TR" sz="1800" dirty="0">
                <a:solidFill>
                  <a:srgbClr val="FFFFFF"/>
                </a:solidFill>
              </a:rPr>
              <a:t> </a:t>
            </a:r>
            <a:r>
              <a:rPr lang="tr-TR" altLang="tr-TR" sz="1800" dirty="0" err="1">
                <a:solidFill>
                  <a:srgbClr val="FFFFFF"/>
                </a:solidFill>
              </a:rPr>
              <a:t>Sci</a:t>
            </a:r>
            <a:r>
              <a:rPr lang="tr-TR" altLang="tr-TR" sz="1800" dirty="0">
                <a:solidFill>
                  <a:srgbClr val="FFFFFF"/>
                </a:solidFill>
              </a:rPr>
              <a:t>. </a:t>
            </a:r>
            <a:r>
              <a:rPr lang="tr-TR" altLang="tr-TR" sz="1800" dirty="0" err="1">
                <a:solidFill>
                  <a:srgbClr val="FFFFFF"/>
                </a:solidFill>
              </a:rPr>
              <a:t>Soc</a:t>
            </a:r>
            <a:r>
              <a:rPr lang="tr-TR" altLang="tr-TR" sz="1800" dirty="0">
                <a:solidFill>
                  <a:srgbClr val="FFFFFF"/>
                </a:solidFill>
              </a:rPr>
              <a:t>. </a:t>
            </a:r>
            <a:r>
              <a:rPr lang="tr-TR" altLang="tr-TR" sz="1800" dirty="0" err="1">
                <a:solidFill>
                  <a:srgbClr val="FFFFFF"/>
                </a:solidFill>
              </a:rPr>
              <a:t>Am</a:t>
            </a:r>
            <a:r>
              <a:rPr lang="tr-TR" altLang="tr-TR" sz="1800" dirty="0">
                <a:solidFill>
                  <a:srgbClr val="FFFFFF"/>
                </a:solidFill>
              </a:rPr>
              <a:t>. J., 67; 1856–1861.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 dirty="0">
                <a:solidFill>
                  <a:srgbClr val="FFFFFF"/>
                </a:solidFill>
              </a:rPr>
              <a:t>10. </a:t>
            </a:r>
            <a:r>
              <a:rPr lang="tr-TR" altLang="tr-TR" sz="1800" dirty="0" err="1">
                <a:solidFill>
                  <a:srgbClr val="FFFFFF"/>
                </a:solidFill>
              </a:rPr>
              <a:t>Ayers</a:t>
            </a:r>
            <a:r>
              <a:rPr lang="tr-TR" altLang="tr-TR" sz="1800" dirty="0">
                <a:solidFill>
                  <a:srgbClr val="FFFFFF"/>
                </a:solidFill>
              </a:rPr>
              <a:t>, R.S. </a:t>
            </a:r>
            <a:r>
              <a:rPr lang="tr-TR" altLang="tr-TR" sz="1800" dirty="0" err="1">
                <a:solidFill>
                  <a:srgbClr val="FFFFFF"/>
                </a:solidFill>
              </a:rPr>
              <a:t>And</a:t>
            </a:r>
            <a:r>
              <a:rPr lang="tr-TR" altLang="tr-TR" sz="1800" dirty="0">
                <a:solidFill>
                  <a:srgbClr val="FFFFFF"/>
                </a:solidFill>
              </a:rPr>
              <a:t> </a:t>
            </a:r>
            <a:r>
              <a:rPr lang="tr-TR" altLang="tr-TR" sz="1800" dirty="0" err="1">
                <a:solidFill>
                  <a:srgbClr val="FFFFFF"/>
                </a:solidFill>
              </a:rPr>
              <a:t>Westcot</a:t>
            </a:r>
            <a:r>
              <a:rPr lang="tr-TR" altLang="tr-TR" sz="1800" dirty="0">
                <a:solidFill>
                  <a:srgbClr val="FFFFFF"/>
                </a:solidFill>
              </a:rPr>
              <a:t>, D.W. 1989. </a:t>
            </a:r>
            <a:r>
              <a:rPr lang="tr-TR" altLang="tr-TR" sz="1800" dirty="0" err="1">
                <a:solidFill>
                  <a:srgbClr val="FFFFFF"/>
                </a:solidFill>
              </a:rPr>
              <a:t>Water</a:t>
            </a:r>
            <a:r>
              <a:rPr lang="tr-TR" altLang="tr-TR" sz="1800" dirty="0">
                <a:solidFill>
                  <a:srgbClr val="FFFFFF"/>
                </a:solidFill>
              </a:rPr>
              <a:t> </a:t>
            </a:r>
            <a:r>
              <a:rPr lang="tr-TR" altLang="tr-TR" sz="1800" dirty="0" err="1">
                <a:solidFill>
                  <a:srgbClr val="FFFFFF"/>
                </a:solidFill>
              </a:rPr>
              <a:t>Quality</a:t>
            </a:r>
            <a:r>
              <a:rPr lang="tr-TR" altLang="tr-TR" sz="1800" dirty="0">
                <a:solidFill>
                  <a:srgbClr val="FFFFFF"/>
                </a:solidFill>
              </a:rPr>
              <a:t> </a:t>
            </a:r>
            <a:r>
              <a:rPr lang="tr-TR" altLang="tr-TR" sz="1800" dirty="0" err="1">
                <a:solidFill>
                  <a:srgbClr val="FFFFFF"/>
                </a:solidFill>
              </a:rPr>
              <a:t>for</a:t>
            </a:r>
            <a:r>
              <a:rPr lang="tr-TR" altLang="tr-TR" sz="1800" dirty="0">
                <a:solidFill>
                  <a:srgbClr val="FFFFFF"/>
                </a:solidFill>
              </a:rPr>
              <a:t> </a:t>
            </a:r>
            <a:r>
              <a:rPr lang="tr-TR" altLang="tr-TR" sz="1800" dirty="0" err="1">
                <a:solidFill>
                  <a:srgbClr val="FFFFFF"/>
                </a:solidFill>
              </a:rPr>
              <a:t>Agriculture</a:t>
            </a:r>
            <a:r>
              <a:rPr lang="tr-TR" altLang="tr-TR" sz="1800" dirty="0">
                <a:solidFill>
                  <a:srgbClr val="FFFFFF"/>
                </a:solidFill>
              </a:rPr>
              <a:t>. FAO 29 </a:t>
            </a:r>
            <a:r>
              <a:rPr lang="tr-TR" altLang="tr-TR" sz="1800" dirty="0" err="1">
                <a:solidFill>
                  <a:srgbClr val="FFFFFF"/>
                </a:solidFill>
              </a:rPr>
              <a:t>Rev</a:t>
            </a:r>
            <a:r>
              <a:rPr lang="tr-TR" altLang="tr-TR" sz="1800" dirty="0">
                <a:solidFill>
                  <a:srgbClr val="FFFFFF"/>
                </a:solidFill>
              </a:rPr>
              <a:t>. 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 dirty="0">
                <a:solidFill>
                  <a:srgbClr val="FFFFFF"/>
                </a:solidFill>
              </a:rPr>
              <a:t>11. </a:t>
            </a:r>
            <a:r>
              <a:rPr lang="en-US" altLang="tr-TR" sz="1800" dirty="0" err="1">
                <a:solidFill>
                  <a:srgbClr val="FFFFFF"/>
                </a:solidFill>
              </a:rPr>
              <a:t>Bayramin,İ</a:t>
            </a:r>
            <a:r>
              <a:rPr lang="en-US" altLang="tr-TR" sz="1800" dirty="0">
                <a:solidFill>
                  <a:srgbClr val="FFFFFF"/>
                </a:solidFill>
              </a:rPr>
              <a:t>.,</a:t>
            </a:r>
            <a:r>
              <a:rPr lang="tr-TR" altLang="tr-TR" sz="1800" dirty="0">
                <a:solidFill>
                  <a:srgbClr val="FFFFFF"/>
                </a:solidFill>
              </a:rPr>
              <a:t> </a:t>
            </a:r>
            <a:r>
              <a:rPr lang="en-US" altLang="tr-TR" sz="1800" dirty="0" err="1">
                <a:solidFill>
                  <a:srgbClr val="FFFFFF"/>
                </a:solidFill>
              </a:rPr>
              <a:t>G.Çaycı</a:t>
            </a:r>
            <a:r>
              <a:rPr lang="en-US" altLang="tr-TR" sz="1800" dirty="0">
                <a:solidFill>
                  <a:srgbClr val="FFFFFF"/>
                </a:solidFill>
              </a:rPr>
              <a:t> and S.Keskin.2001.Management of problems and land degradation in Turkey. SPUSH 2001, Expert consultation on FAO networks on management of problems and degrade soils including salt-affected soils.7-11 May 2001, Valencia, Spain. </a:t>
            </a:r>
            <a:endParaRPr lang="tr-TR" altLang="tr-TR" sz="1800" dirty="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 dirty="0" smtClean="0">
                <a:solidFill>
                  <a:srgbClr val="FFFFFF"/>
                </a:solidFill>
              </a:rPr>
              <a:t>12. Karaman, M.R., </a:t>
            </a:r>
            <a:r>
              <a:rPr lang="tr-TR" altLang="tr-TR" sz="1800" dirty="0" err="1" smtClean="0">
                <a:solidFill>
                  <a:srgbClr val="FFFFFF"/>
                </a:solidFill>
              </a:rPr>
              <a:t>Brohi</a:t>
            </a:r>
            <a:r>
              <a:rPr lang="tr-TR" altLang="tr-TR" sz="1800" dirty="0" smtClean="0">
                <a:solidFill>
                  <a:srgbClr val="FFFFFF"/>
                </a:solidFill>
              </a:rPr>
              <a:t>, A.R., Müftüoğlu, M.,  Öztaş, T. Ve Zengin, M. 2012. Sürdürülebilir Toprak Verimliliği. Koyulhisar Ziraat Odası Kültür Yayınları No:1</a:t>
            </a:r>
            <a:endParaRPr lang="tr-TR" altLang="tr-TR" sz="1800" dirty="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tr-TR" altLang="tr-TR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69733"/>
      </p:ext>
    </p:extLst>
  </p:cSld>
  <p:clrMapOvr>
    <a:masterClrMapping/>
  </p:clrMapOvr>
</p:sld>
</file>

<file path=ppt/theme/theme1.xml><?xml version="1.0" encoding="utf-8"?>
<a:theme xmlns:a="http://schemas.openxmlformats.org/drawingml/2006/main" name="Dere">
  <a:themeElements>
    <a:clrScheme name="Dere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Der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re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r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897</Words>
  <Application>Microsoft Office PowerPoint</Application>
  <PresentationFormat>Geniş ekran</PresentationFormat>
  <Paragraphs>90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Garamond</vt:lpstr>
      <vt:lpstr>Wingdings</vt:lpstr>
      <vt:lpstr>Dere</vt:lpstr>
      <vt:lpstr>Örnek Problem</vt:lpstr>
      <vt:lpstr>Örnek problem</vt:lpstr>
      <vt:lpstr>Örnek Problem</vt:lpstr>
      <vt:lpstr>Örnek problem</vt:lpstr>
      <vt:lpstr>Örnek Problem</vt:lpstr>
      <vt:lpstr>Örnek problem</vt:lpstr>
      <vt:lpstr>Örnek problem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Örnek Problem</dc:title>
  <dc:creator>Gökhan</dc:creator>
  <cp:lastModifiedBy>Gökhan</cp:lastModifiedBy>
  <cp:revision>2</cp:revision>
  <dcterms:created xsi:type="dcterms:W3CDTF">2017-12-07T07:30:24Z</dcterms:created>
  <dcterms:modified xsi:type="dcterms:W3CDTF">2017-12-08T11:53:03Z</dcterms:modified>
</cp:coreProperties>
</file>