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2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009C3DE-5A03-47AF-9C25-828BBC5A2CC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E1501DF-C2A4-4913-B564-04F4CDAF3DFB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 Finansman Fonksiyonu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844824"/>
            <a:ext cx="7790712" cy="440357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İşletmelerde finansman fonksiyonu, amaçların gerçekleştirilebilmesi için gerekli olan fonların temin edilmesi ve bu fonların uygun bir şekilde değerlendirilmesidir.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0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142984"/>
            <a:ext cx="7790712" cy="51054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Süresine göre finansman yöntemleri</a:t>
            </a:r>
            <a:r>
              <a:rPr lang="tr-TR" sz="24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1600" b="1" dirty="0">
                <a:latin typeface="Comic Sans MS" pitchFamily="66" charset="0"/>
              </a:rPr>
              <a:t>b. Kısa süreli finansman:</a:t>
            </a:r>
            <a:r>
              <a:rPr lang="tr-TR" sz="16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İşletmenin çalışma sermayesi ya da işletme sermayesi, kısa süreli finansman yoluyla sağlanır.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İşletmenin normal faaliyetleri için sürekli bir fon giriş ve çıkışı söz konusudur.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Malların üretilmesi ve satılması ile para tahsilatının yapılması arasında belli bir süre geçmektedir. Bu sürede işletme ihtiyaç duyduğu nakitleri kısa süreli borçlanmalarla karşılama yoluna gitmektedir.</a:t>
            </a:r>
          </a:p>
          <a:p>
            <a:pPr>
              <a:lnSpc>
                <a:spcPct val="120000"/>
              </a:lnSpc>
              <a:buNone/>
            </a:pPr>
            <a:r>
              <a:rPr lang="tr-TR" sz="1600" b="1" dirty="0">
                <a:latin typeface="Comic Sans MS" pitchFamily="66" charset="0"/>
              </a:rPr>
              <a:t>Kısa süreli finansman</a:t>
            </a:r>
            <a:r>
              <a:rPr lang="tr-TR" sz="1600" dirty="0">
                <a:latin typeface="Comic Sans MS" pitchFamily="66" charset="0"/>
              </a:rPr>
              <a:t>, genel olarak bir yıla kadar olan bir dönem içinde geri ödenmesi gereken kaynaklarla sağlanan finansmandır.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Belli başlı kısa süreli finansman kaynakları ise, ticari krediler, birikmiş borçlar, müşterilerin avans ödemeleri ve satıcıların açtıkları kredilerdir.</a:t>
            </a:r>
          </a:p>
          <a:p>
            <a:pPr>
              <a:lnSpc>
                <a:spcPct val="120000"/>
              </a:lnSpc>
              <a:buNone/>
            </a:pPr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428612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142984"/>
            <a:ext cx="7790712" cy="510541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endParaRPr lang="tr-TR" sz="22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None/>
            </a:pPr>
            <a:r>
              <a:rPr lang="tr-TR" sz="2200" dirty="0">
                <a:latin typeface="Comic Sans MS" pitchFamily="66" charset="0"/>
              </a:rPr>
              <a:t>Finans yöneticisinin uzun süreli ve kısa süreli finansman arasında denge sağlaması gerekmektedir. </a:t>
            </a:r>
          </a:p>
          <a:p>
            <a:pPr>
              <a:lnSpc>
                <a:spcPct val="120000"/>
              </a:lnSpc>
              <a:buNone/>
            </a:pPr>
            <a:r>
              <a:rPr lang="tr-TR" sz="2200" dirty="0">
                <a:latin typeface="Comic Sans MS" pitchFamily="66" charset="0"/>
              </a:rPr>
              <a:t>İşletmenin kendi ürettiği mal veya hizmetlerle ilgili mevsimlik dalgalanmalar, genel olarak ekonomideki ve iş hayatındaki </a:t>
            </a:r>
            <a:r>
              <a:rPr lang="tr-TR" sz="2200" b="1" dirty="0">
                <a:latin typeface="Comic Sans MS" pitchFamily="66" charset="0"/>
              </a:rPr>
              <a:t>istikrar-durgunluk- dalgalanmalar </a:t>
            </a:r>
            <a:r>
              <a:rPr lang="tr-TR" sz="2200" dirty="0">
                <a:latin typeface="Comic Sans MS" pitchFamily="66" charset="0"/>
              </a:rPr>
              <a:t>bu dengenin sağlanmasında dikkate alınması gereken faktörlerdir.</a:t>
            </a:r>
          </a:p>
          <a:p>
            <a:pPr>
              <a:lnSpc>
                <a:spcPct val="120000"/>
              </a:lnSpc>
              <a:buNone/>
            </a:pP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 Finansman Fonksiyonu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916832"/>
            <a:ext cx="7790712" cy="433156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400" dirty="0">
                <a:latin typeface="Comic Sans MS" pitchFamily="66" charset="0"/>
              </a:rPr>
              <a:t>Finansman fonksiyonu; işletmelerin faaliyette bulunabilmeleri için ihtiyaç duyduğu mali kaynakları en uygun şartlarda sağlayarak, işletmede birikmiş olan fonların amaçların gerçekleştirilmesi için planlanması, örgütlenmesi, yöneltilmesi ve kontrol edilmesi faaliyetleridir.</a:t>
            </a:r>
          </a:p>
        </p:txBody>
      </p:sp>
    </p:spTree>
    <p:extLst>
      <p:ext uri="{BB962C8B-B14F-4D97-AF65-F5344CB8AC3E}">
        <p14:creationId xmlns:p14="http://schemas.microsoft.com/office/powerpoint/2010/main" val="205139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/>
          </a:bodyPr>
          <a:lstStyle/>
          <a:p>
            <a:r>
              <a:rPr lang="tr-TR" dirty="0">
                <a:latin typeface="Comic Sans MS" pitchFamily="66" charset="0"/>
              </a:rPr>
              <a:t> Finansman Fonksiyonu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buClrTx/>
              <a:buNone/>
            </a:pPr>
            <a:r>
              <a:rPr lang="tr-TR" sz="2400" b="1" dirty="0">
                <a:latin typeface="Comic Sans MS" pitchFamily="66" charset="0"/>
              </a:rPr>
              <a:t>Finansal yönetimin amacı, 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400" dirty="0">
                <a:latin typeface="Comic Sans MS" pitchFamily="66" charset="0"/>
              </a:rPr>
              <a:t>işletmenin ödeme güçlüğüne düşmemesini sağlamak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2400" dirty="0">
                <a:latin typeface="Comic Sans MS" pitchFamily="66" charset="0"/>
              </a:rPr>
              <a:t>kâr edip amaçlarını gerçekleştirmesine yardımcı olmak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tr-TR" sz="2400" b="1" dirty="0">
                <a:latin typeface="Comic Sans MS" pitchFamily="66" charset="0"/>
              </a:rPr>
              <a:t>Bir işletmede finansman fonksiyonunun kapsamında;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finansal planlama,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finans bölümünün örgütlenmesi,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gerekli fonların sağlanması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işletmenin sağladığı fonları uygun bir şekilde değerlendirmesi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finansal analiz</a:t>
            </a:r>
          </a:p>
          <a:p>
            <a:pPr>
              <a:lnSpc>
                <a:spcPct val="120000"/>
              </a:lnSpc>
              <a:buClrTx/>
              <a:buNone/>
            </a:pPr>
            <a:r>
              <a:rPr lang="tr-TR" sz="2400" dirty="0">
                <a:latin typeface="Comic Sans MS" pitchFamily="66" charset="0"/>
              </a:rPr>
              <a:t>bulunmaktadır.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İşletmelerde finansman yöntemleri;</a:t>
            </a:r>
          </a:p>
          <a:p>
            <a:pPr lvl="1">
              <a:lnSpc>
                <a:spcPct val="120000"/>
              </a:lnSpc>
              <a:buClrTx/>
              <a:buSzPct val="95000"/>
              <a:buFont typeface="Wingdings" pitchFamily="2" charset="2"/>
              <a:buChar char="q"/>
            </a:pPr>
            <a:r>
              <a:rPr lang="tr-TR" sz="2200" b="1" i="1" dirty="0">
                <a:latin typeface="Comic Sans MS" pitchFamily="66" charset="0"/>
              </a:rPr>
              <a:t> kaynağına göre finansman yöntemleri </a:t>
            </a:r>
          </a:p>
          <a:p>
            <a:pPr marL="1115568" lvl="2" indent="-457200">
              <a:lnSpc>
                <a:spcPct val="120000"/>
              </a:lnSpc>
              <a:buClrTx/>
              <a:buSzPct val="95000"/>
              <a:buFont typeface="+mj-lt"/>
              <a:buAutoNum type="alphaLcParenR"/>
            </a:pPr>
            <a:r>
              <a:rPr lang="tr-TR" sz="2000" dirty="0" err="1">
                <a:latin typeface="Comic Sans MS" pitchFamily="66" charset="0"/>
              </a:rPr>
              <a:t>Özkaynaklardan</a:t>
            </a:r>
            <a:r>
              <a:rPr lang="tr-TR" sz="2000" dirty="0">
                <a:latin typeface="Comic Sans MS" pitchFamily="66" charset="0"/>
              </a:rPr>
              <a:t> sağlanan finansman</a:t>
            </a:r>
          </a:p>
          <a:p>
            <a:pPr marL="1115568" lvl="2" indent="-457200">
              <a:lnSpc>
                <a:spcPct val="120000"/>
              </a:lnSpc>
              <a:buClrTx/>
              <a:buSzPct val="95000"/>
              <a:buFont typeface="+mj-lt"/>
              <a:buAutoNum type="alphaLcParenR"/>
            </a:pPr>
            <a:r>
              <a:rPr lang="tr-TR" sz="2000" dirty="0">
                <a:latin typeface="Comic Sans MS" pitchFamily="66" charset="0"/>
              </a:rPr>
              <a:t>Dış kaynaklardan sağlanan finansman:</a:t>
            </a:r>
          </a:p>
          <a:p>
            <a:pPr marL="1115568" lvl="2" indent="-457200">
              <a:lnSpc>
                <a:spcPct val="120000"/>
              </a:lnSpc>
              <a:buClrTx/>
              <a:buSzPct val="95000"/>
              <a:buFont typeface="+mj-lt"/>
              <a:buAutoNum type="alphaLcParenR"/>
            </a:pPr>
            <a:r>
              <a:rPr lang="tr-TR" sz="2000" dirty="0" err="1">
                <a:latin typeface="Comic Sans MS" pitchFamily="66" charset="0"/>
              </a:rPr>
              <a:t>Otofinansman</a:t>
            </a:r>
            <a:endParaRPr lang="tr-TR" sz="2000" dirty="0">
              <a:latin typeface="Comic Sans MS" pitchFamily="66" charset="0"/>
            </a:endParaRPr>
          </a:p>
          <a:p>
            <a:pPr lvl="2">
              <a:lnSpc>
                <a:spcPct val="120000"/>
              </a:lnSpc>
              <a:buClrTx/>
              <a:buSzPct val="95000"/>
              <a:buNone/>
            </a:pPr>
            <a:endParaRPr lang="tr-TR" sz="2000" dirty="0">
              <a:latin typeface="Comic Sans MS" pitchFamily="66" charset="0"/>
            </a:endParaRPr>
          </a:p>
          <a:p>
            <a:pPr lvl="1">
              <a:lnSpc>
                <a:spcPct val="120000"/>
              </a:lnSpc>
              <a:buClrTx/>
              <a:buSzPct val="95000"/>
              <a:buFont typeface="Wingdings" pitchFamily="2" charset="2"/>
              <a:buChar char="q"/>
            </a:pPr>
            <a:r>
              <a:rPr lang="tr-TR" sz="2200" b="1" i="1" dirty="0">
                <a:latin typeface="Comic Sans MS" pitchFamily="66" charset="0"/>
              </a:rPr>
              <a:t>süresine göre finansman yöntemleri </a:t>
            </a:r>
          </a:p>
          <a:p>
            <a:pPr marL="1115568" lvl="2" indent="-457200">
              <a:lnSpc>
                <a:spcPct val="120000"/>
              </a:lnSpc>
              <a:buClrTx/>
              <a:buSzPct val="95000"/>
              <a:buFont typeface="+mj-lt"/>
              <a:buAutoNum type="alphaLcParenR"/>
            </a:pPr>
            <a:r>
              <a:rPr lang="tr-TR" sz="2000" dirty="0">
                <a:latin typeface="Comic Sans MS" pitchFamily="66" charset="0"/>
              </a:rPr>
              <a:t>Uzun süreli finansman</a:t>
            </a:r>
          </a:p>
          <a:p>
            <a:pPr marL="1115568" lvl="2" indent="-457200">
              <a:lnSpc>
                <a:spcPct val="120000"/>
              </a:lnSpc>
              <a:buClrTx/>
              <a:buSzPct val="95000"/>
              <a:buFont typeface="+mj-lt"/>
              <a:buAutoNum type="alphaLcParenR"/>
            </a:pPr>
            <a:r>
              <a:rPr lang="tr-TR" sz="2000" dirty="0">
                <a:latin typeface="Comic Sans MS" pitchFamily="66" charset="0"/>
              </a:rPr>
              <a:t>Kısa süreli finansman</a:t>
            </a:r>
          </a:p>
          <a:p>
            <a:pPr>
              <a:lnSpc>
                <a:spcPct val="120000"/>
              </a:lnSpc>
              <a:buNone/>
            </a:pPr>
            <a:endParaRPr lang="tr-TR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000" b="1" dirty="0">
                <a:latin typeface="Comic Sans MS" pitchFamily="66" charset="0"/>
              </a:rPr>
              <a:t>Kaynağına göre finansman yöntemleri</a:t>
            </a:r>
            <a:r>
              <a:rPr lang="tr-TR" sz="20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2000" b="1" dirty="0">
                <a:latin typeface="Comic Sans MS" pitchFamily="66" charset="0"/>
              </a:rPr>
              <a:t>a. </a:t>
            </a:r>
            <a:r>
              <a:rPr lang="tr-TR" sz="2000" b="1" dirty="0" err="1">
                <a:latin typeface="Comic Sans MS" pitchFamily="66" charset="0"/>
              </a:rPr>
              <a:t>Özkaynaklardan</a:t>
            </a:r>
            <a:r>
              <a:rPr lang="tr-TR" sz="2000" b="1" dirty="0">
                <a:latin typeface="Comic Sans MS" pitchFamily="66" charset="0"/>
              </a:rPr>
              <a:t> sağlanan finansman: </a:t>
            </a:r>
          </a:p>
          <a:p>
            <a:pPr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İşletmenin sahip veya ortaklarınca, gerek işletmenin kuruluşu sırasında, gerekse daha sonra işletmeye konmuş olan sermayeye “</a:t>
            </a:r>
            <a:r>
              <a:rPr lang="tr-TR" sz="2000" dirty="0" err="1">
                <a:latin typeface="Comic Sans MS" pitchFamily="66" charset="0"/>
              </a:rPr>
              <a:t>özkaynaklardan</a:t>
            </a:r>
            <a:r>
              <a:rPr lang="tr-TR" sz="2000" dirty="0">
                <a:latin typeface="Comic Sans MS" pitchFamily="66" charset="0"/>
              </a:rPr>
              <a:t> sağlanan finansman” denir. </a:t>
            </a:r>
          </a:p>
          <a:p>
            <a:pPr>
              <a:lnSpc>
                <a:spcPct val="120000"/>
              </a:lnSpc>
              <a:buNone/>
            </a:pPr>
            <a:r>
              <a:rPr lang="tr-TR" sz="2000" dirty="0">
                <a:latin typeface="Comic Sans MS" pitchFamily="66" charset="0"/>
              </a:rPr>
              <a:t>Bir işletmenin </a:t>
            </a:r>
            <a:r>
              <a:rPr lang="tr-TR" sz="2000" dirty="0" err="1">
                <a:latin typeface="Comic Sans MS" pitchFamily="66" charset="0"/>
              </a:rPr>
              <a:t>özsermayesinin</a:t>
            </a:r>
            <a:r>
              <a:rPr lang="tr-TR" sz="2000" dirty="0">
                <a:latin typeface="Comic Sans MS" pitchFamily="66" charset="0"/>
              </a:rPr>
              <a:t> yeterliliği, işletmeye kredi verenler ve kamuoyu için önem taşımaktadır.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800" b="1" dirty="0">
                <a:latin typeface="Comic Sans MS" pitchFamily="66" charset="0"/>
              </a:rPr>
              <a:t>Kaynağına göre finansman yöntemleri</a:t>
            </a:r>
            <a:r>
              <a:rPr lang="tr-TR" sz="28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2200" b="1" dirty="0">
                <a:latin typeface="Comic Sans MS" pitchFamily="66" charset="0"/>
              </a:rPr>
              <a:t>a. </a:t>
            </a:r>
            <a:r>
              <a:rPr lang="tr-TR" sz="2200" b="1" dirty="0" err="1">
                <a:latin typeface="Comic Sans MS" pitchFamily="66" charset="0"/>
              </a:rPr>
              <a:t>Özkaynaklardan</a:t>
            </a:r>
            <a:r>
              <a:rPr lang="tr-TR" sz="2200" b="1" dirty="0">
                <a:latin typeface="Comic Sans MS" pitchFamily="66" charset="0"/>
              </a:rPr>
              <a:t> sağlanan finansman: </a:t>
            </a:r>
          </a:p>
          <a:p>
            <a:pPr>
              <a:lnSpc>
                <a:spcPct val="120000"/>
              </a:lnSpc>
              <a:buNone/>
            </a:pPr>
            <a:r>
              <a:rPr lang="tr-TR" sz="2200" dirty="0" err="1">
                <a:latin typeface="Comic Sans MS" pitchFamily="66" charset="0"/>
              </a:rPr>
              <a:t>Özkaynaklardan</a:t>
            </a:r>
            <a:r>
              <a:rPr lang="tr-TR" sz="2200" dirty="0">
                <a:latin typeface="Comic Sans MS" pitchFamily="66" charset="0"/>
              </a:rPr>
              <a:t> sağlanan finansmanın işletmeler için birtakım avantajları vardır;</a:t>
            </a:r>
          </a:p>
          <a:p>
            <a:pPr lvl="1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 Bu kaynaklara faiz gibi geri ödeme yapılması söz konusu değildir.</a:t>
            </a:r>
          </a:p>
          <a:p>
            <a:pPr lvl="1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Diğer kaynakların kullanımı zamanla sınırlı olduğu halde, </a:t>
            </a:r>
            <a:r>
              <a:rPr lang="tr-TR" sz="2000" dirty="0" err="1">
                <a:latin typeface="Comic Sans MS" pitchFamily="66" charset="0"/>
              </a:rPr>
              <a:t>özkaynaklarda</a:t>
            </a:r>
            <a:r>
              <a:rPr lang="tr-TR" sz="2000" dirty="0">
                <a:latin typeface="Comic Sans MS" pitchFamily="66" charset="0"/>
              </a:rPr>
              <a:t> böyle bir sınırlama yoktur.</a:t>
            </a:r>
          </a:p>
          <a:p>
            <a:pPr lvl="1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 </a:t>
            </a:r>
            <a:r>
              <a:rPr lang="tr-TR" sz="2000" dirty="0" err="1">
                <a:latin typeface="Comic Sans MS" pitchFamily="66" charset="0"/>
              </a:rPr>
              <a:t>Özsermaye</a:t>
            </a:r>
            <a:r>
              <a:rPr lang="tr-TR" sz="2000" dirty="0">
                <a:latin typeface="Comic Sans MS" pitchFamily="66" charset="0"/>
              </a:rPr>
              <a:t> aynı zamanda işletmenin gücünü gösterir.</a:t>
            </a:r>
            <a:br>
              <a:rPr lang="tr-TR" sz="2200" dirty="0">
                <a:latin typeface="Comic Sans MS" pitchFamily="66" charset="0"/>
              </a:rPr>
            </a:b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000" b="1" dirty="0">
                <a:latin typeface="Comic Sans MS" pitchFamily="66" charset="0"/>
              </a:rPr>
              <a:t>Kaynağına göre finansman yöntemleri</a:t>
            </a:r>
            <a:r>
              <a:rPr lang="tr-TR" sz="20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1600" b="1" dirty="0">
                <a:latin typeface="Comic Sans MS" pitchFamily="66" charset="0"/>
              </a:rPr>
              <a:t>b. Dış kaynaklardan sağlanan finansman</a:t>
            </a:r>
            <a:r>
              <a:rPr lang="tr-TR" sz="1600" dirty="0">
                <a:latin typeface="Comic Sans MS" pitchFamily="66" charset="0"/>
              </a:rPr>
              <a:t>: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Dış kaynaklar, işletmenin belirli bir vade sonunda geri ödenmek üzere banka veya diğer finansal kuruluşlardan sağladığı kaynaklardır.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İşletmeler sermaye ihtiyaçlarının bir kısmını, işletme dışından borçlanma yoluyla sağlarlar.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İşletmeye yeni ortak alınmadan sermaye temin etme imkanı sağlaması, ödenen faizlerin gider olarak vergiden düşülebilmesi dış kaynakların işletmeye sağladığı </a:t>
            </a:r>
            <a:r>
              <a:rPr lang="tr-TR" sz="1600" b="1" dirty="0">
                <a:latin typeface="Comic Sans MS" pitchFamily="66" charset="0"/>
              </a:rPr>
              <a:t>avantajlardır</a:t>
            </a:r>
            <a:r>
              <a:rPr lang="tr-TR" sz="1600" dirty="0">
                <a:latin typeface="Comic Sans MS" pitchFamily="66" charset="0"/>
              </a:rPr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Faizlerin zaman sınırı aşılırsa faiz yükü artabilmesi, kredilerin hiç ödenememesi durumunda işletmenin aktiflerine el konabilmesi ise dış kaynakların işletmeye getirdiği </a:t>
            </a:r>
            <a:r>
              <a:rPr lang="tr-TR" sz="1600" b="1" dirty="0">
                <a:latin typeface="Comic Sans MS" pitchFamily="66" charset="0"/>
              </a:rPr>
              <a:t>dezavantajlardır</a:t>
            </a:r>
            <a:r>
              <a:rPr lang="tr-TR" sz="1600" dirty="0">
                <a:latin typeface="Comic Sans MS" pitchFamily="66" charset="0"/>
              </a:rPr>
              <a:t>.</a:t>
            </a:r>
          </a:p>
          <a:p>
            <a:pPr>
              <a:lnSpc>
                <a:spcPct val="120000"/>
              </a:lnSpc>
              <a:buNone/>
            </a:pPr>
            <a:endParaRPr lang="tr-TR" sz="1600" dirty="0">
              <a:latin typeface="Comic Sans MS" pitchFamily="66" charset="0"/>
            </a:endParaRPr>
          </a:p>
          <a:p>
            <a:pPr>
              <a:lnSpc>
                <a:spcPct val="120000"/>
              </a:lnSpc>
              <a:buNone/>
            </a:pPr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Kaynağına göre finansman yöntemleri</a:t>
            </a:r>
            <a:r>
              <a:rPr lang="tr-TR" sz="24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c. </a:t>
            </a:r>
            <a:r>
              <a:rPr lang="tr-TR" sz="1800" b="1" dirty="0" err="1">
                <a:latin typeface="Comic Sans MS" pitchFamily="66" charset="0"/>
              </a:rPr>
              <a:t>Otofinansman</a:t>
            </a:r>
            <a:r>
              <a:rPr lang="tr-TR" sz="1800" b="1" dirty="0">
                <a:latin typeface="Comic Sans MS" pitchFamily="66" charset="0"/>
              </a:rPr>
              <a:t>: </a:t>
            </a:r>
          </a:p>
          <a:p>
            <a:pPr>
              <a:lnSpc>
                <a:spcPct val="120000"/>
              </a:lnSpc>
              <a:buNone/>
            </a:pPr>
            <a:r>
              <a:rPr lang="tr-TR" sz="1800" b="1" dirty="0">
                <a:latin typeface="Comic Sans MS" pitchFamily="66" charset="0"/>
              </a:rPr>
              <a:t>	</a:t>
            </a:r>
            <a:r>
              <a:rPr lang="tr-TR" sz="1800" dirty="0">
                <a:latin typeface="Comic Sans MS" pitchFamily="66" charset="0"/>
              </a:rPr>
              <a:t>İşletmenin faaliyetleri sonucunda oluşan kârın, gerek kanun tarafından, gerekse işletme yönetiminin kararıyla dağıtılmayarak işletme sermayesine eklenmesi; yani işletmenin kendi kendine finansman sağlamasıdır.</a:t>
            </a:r>
          </a:p>
          <a:p>
            <a:pPr>
              <a:lnSpc>
                <a:spcPct val="120000"/>
              </a:lnSpc>
              <a:buNone/>
            </a:pPr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2976" y="0"/>
            <a:ext cx="7790712" cy="1143000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Comic Sans MS" pitchFamily="66" charset="0"/>
              </a:rPr>
              <a:t>İşletmelerde Finansman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142984"/>
            <a:ext cx="7790712" cy="52864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None/>
            </a:pPr>
            <a:r>
              <a:rPr lang="tr-TR" sz="2400" b="1" dirty="0">
                <a:latin typeface="Comic Sans MS" pitchFamily="66" charset="0"/>
              </a:rPr>
              <a:t>Süresine göre finansman yöntemleri</a:t>
            </a:r>
            <a:r>
              <a:rPr lang="tr-TR" sz="2400" dirty="0">
                <a:latin typeface="Comic Sans MS" pitchFamily="66" charset="0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tr-TR" sz="1600" b="1" dirty="0">
                <a:latin typeface="Comic Sans MS" pitchFamily="66" charset="0"/>
              </a:rPr>
              <a:t>a. Uzun süreli finansman: </a:t>
            </a:r>
            <a:r>
              <a:rPr lang="tr-TR" sz="1600" dirty="0" err="1">
                <a:latin typeface="Comic Sans MS" pitchFamily="66" charset="0"/>
              </a:rPr>
              <a:t>Özsermaye</a:t>
            </a:r>
            <a:r>
              <a:rPr lang="tr-TR" sz="1600" dirty="0">
                <a:latin typeface="Comic Sans MS" pitchFamily="66" charset="0"/>
              </a:rPr>
              <a:t> ve uzun süreli borçlar.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 err="1">
                <a:latin typeface="Comic Sans MS" pitchFamily="66" charset="0"/>
              </a:rPr>
              <a:t>Özsermaye</a:t>
            </a:r>
            <a:r>
              <a:rPr lang="tr-TR" sz="1600" dirty="0">
                <a:latin typeface="Comic Sans MS" pitchFamily="66" charset="0"/>
              </a:rPr>
              <a:t> aslında işletme açısından uzun süreli değil, devamlı bir kaynak niteliği gösterir.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Uzun süreli kaynak bulunması işletmenin sık sık karşılaştığı bir sorun değildir, işletmenin kuruluş aşamasında veya büyük çaplı yeni yatırımlara gidildiğinde ortaya çıkar.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Belli başlı uzun süreli finansman kaynakları, bankalardan alınan krediler, tahvil çıkarılması, ipotek karşılığı finansman temin edilmesi olarak sayılabilir.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Hisse senedi çıkarılarak kaynak sağlanması da bu grupta değerlendirilmektedir.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Uzun süreli kredileri genelde kalkınma bankaları sağlamaktadır. </a:t>
            </a:r>
          </a:p>
          <a:p>
            <a:pPr>
              <a:lnSpc>
                <a:spcPct val="120000"/>
              </a:lnSpc>
              <a:buNone/>
            </a:pPr>
            <a:r>
              <a:rPr lang="tr-TR" sz="1600" dirty="0">
                <a:latin typeface="Comic Sans MS" pitchFamily="66" charset="0"/>
              </a:rPr>
              <a:t>Ülkemizde, İller Bankası, Türkiye Sınai Kalkınma Bankası, Türkiye Kalkınma Bankası bu kuruluşlardan bazılarıdır. Uzun süreli kredi sağlayan uluslararası kuruluşlar arasında ise IMF(Uluslararası Para Fonu), Dünya Bankası, Avrupa Yatırım Bankası sayılabilir.</a:t>
            </a:r>
          </a:p>
          <a:p>
            <a:pPr>
              <a:lnSpc>
                <a:spcPct val="120000"/>
              </a:lnSpc>
              <a:buNone/>
            </a:pPr>
            <a:endParaRPr lang="tr-TR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116</TotalTime>
  <Words>191</Words>
  <Application>Microsoft Office PowerPoint</Application>
  <PresentationFormat>Ekran Gösterisi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Comic Sans MS</vt:lpstr>
      <vt:lpstr>Gill Sans MT</vt:lpstr>
      <vt:lpstr>Verdana</vt:lpstr>
      <vt:lpstr>Wingdings</vt:lpstr>
      <vt:lpstr>Wingdings 2</vt:lpstr>
      <vt:lpstr>Gündönümü</vt:lpstr>
      <vt:lpstr> Finansman Fonksiyonu</vt:lpstr>
      <vt:lpstr> Finansman Fonksiyonu</vt:lpstr>
      <vt:lpstr> Finansman Fonksiyonu</vt:lpstr>
      <vt:lpstr>İşletmelerde Finansman Yöntemleri</vt:lpstr>
      <vt:lpstr>İşletmelerde Finansman Yöntemleri</vt:lpstr>
      <vt:lpstr>İşletmelerde Finansman Yöntemleri</vt:lpstr>
      <vt:lpstr>İşletmelerde Finansman Yöntemleri</vt:lpstr>
      <vt:lpstr>İşletmelerde Finansman Yöntemleri</vt:lpstr>
      <vt:lpstr>İşletmelerde Finansman Yöntemleri</vt:lpstr>
      <vt:lpstr>İşletmelerde Finansman Yöntemleri</vt:lpstr>
      <vt:lpstr>İşletmelerde Finansman Yöntemleri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İşletmelerde Finansman Yöntemleri</dc:title>
  <dc:creator>User</dc:creator>
  <cp:lastModifiedBy>User</cp:lastModifiedBy>
  <cp:revision>10</cp:revision>
  <dcterms:created xsi:type="dcterms:W3CDTF">2020-05-02T23:29:03Z</dcterms:created>
  <dcterms:modified xsi:type="dcterms:W3CDTF">2020-05-07T09:46:19Z</dcterms:modified>
</cp:coreProperties>
</file>