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50" d="100"/>
          <a:sy n="50" d="100"/>
        </p:scale>
        <p:origin x="-1267" y="-67"/>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14" name="13 Başlık"/>
          <p:cNvSpPr>
            <a:spLocks noGrp="1"/>
          </p:cNvSpPr>
          <p:nvPr>
            <p:ph type="ctrTitle"/>
          </p:nvPr>
        </p:nvSpPr>
        <p:spPr>
          <a:xfrm>
            <a:off x="1432560" y="359898"/>
            <a:ext cx="7406640" cy="1472184"/>
          </a:xfrm>
        </p:spPr>
        <p:txBody>
          <a:bodyPr anchor="b"/>
          <a:lstStyle>
            <a:lvl1pPr algn="l">
              <a:defRPr/>
            </a:lvl1pPr>
            <a:extLst/>
          </a:lstStyle>
          <a:p>
            <a:r>
              <a:rPr kumimoji="0" lang="tr-TR" smtClean="0"/>
              <a:t>Asıl başlık stili için tıklatın</a:t>
            </a:r>
            <a:endParaRPr kumimoji="0" lang="en-US"/>
          </a:p>
        </p:txBody>
      </p:sp>
      <p:sp>
        <p:nvSpPr>
          <p:cNvPr id="22" name="21 Alt Başlık"/>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7" name="6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20" name="19 Altbilgi Yer Tutucusu"/>
          <p:cNvSpPr>
            <a:spLocks noGrp="1"/>
          </p:cNvSpPr>
          <p:nvPr>
            <p:ph type="ftr" sz="quarter" idx="11"/>
          </p:nvPr>
        </p:nvSpPr>
        <p:spPr/>
        <p:txBody>
          <a:bodyPr/>
          <a:lstStyle>
            <a:extLst/>
          </a:lstStyle>
          <a:p>
            <a:endParaRPr lang="tr-TR"/>
          </a:p>
        </p:txBody>
      </p:sp>
      <p:sp>
        <p:nvSpPr>
          <p:cNvPr id="10" name="9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
        <p:nvSpPr>
          <p:cNvPr id="8" name="7 Oval"/>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858000" y="274639"/>
            <a:ext cx="1828800" cy="5851525"/>
          </a:xfrm>
        </p:spPr>
        <p:txBody>
          <a:bodyPr vert="eaVe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1143000" y="274640"/>
            <a:ext cx="55626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6 Dikdörtgen"/>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Başlık"/>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
        <p:nvSpPr>
          <p:cNvPr id="10" name="9 Dikdörtgen"/>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8 Oval"/>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1435608" y="274320"/>
            <a:ext cx="7498080" cy="1143000"/>
          </a:xfrm>
        </p:spPr>
        <p:txBody>
          <a:bodyPr anchor="ct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4 Dikdörtgen"/>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1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3" name="2 Altbilgi Yer Tutucusu"/>
          <p:cNvSpPr>
            <a:spLocks noGrp="1"/>
          </p:cNvSpPr>
          <p:nvPr>
            <p:ph type="ftr" sz="quarter" idx="11"/>
          </p:nvPr>
        </p:nvSpPr>
        <p:spPr/>
        <p:txBody>
          <a:bodyPr/>
          <a:lstStyle>
            <a:extLst/>
          </a:lstStyle>
          <a:p>
            <a:endParaRPr lang="tr-TR"/>
          </a:p>
        </p:txBody>
      </p:sp>
      <p:sp>
        <p:nvSpPr>
          <p:cNvPr id="4" name="3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
        <p:nvSpPr>
          <p:cNvPr id="6" name="5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extLst/>
          </a:lstStyle>
          <a:p>
            <a:fld id="{9C431F5C-9EB5-4131-B131-6C33593D1CA2}" type="datetimeFigureOut">
              <a:rPr lang="tr-TR" smtClean="0"/>
              <a:t>27.01.2018</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339B5497-718F-48FE-985D-1D215525431A}" type="slidenum">
              <a:rPr lang="tr-TR" smtClean="0"/>
              <a:t>‹#›</a:t>
            </a:fld>
            <a:endParaRPr lang="tr-TR"/>
          </a:p>
        </p:txBody>
      </p:sp>
      <p:sp>
        <p:nvSpPr>
          <p:cNvPr id="8" name="7 Dikdörtgen"/>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2 Resim Yer Tutucusu"/>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tr-TR" smtClean="0"/>
              <a:t>Resim eklemek için simgeyi tıklatın</a:t>
            </a:r>
            <a:endParaRPr kumimoji="0" lang="en-US" dirty="0"/>
          </a:p>
        </p:txBody>
      </p:sp>
      <p:sp>
        <p:nvSpPr>
          <p:cNvPr id="9" name="8 Akış Çizelgesi: İşlem"/>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9 Akış Çizelgesi: İşlem"/>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3 Metin Yer Tutucusu"/>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tr-TR" smtClean="0"/>
              <a:t>Asıl metin stillerini düzenlemek için tıklatın</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Pasta"/>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7 Oval"/>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10 Halka"/>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11 Dikdörtgen"/>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4 Başlık Yer Tutucusu"/>
          <p:cNvSpPr>
            <a:spLocks noGrp="1"/>
          </p:cNvSpPr>
          <p:nvPr>
            <p:ph type="title"/>
          </p:nvPr>
        </p:nvSpPr>
        <p:spPr>
          <a:xfrm>
            <a:off x="1435608" y="274638"/>
            <a:ext cx="7498080" cy="1143000"/>
          </a:xfrm>
          <a:prstGeom prst="rect">
            <a:avLst/>
          </a:prstGeom>
        </p:spPr>
        <p:txBody>
          <a:bodyPr anchor="ctr">
            <a:normAutofit/>
          </a:bodyPr>
          <a:lstStyle>
            <a:extLst/>
          </a:lstStyle>
          <a:p>
            <a:r>
              <a:rPr kumimoji="0" lang="tr-TR" smtClean="0"/>
              <a:t>Asıl başlık stili için tıklatın</a:t>
            </a:r>
            <a:endParaRPr kumimoji="0" lang="en-US"/>
          </a:p>
        </p:txBody>
      </p:sp>
      <p:sp>
        <p:nvSpPr>
          <p:cNvPr id="9" name="8 Metin Yer Tutucusu"/>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4" name="23 Veri Yer Tutucusu"/>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9C431F5C-9EB5-4131-B131-6C33593D1CA2}" type="datetimeFigureOut">
              <a:rPr lang="tr-TR" smtClean="0"/>
              <a:t>27.01.2018</a:t>
            </a:fld>
            <a:endParaRPr lang="tr-TR"/>
          </a:p>
        </p:txBody>
      </p:sp>
      <p:sp>
        <p:nvSpPr>
          <p:cNvPr id="10" name="9 Altbilgi Yer Tutucusu"/>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tr-TR"/>
          </a:p>
        </p:txBody>
      </p:sp>
      <p:sp>
        <p:nvSpPr>
          <p:cNvPr id="22" name="21 Slayt Numarası Yer Tutucusu"/>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39B5497-718F-48FE-985D-1D215525431A}" type="slidenum">
              <a:rPr lang="tr-TR" smtClean="0"/>
              <a:t>‹#›</a:t>
            </a:fld>
            <a:endParaRPr lang="tr-TR"/>
          </a:p>
        </p:txBody>
      </p:sp>
      <p:sp>
        <p:nvSpPr>
          <p:cNvPr id="15" name="14 Dikdörtgen"/>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Abbasilerde Halifelik</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b="1" dirty="0"/>
              <a:t>Halifelik:</a:t>
            </a:r>
            <a:r>
              <a:rPr lang="tr-TR" dirty="0"/>
              <a:t> Merkeziyetçi bir idarî yapının var olduğu </a:t>
            </a:r>
            <a:r>
              <a:rPr lang="tr-TR" dirty="0" err="1"/>
              <a:t>Abbâsîlerde</a:t>
            </a:r>
            <a:r>
              <a:rPr lang="tr-TR" dirty="0"/>
              <a:t>, bu yapının  en üst noktasında devlet başkanı sıfatıyla yer alan kişi halife idi. Halife, her çeşit kuvvet ve kudretin kaynağı sayılırdı. Abbasî halifeleri kendilerini sadece hükümdar olarak değil, Allah’ın yeryüzündeki temsilcileri olarak da görüyorlardı. </a:t>
            </a:r>
            <a:r>
              <a:rPr lang="tr-TR" dirty="0" err="1"/>
              <a:t>Mansûr</a:t>
            </a:r>
            <a:r>
              <a:rPr lang="tr-TR" dirty="0"/>
              <a:t>, kendisini “</a:t>
            </a:r>
            <a:r>
              <a:rPr lang="tr-TR" dirty="0" err="1"/>
              <a:t>Sultanullah</a:t>
            </a:r>
            <a:r>
              <a:rPr lang="tr-TR" dirty="0"/>
              <a:t>” (</a:t>
            </a:r>
            <a:r>
              <a:rPr lang="tr-TR" dirty="0" err="1"/>
              <a:t>Taberî</a:t>
            </a:r>
            <a:r>
              <a:rPr lang="tr-TR" dirty="0"/>
              <a:t>,VIII,89)  yani “Allah’ın otoritesi” olarak nitelendirirken, hilâfetin bu anlamına vurgu yapıyordu.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10000"/>
          </a:bodyPr>
          <a:lstStyle/>
          <a:p>
            <a:r>
              <a:rPr lang="tr-TR" dirty="0"/>
              <a:t>Halifeler, bazı yetkilerini kadı, vezir, komutan gibi kişilere verseler de hükümetle ilgili bütün işlerde daima son hakem ve son söz sahibi kişilerdi ve siyasi otoriteleri mutlaktı.  Ancak,  </a:t>
            </a:r>
            <a:r>
              <a:rPr lang="tr-TR" dirty="0" err="1"/>
              <a:t>Sâmarrâ</a:t>
            </a:r>
            <a:r>
              <a:rPr lang="tr-TR" dirty="0"/>
              <a:t> dönemi ile birlikte halifenin mutlak otoritesi kalmamıştı ve bu otorite halifenin üzerinde nüfuz kuran kişiler tarafından kullanılıyordu.  Halifelik büyük ölçüde  sembolik bir anlam taşımaya başlamıştı.   </a:t>
            </a:r>
          </a:p>
          <a:p>
            <a:r>
              <a:rPr lang="tr-TR" dirty="0"/>
              <a:t>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a:bodyPr>
          <a:lstStyle/>
          <a:p>
            <a:r>
              <a:rPr lang="tr-TR" dirty="0" err="1"/>
              <a:t>Abbâsîler’de</a:t>
            </a:r>
            <a:r>
              <a:rPr lang="tr-TR" dirty="0"/>
              <a:t> halifelik verasete dayalı bir şekilde devam etti. </a:t>
            </a:r>
            <a:r>
              <a:rPr lang="tr-TR" dirty="0" err="1"/>
              <a:t>Emevîler</a:t>
            </a:r>
            <a:r>
              <a:rPr lang="tr-TR" dirty="0"/>
              <a:t> döneminde başlatılan veliahtlık sistemi, hilâfeti Abbasî ailesi içinde bulundurmak gayesiyle devam ettirildi. Halife en çok sevdiği veya daha yetkili ve en yüksek vasıflarla yüklü bulduğu kendi akrabalarından birini ölümünden sonra, kendi yerini almak üzere veliaht  tayin </a:t>
            </a:r>
            <a:r>
              <a:rPr lang="tr-TR" dirty="0" smtClean="0"/>
              <a:t>ediyordu</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 </a:t>
            </a:r>
            <a:r>
              <a:rPr lang="tr-TR" dirty="0" err="1" smtClean="0"/>
              <a:t>Abbasoğulları’ndan</a:t>
            </a:r>
            <a:r>
              <a:rPr lang="tr-TR" dirty="0" smtClean="0"/>
              <a:t> veliaht tayin etme geleneğinden radikal bir şekilde dönüş yapan halife </a:t>
            </a:r>
            <a:r>
              <a:rPr lang="tr-TR" dirty="0" err="1" smtClean="0"/>
              <a:t>Me’mûn’du</a:t>
            </a:r>
            <a:r>
              <a:rPr lang="tr-TR" dirty="0" smtClean="0"/>
              <a:t>. </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O</a:t>
            </a:r>
            <a:r>
              <a:rPr lang="tr-TR" dirty="0"/>
              <a:t>, </a:t>
            </a:r>
            <a:r>
              <a:rPr lang="tr-TR" dirty="0" err="1"/>
              <a:t>Alioğulları’ndan</a:t>
            </a:r>
            <a:r>
              <a:rPr lang="tr-TR" dirty="0"/>
              <a:t> biri olan Ali b. Musa’yı veliaht tayin ederek onu Ali er-Rıza diye isimlendirmiş ve bu tavrıyla da </a:t>
            </a:r>
            <a:r>
              <a:rPr lang="tr-TR" dirty="0" err="1"/>
              <a:t>Abbâsîler’in</a:t>
            </a:r>
            <a:r>
              <a:rPr lang="tr-TR" dirty="0"/>
              <a:t> veliaht tayin etme geleneğine aykırı hareket etmişti. Ali er-Rıza’nın ölümü ile bu teşebbüs yarıda kaldı ve daha sonra hiçbir halife döneminde böyle bir teşebbüste bulunulmadı</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ündönümü">
  <a:themeElements>
    <a:clrScheme name="Gündönümü">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Gündönümü">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Gündönümü">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TotalTime>
  <Words>246</Words>
  <Application>Microsoft Office PowerPoint</Application>
  <PresentationFormat>Ekran Gösterisi (4:3)</PresentationFormat>
  <Paragraphs>7</Paragraphs>
  <Slides>6</Slides>
  <Notes>0</Notes>
  <HiddenSlides>0</HiddenSlides>
  <MMClips>0</MMClips>
  <ScaleCrop>false</ScaleCrop>
  <HeadingPairs>
    <vt:vector size="4" baseType="variant">
      <vt:variant>
        <vt:lpstr>Tema</vt:lpstr>
      </vt:variant>
      <vt:variant>
        <vt:i4>1</vt:i4>
      </vt:variant>
      <vt:variant>
        <vt:lpstr>Slayt Başlıkları</vt:lpstr>
      </vt:variant>
      <vt:variant>
        <vt:i4>6</vt:i4>
      </vt:variant>
    </vt:vector>
  </HeadingPairs>
  <TitlesOfParts>
    <vt:vector size="7" baseType="lpstr">
      <vt:lpstr>Gündönümü</vt:lpstr>
      <vt:lpstr>Abbasilerde Halifelik</vt:lpstr>
      <vt:lpstr>Slayt 2</vt:lpstr>
      <vt:lpstr>Slayt 3</vt:lpstr>
      <vt:lpstr>Slayt 4</vt:lpstr>
      <vt:lpstr>Slayt 5</vt:lpstr>
      <vt:lpstr>Slayt 6</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Abbasilerde Halifelik</dc:title>
  <dc:creator>pc</dc:creator>
  <cp:lastModifiedBy>pc</cp:lastModifiedBy>
  <cp:revision>2</cp:revision>
  <dcterms:created xsi:type="dcterms:W3CDTF">2018-01-27T15:34:30Z</dcterms:created>
  <dcterms:modified xsi:type="dcterms:W3CDTF">2018-01-27T15:38:19Z</dcterms:modified>
</cp:coreProperties>
</file>