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31" r:id="rId3"/>
    <p:sldId id="332" r:id="rId4"/>
    <p:sldId id="341" r:id="rId5"/>
    <p:sldId id="327" r:id="rId6"/>
    <p:sldId id="334" r:id="rId7"/>
    <p:sldId id="335" r:id="rId8"/>
    <p:sldId id="33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14.9.2019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14.9.2019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175F02C-2C1A-43B8-9694-1B4E63A01B58}"/>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96AE9BC3-0CC0-4A0F-B24E-912C2DF14FE0}"/>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58664E91-214B-4108-9C07-58134515D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84428"/>
          </a:xfrm>
          <a:prstGeom prst="rect">
            <a:avLst/>
          </a:prstGeom>
        </p:spPr>
      </p:pic>
      <p:sp>
        <p:nvSpPr>
          <p:cNvPr id="6" name="Metin kutusu 5">
            <a:extLst>
              <a:ext uri="{FF2B5EF4-FFF2-40B4-BE49-F238E27FC236}">
                <a16:creationId xmlns:a16="http://schemas.microsoft.com/office/drawing/2014/main" id="{28946024-8278-47B2-BD73-25DC82C4D113}"/>
              </a:ext>
            </a:extLst>
          </p:cNvPr>
          <p:cNvSpPr txBox="1"/>
          <p:nvPr/>
        </p:nvSpPr>
        <p:spPr>
          <a:xfrm>
            <a:off x="498958" y="1599499"/>
            <a:ext cx="8146141" cy="1015663"/>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200" b="1" i="0" u="none" strike="noStrike" kern="1200" cap="none" spc="0" normalizeH="0" baseline="0" noProof="0" dirty="0">
                <a:ln>
                  <a:noFill/>
                </a:ln>
                <a:solidFill>
                  <a:srgbClr val="284985"/>
                </a:solidFill>
                <a:effectLst/>
                <a:uLnTx/>
                <a:uFillTx/>
                <a:latin typeface="Ubuntu" panose="020B0504030602030204" pitchFamily="34" charset="0"/>
                <a:ea typeface="+mn-ea"/>
                <a:cs typeface="+mn-cs"/>
              </a:rPr>
              <a:t>ACİL DURUM VE AFET PLANLAMASI</a:t>
            </a:r>
            <a:br>
              <a:rPr kumimoji="0" lang="tr-TR" sz="2800" b="1" i="0" u="none" strike="noStrike" kern="1200" cap="none" spc="0" normalizeH="0" baseline="0" noProof="0" dirty="0">
                <a:ln>
                  <a:noFill/>
                </a:ln>
                <a:solidFill>
                  <a:srgbClr val="122833"/>
                </a:solidFill>
                <a:effectLst/>
                <a:uLnTx/>
                <a:uFillTx/>
                <a:latin typeface="Ubuntu" panose="020B0504030602030204" pitchFamily="34" charset="0"/>
                <a:ea typeface="+mn-ea"/>
                <a:cs typeface="+mn-cs"/>
              </a:rPr>
            </a:br>
            <a:r>
              <a:rPr kumimoji="0" lang="tr-TR" sz="2800" b="1" i="0" u="none" strike="noStrike" kern="1200" cap="none" spc="0" normalizeH="0" baseline="0" noProof="0" dirty="0">
                <a:ln>
                  <a:noFill/>
                </a:ln>
                <a:solidFill>
                  <a:srgbClr val="4472C4"/>
                </a:solidFill>
                <a:effectLst/>
                <a:uLnTx/>
                <a:uFillTx/>
                <a:latin typeface="Ubuntu" panose="020B0504030602030204" pitchFamily="34" charset="0"/>
                <a:ea typeface="+mn-ea"/>
                <a:cs typeface="+mn-cs"/>
              </a:rPr>
              <a:t>ÜNİTE 4: </a:t>
            </a:r>
            <a:r>
              <a:rPr lang="tr-TR" sz="2800" dirty="0">
                <a:solidFill>
                  <a:srgbClr val="FF0000"/>
                </a:solidFill>
                <a:latin typeface="Ubuntu" panose="020B0504030602030204" pitchFamily="34" charset="0"/>
              </a:rPr>
              <a:t>Acil Durum ve Afet Yönetimi Planları Tarihçesi</a:t>
            </a:r>
            <a:endParaRPr kumimoji="0" lang="tr-TR" sz="2800" b="0" i="0" u="none" strike="noStrike" kern="1200" cap="none" spc="0" normalizeH="0" baseline="0" noProof="0" dirty="0">
              <a:ln>
                <a:noFill/>
              </a:ln>
              <a:solidFill>
                <a:srgbClr val="FF0000"/>
              </a:solidFill>
              <a:effectLst/>
              <a:uLnTx/>
              <a:uFillTx/>
              <a:latin typeface="Ubuntu" panose="020B0504030602030204" pitchFamily="34" charset="0"/>
              <a:ea typeface="+mn-ea"/>
              <a:cs typeface="+mn-cs"/>
            </a:endParaRPr>
          </a:p>
        </p:txBody>
      </p:sp>
      <p:sp>
        <p:nvSpPr>
          <p:cNvPr id="7" name="Metin kutusu 6">
            <a:extLst>
              <a:ext uri="{FF2B5EF4-FFF2-40B4-BE49-F238E27FC236}">
                <a16:creationId xmlns:a16="http://schemas.microsoft.com/office/drawing/2014/main" id="{7E812DC6-D3F4-4C52-B8A5-345CF8A063DD}"/>
              </a:ext>
            </a:extLst>
          </p:cNvPr>
          <p:cNvSpPr txBox="1"/>
          <p:nvPr/>
        </p:nvSpPr>
        <p:spPr>
          <a:xfrm>
            <a:off x="2945241" y="5043878"/>
            <a:ext cx="3253522" cy="515526"/>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b="1" i="0" u="none" strike="noStrike" kern="1200" cap="none" spc="0" normalizeH="0" baseline="0" noProof="0" dirty="0" err="1">
                <a:ln>
                  <a:noFill/>
                </a:ln>
                <a:solidFill>
                  <a:prstClr val="white"/>
                </a:solidFill>
                <a:effectLst/>
                <a:uLnTx/>
                <a:uFillTx/>
                <a:latin typeface="Ubuntu" panose="020B0504030602030204" pitchFamily="34" charset="0"/>
                <a:ea typeface="+mn-ea"/>
                <a:cs typeface="+mn-cs"/>
              </a:rPr>
              <a:t>Öğr</a:t>
            </a:r>
            <a:r>
              <a:rPr kumimoji="0" lang="tr-TR" b="1"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 Gör. Murat GÖROĞLU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950" b="0"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mgoroglu@ankara.edu.tr</a:t>
            </a:r>
          </a:p>
        </p:txBody>
      </p:sp>
      <p:sp>
        <p:nvSpPr>
          <p:cNvPr id="8" name="Metin kutusu 7">
            <a:extLst>
              <a:ext uri="{FF2B5EF4-FFF2-40B4-BE49-F238E27FC236}">
                <a16:creationId xmlns:a16="http://schemas.microsoft.com/office/drawing/2014/main" id="{021AAF24-7604-4FDC-B97A-F5758A4D5FEF}"/>
              </a:ext>
            </a:extLst>
          </p:cNvPr>
          <p:cNvSpPr txBox="1"/>
          <p:nvPr/>
        </p:nvSpPr>
        <p:spPr>
          <a:xfrm>
            <a:off x="1" y="6454295"/>
            <a:ext cx="9144000" cy="246221"/>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Güz 2020 ·  SINIF · </a:t>
            </a:r>
            <a:r>
              <a:rPr lang="tr-TR" sz="1000" dirty="0">
                <a:solidFill>
                  <a:prstClr val="white">
                    <a:lumMod val="65000"/>
                  </a:prstClr>
                </a:solidFill>
                <a:latin typeface="Calibri" panose="020F0502020204030204"/>
                <a:ea typeface="Cambria" panose="02040503050406030204" pitchFamily="18" charset="0"/>
              </a:rPr>
              <a:t>GÜN</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 SAAT - </a:t>
            </a:r>
            <a:r>
              <a:rPr lang="tr-TR" sz="1000" dirty="0">
                <a:solidFill>
                  <a:prstClr val="white">
                    <a:lumMod val="65000"/>
                  </a:prstClr>
                </a:solidFill>
                <a:latin typeface="Calibri" panose="020F0502020204030204"/>
                <a:ea typeface="Cambria" panose="02040503050406030204" pitchFamily="18" charset="0"/>
              </a:rPr>
              <a:t>SAAT</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Beypazarı Meslek Yüksekokulu</a:t>
            </a:r>
            <a:endParaRPr kumimoji="0" lang="tr-TR" sz="1000" b="1"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Courier New" panose="02070309020205020404" pitchFamily="49" charset="0"/>
            </a:endParaRPr>
          </a:p>
        </p:txBody>
      </p:sp>
    </p:spTree>
    <p:extLst>
      <p:ext uri="{BB962C8B-B14F-4D97-AF65-F5344CB8AC3E}">
        <p14:creationId xmlns:p14="http://schemas.microsoft.com/office/powerpoint/2010/main" val="1863063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69923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Giriş</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id="{F53A05C0-84DF-4BDA-8B18-686892AE3790}"/>
              </a:ext>
            </a:extLst>
          </p:cNvPr>
          <p:cNvSpPr txBox="1"/>
          <p:nvPr/>
        </p:nvSpPr>
        <p:spPr>
          <a:xfrm>
            <a:off x="0" y="1854578"/>
            <a:ext cx="9143999" cy="3323987"/>
          </a:xfrm>
          <a:prstGeom prst="rect">
            <a:avLst/>
          </a:prstGeom>
          <a:noFill/>
        </p:spPr>
        <p:txBody>
          <a:bodyPr wrap="square" rtlCol="0">
            <a:spAutoFit/>
          </a:bodyPr>
          <a:lstStyle/>
          <a:p>
            <a:r>
              <a:rPr lang="tr-TR" sz="2000" b="1" dirty="0">
                <a:solidFill>
                  <a:srgbClr val="284985"/>
                </a:solidFill>
              </a:rPr>
              <a:t>Bu ünitedeki amaçlarımız;</a:t>
            </a:r>
          </a:p>
          <a:p>
            <a:endParaRPr lang="tr-TR" sz="2000" b="1" dirty="0">
              <a:solidFill>
                <a:srgbClr val="284985"/>
              </a:solidFill>
            </a:endParaRPr>
          </a:p>
          <a:p>
            <a:pPr marL="342900" indent="-342900">
              <a:buFont typeface="Wingdings" panose="05000000000000000000" pitchFamily="2" charset="2"/>
              <a:buChar char="Ø"/>
            </a:pPr>
            <a:r>
              <a:rPr lang="tr-TR" sz="2000" dirty="0">
                <a:solidFill>
                  <a:srgbClr val="284985"/>
                </a:solidFill>
              </a:rPr>
              <a:t>Afet planlarıyla ilgili ülkemizdeki tarihsel gelişimini anlayabilme,</a:t>
            </a:r>
          </a:p>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Metin kutusu 7">
            <a:extLst>
              <a:ext uri="{FF2B5EF4-FFF2-40B4-BE49-F238E27FC236}">
                <a16:creationId xmlns:a16="http://schemas.microsoft.com/office/drawing/2014/main"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3764936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5165901"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Acil Durum ve Afet Yönetim Planları Mevzuatı</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pic>
        <p:nvPicPr>
          <p:cNvPr id="4" name="Resim 3">
            <a:extLst>
              <a:ext uri="{FF2B5EF4-FFF2-40B4-BE49-F238E27FC236}">
                <a16:creationId xmlns:a16="http://schemas.microsoft.com/office/drawing/2014/main" id="{4AA62C69-FE3B-49CA-8A97-CB6CE380DCCD}"/>
              </a:ext>
            </a:extLst>
          </p:cNvPr>
          <p:cNvPicPr>
            <a:picLocks noChangeAspect="1"/>
          </p:cNvPicPr>
          <p:nvPr/>
        </p:nvPicPr>
        <p:blipFill>
          <a:blip r:embed="rId3"/>
          <a:stretch>
            <a:fillRect/>
          </a:stretch>
        </p:blipFill>
        <p:spPr>
          <a:xfrm>
            <a:off x="2625285" y="913149"/>
            <a:ext cx="3893427" cy="5058127"/>
          </a:xfrm>
          <a:prstGeom prst="rect">
            <a:avLst/>
          </a:prstGeom>
        </p:spPr>
        <p:style>
          <a:lnRef idx="2">
            <a:schemeClr val="dk1"/>
          </a:lnRef>
          <a:fillRef idx="1">
            <a:schemeClr val="lt1"/>
          </a:fillRef>
          <a:effectRef idx="0">
            <a:schemeClr val="dk1"/>
          </a:effectRef>
          <a:fontRef idx="minor">
            <a:schemeClr val="dk1"/>
          </a:fontRef>
        </p:style>
      </p:pic>
      <p:sp>
        <p:nvSpPr>
          <p:cNvPr id="10" name="Metin kutusu 9">
            <a:extLst>
              <a:ext uri="{FF2B5EF4-FFF2-40B4-BE49-F238E27FC236}">
                <a16:creationId xmlns:a16="http://schemas.microsoft.com/office/drawing/2014/main" id="{81E59550-6B5C-4030-A9A2-E9C234627345}"/>
              </a:ext>
            </a:extLst>
          </p:cNvPr>
          <p:cNvSpPr txBox="1"/>
          <p:nvPr/>
        </p:nvSpPr>
        <p:spPr>
          <a:xfrm rot="21342626">
            <a:off x="4041913" y="3097193"/>
            <a:ext cx="1272209" cy="523220"/>
          </a:xfrm>
          <a:prstGeom prst="rect">
            <a:avLst/>
          </a:prstGeom>
          <a:noFill/>
        </p:spPr>
        <p:txBody>
          <a:bodyPr wrap="square" rtlCol="0">
            <a:spAutoFit/>
          </a:bodyPr>
          <a:lstStyle/>
          <a:p>
            <a:r>
              <a:rPr lang="tr-TR" sz="2800" dirty="0">
                <a:solidFill>
                  <a:srgbClr val="264885"/>
                </a:solidFill>
                <a:latin typeface="Gilroy ExtraBold" panose="00000900000000000000" pitchFamily="50" charset="-94"/>
              </a:rPr>
              <a:t>TAMP</a:t>
            </a:r>
          </a:p>
        </p:txBody>
      </p:sp>
      <p:sp>
        <p:nvSpPr>
          <p:cNvPr id="13" name="Metin kutusu 12">
            <a:extLst>
              <a:ext uri="{FF2B5EF4-FFF2-40B4-BE49-F238E27FC236}">
                <a16:creationId xmlns:a16="http://schemas.microsoft.com/office/drawing/2014/main" id="{4041577A-7E65-4702-8308-7C4094929588}"/>
              </a:ext>
            </a:extLst>
          </p:cNvPr>
          <p:cNvSpPr txBox="1"/>
          <p:nvPr/>
        </p:nvSpPr>
        <p:spPr>
          <a:xfrm rot="244398">
            <a:off x="2958121" y="5000267"/>
            <a:ext cx="4148238" cy="584775"/>
          </a:xfrm>
          <a:prstGeom prst="rect">
            <a:avLst/>
          </a:prstGeom>
          <a:noFill/>
        </p:spPr>
        <p:txBody>
          <a:bodyPr wrap="square" rtlCol="0">
            <a:spAutoFit/>
          </a:bodyPr>
          <a:lstStyle/>
          <a:p>
            <a:r>
              <a:rPr lang="tr-TR" sz="1600" dirty="0">
                <a:solidFill>
                  <a:srgbClr val="46303D"/>
                </a:solidFill>
                <a:latin typeface="Gilroy ExtraBold" panose="00000900000000000000" pitchFamily="50" charset="-94"/>
              </a:rPr>
              <a:t>SİVİL SAVUNMA </a:t>
            </a:r>
          </a:p>
          <a:p>
            <a:r>
              <a:rPr lang="tr-TR" sz="1600" dirty="0">
                <a:solidFill>
                  <a:srgbClr val="46303D"/>
                </a:solidFill>
                <a:latin typeface="Gilroy ExtraBold" panose="00000900000000000000" pitchFamily="50" charset="-94"/>
              </a:rPr>
              <a:t>KANUNU</a:t>
            </a:r>
          </a:p>
        </p:txBody>
      </p:sp>
      <p:sp>
        <p:nvSpPr>
          <p:cNvPr id="14" name="Metin kutusu 13">
            <a:extLst>
              <a:ext uri="{FF2B5EF4-FFF2-40B4-BE49-F238E27FC236}">
                <a16:creationId xmlns:a16="http://schemas.microsoft.com/office/drawing/2014/main" id="{5153DE53-1778-463B-B55E-24853480BF54}"/>
              </a:ext>
            </a:extLst>
          </p:cNvPr>
          <p:cNvSpPr txBox="1"/>
          <p:nvPr/>
        </p:nvSpPr>
        <p:spPr>
          <a:xfrm>
            <a:off x="3368793" y="5675599"/>
            <a:ext cx="4148238" cy="276999"/>
          </a:xfrm>
          <a:prstGeom prst="rect">
            <a:avLst/>
          </a:prstGeom>
          <a:noFill/>
        </p:spPr>
        <p:txBody>
          <a:bodyPr wrap="square" rtlCol="0">
            <a:spAutoFit/>
          </a:bodyPr>
          <a:lstStyle/>
          <a:p>
            <a:r>
              <a:rPr lang="tr-TR" sz="1200" dirty="0">
                <a:solidFill>
                  <a:srgbClr val="46303D"/>
                </a:solidFill>
                <a:latin typeface="Gilroy ExtraBold" panose="00000900000000000000" pitchFamily="50" charset="-94"/>
              </a:rPr>
              <a:t>22 TEMMUZ 1944</a:t>
            </a:r>
          </a:p>
        </p:txBody>
      </p:sp>
      <p:sp>
        <p:nvSpPr>
          <p:cNvPr id="15" name="Metin kutusu 14">
            <a:extLst>
              <a:ext uri="{FF2B5EF4-FFF2-40B4-BE49-F238E27FC236}">
                <a16:creationId xmlns:a16="http://schemas.microsoft.com/office/drawing/2014/main" id="{1D11C2BC-3BA7-410E-9141-E6D4DD76C4CC}"/>
              </a:ext>
            </a:extLst>
          </p:cNvPr>
          <p:cNvSpPr txBox="1"/>
          <p:nvPr/>
        </p:nvSpPr>
        <p:spPr>
          <a:xfrm rot="20307549">
            <a:off x="4278133" y="4367941"/>
            <a:ext cx="4148238" cy="338554"/>
          </a:xfrm>
          <a:prstGeom prst="rect">
            <a:avLst/>
          </a:prstGeom>
          <a:noFill/>
        </p:spPr>
        <p:txBody>
          <a:bodyPr wrap="square" rtlCol="0">
            <a:spAutoFit/>
          </a:bodyPr>
          <a:lstStyle/>
          <a:p>
            <a:r>
              <a:rPr lang="tr-TR" sz="1600" dirty="0">
                <a:solidFill>
                  <a:srgbClr val="46303D"/>
                </a:solidFill>
                <a:latin typeface="Gilroy ExtraBold" panose="00000900000000000000" pitchFamily="50" charset="-94"/>
              </a:rPr>
              <a:t>  7126</a:t>
            </a:r>
          </a:p>
        </p:txBody>
      </p:sp>
      <p:sp>
        <p:nvSpPr>
          <p:cNvPr id="16" name="Metin kutusu 15">
            <a:extLst>
              <a:ext uri="{FF2B5EF4-FFF2-40B4-BE49-F238E27FC236}">
                <a16:creationId xmlns:a16="http://schemas.microsoft.com/office/drawing/2014/main" id="{C04EA78C-5F87-4D1C-835E-567AA367A7D4}"/>
              </a:ext>
            </a:extLst>
          </p:cNvPr>
          <p:cNvSpPr txBox="1"/>
          <p:nvPr/>
        </p:nvSpPr>
        <p:spPr>
          <a:xfrm rot="244398">
            <a:off x="3383231" y="4353545"/>
            <a:ext cx="4148238" cy="553998"/>
          </a:xfrm>
          <a:prstGeom prst="rect">
            <a:avLst/>
          </a:prstGeom>
          <a:noFill/>
        </p:spPr>
        <p:txBody>
          <a:bodyPr wrap="square" rtlCol="0">
            <a:spAutoFit/>
          </a:bodyPr>
          <a:lstStyle/>
          <a:p>
            <a:r>
              <a:rPr lang="tr-TR" sz="1000" dirty="0">
                <a:solidFill>
                  <a:srgbClr val="46303D"/>
                </a:solidFill>
                <a:latin typeface="Gilroy ExtraBold" panose="00000900000000000000" pitchFamily="50" charset="-94"/>
              </a:rPr>
              <a:t>AFET VE ACİL DURUM</a:t>
            </a:r>
          </a:p>
          <a:p>
            <a:r>
              <a:rPr lang="tr-TR" sz="1000" dirty="0">
                <a:solidFill>
                  <a:srgbClr val="46303D"/>
                </a:solidFill>
                <a:latin typeface="Gilroy ExtraBold" panose="00000900000000000000" pitchFamily="50" charset="-94"/>
              </a:rPr>
              <a:t>MÜDAHALE HİZMETLERİ</a:t>
            </a:r>
          </a:p>
          <a:p>
            <a:r>
              <a:rPr lang="tr-TR" sz="1000" dirty="0">
                <a:solidFill>
                  <a:srgbClr val="46303D"/>
                </a:solidFill>
                <a:latin typeface="Gilroy ExtraBold" panose="00000900000000000000" pitchFamily="50" charset="-94"/>
              </a:rPr>
              <a:t>YÖNETMELİĞİ</a:t>
            </a:r>
          </a:p>
        </p:txBody>
      </p:sp>
      <p:sp>
        <p:nvSpPr>
          <p:cNvPr id="17" name="Metin kutusu 16">
            <a:extLst>
              <a:ext uri="{FF2B5EF4-FFF2-40B4-BE49-F238E27FC236}">
                <a16:creationId xmlns:a16="http://schemas.microsoft.com/office/drawing/2014/main" id="{14AEAEA7-E816-4BC8-B689-E240B975AACD}"/>
              </a:ext>
            </a:extLst>
          </p:cNvPr>
          <p:cNvSpPr txBox="1"/>
          <p:nvPr/>
        </p:nvSpPr>
        <p:spPr>
          <a:xfrm>
            <a:off x="3560504" y="3767217"/>
            <a:ext cx="2070901" cy="400110"/>
          </a:xfrm>
          <a:prstGeom prst="rect">
            <a:avLst/>
          </a:prstGeom>
          <a:noFill/>
        </p:spPr>
        <p:txBody>
          <a:bodyPr wrap="square" rtlCol="0">
            <a:spAutoFit/>
          </a:bodyPr>
          <a:lstStyle/>
          <a:p>
            <a:r>
              <a:rPr lang="tr-TR" sz="1000" dirty="0">
                <a:solidFill>
                  <a:srgbClr val="46303D"/>
                </a:solidFill>
                <a:latin typeface="Gilroy ExtraBold" panose="00000900000000000000" pitchFamily="50" charset="-94"/>
              </a:rPr>
              <a:t>İŞYERLERİNDE ACİL DURUM HAKKINDA YÖNETMELİK</a:t>
            </a:r>
          </a:p>
        </p:txBody>
      </p:sp>
    </p:spTree>
    <p:extLst>
      <p:ext uri="{BB962C8B-B14F-4D97-AF65-F5344CB8AC3E}">
        <p14:creationId xmlns:p14="http://schemas.microsoft.com/office/powerpoint/2010/main" val="2068727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998158"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Tarihçe</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11" name="Ok: Sağ 10">
            <a:extLst>
              <a:ext uri="{FF2B5EF4-FFF2-40B4-BE49-F238E27FC236}">
                <a16:creationId xmlns:a16="http://schemas.microsoft.com/office/drawing/2014/main" id="{37CC3151-F478-4792-93F9-17BAFD078297}"/>
              </a:ext>
            </a:extLst>
          </p:cNvPr>
          <p:cNvSpPr/>
          <p:nvPr/>
        </p:nvSpPr>
        <p:spPr>
          <a:xfrm>
            <a:off x="532511" y="984196"/>
            <a:ext cx="8078975" cy="297598"/>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a:p>
        </p:txBody>
      </p:sp>
      <p:sp>
        <p:nvSpPr>
          <p:cNvPr id="21" name="Dikdörtgen: Çapraz Köşeleri Kesik 20">
            <a:extLst>
              <a:ext uri="{FF2B5EF4-FFF2-40B4-BE49-F238E27FC236}">
                <a16:creationId xmlns:a16="http://schemas.microsoft.com/office/drawing/2014/main" id="{C42F73E6-0D83-444D-A12D-964AC67A5BA9}"/>
              </a:ext>
            </a:extLst>
          </p:cNvPr>
          <p:cNvSpPr/>
          <p:nvPr/>
        </p:nvSpPr>
        <p:spPr>
          <a:xfrm>
            <a:off x="5267681" y="2179204"/>
            <a:ext cx="1296290" cy="2608305"/>
          </a:xfrm>
          <a:prstGeom prst="snip2Diag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tr-TR" sz="1600" dirty="0"/>
              <a:t>Kurumsal </a:t>
            </a:r>
          </a:p>
          <a:p>
            <a:pPr algn="ctr"/>
            <a:r>
              <a:rPr lang="tr-TR" sz="1600" dirty="0"/>
              <a:t>İşbirliği ile Müdahale Planları</a:t>
            </a:r>
          </a:p>
        </p:txBody>
      </p:sp>
      <p:sp>
        <p:nvSpPr>
          <p:cNvPr id="22" name="Dikdörtgen: Çapraz Köşeleri Kesik 21">
            <a:extLst>
              <a:ext uri="{FF2B5EF4-FFF2-40B4-BE49-F238E27FC236}">
                <a16:creationId xmlns:a16="http://schemas.microsoft.com/office/drawing/2014/main" id="{33C41CDB-0F3F-41F7-A7DC-CADD28A07423}"/>
              </a:ext>
            </a:extLst>
          </p:cNvPr>
          <p:cNvSpPr/>
          <p:nvPr/>
        </p:nvSpPr>
        <p:spPr>
          <a:xfrm>
            <a:off x="6614481" y="2188166"/>
            <a:ext cx="1288801" cy="2608304"/>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Ulusal Müdahale Destek Planları</a:t>
            </a:r>
          </a:p>
        </p:txBody>
      </p:sp>
      <p:sp>
        <p:nvSpPr>
          <p:cNvPr id="23" name="Dikdörtgen: Çapraz Köşeleri Kesik 22">
            <a:extLst>
              <a:ext uri="{FF2B5EF4-FFF2-40B4-BE49-F238E27FC236}">
                <a16:creationId xmlns:a16="http://schemas.microsoft.com/office/drawing/2014/main" id="{040BD248-0532-44B4-8FBA-79E8BB53955B}"/>
              </a:ext>
            </a:extLst>
          </p:cNvPr>
          <p:cNvSpPr/>
          <p:nvPr/>
        </p:nvSpPr>
        <p:spPr>
          <a:xfrm>
            <a:off x="7953792" y="2216625"/>
            <a:ext cx="1156280" cy="2570884"/>
          </a:xfrm>
          <a:prstGeom prst="snip2Diag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1600" dirty="0"/>
              <a:t>Afet Yönetimi Çerçeve Kanunları</a:t>
            </a:r>
          </a:p>
        </p:txBody>
      </p:sp>
      <p:sp>
        <p:nvSpPr>
          <p:cNvPr id="25" name="Dikdörtgen: Çapraz Köşeleri Kesik 24">
            <a:extLst>
              <a:ext uri="{FF2B5EF4-FFF2-40B4-BE49-F238E27FC236}">
                <a16:creationId xmlns:a16="http://schemas.microsoft.com/office/drawing/2014/main" id="{72CE411D-0459-4E3D-B39B-D73E3B91EE10}"/>
              </a:ext>
            </a:extLst>
          </p:cNvPr>
          <p:cNvSpPr/>
          <p:nvPr/>
        </p:nvSpPr>
        <p:spPr>
          <a:xfrm>
            <a:off x="1364004" y="2207663"/>
            <a:ext cx="1140439" cy="2608305"/>
          </a:xfrm>
          <a:prstGeom prst="snip2Diag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tr-TR" sz="1600" dirty="0"/>
              <a:t>Sel Sigortası</a:t>
            </a:r>
          </a:p>
        </p:txBody>
      </p:sp>
      <p:sp>
        <p:nvSpPr>
          <p:cNvPr id="26" name="Dikdörtgen: Çapraz Köşeleri Kesik 25">
            <a:extLst>
              <a:ext uri="{FF2B5EF4-FFF2-40B4-BE49-F238E27FC236}">
                <a16:creationId xmlns:a16="http://schemas.microsoft.com/office/drawing/2014/main" id="{10DD671E-BCAF-4A5E-B2CF-CC6790D2A9D7}"/>
              </a:ext>
            </a:extLst>
          </p:cNvPr>
          <p:cNvSpPr/>
          <p:nvPr/>
        </p:nvSpPr>
        <p:spPr>
          <a:xfrm>
            <a:off x="2554953" y="2216625"/>
            <a:ext cx="1288802" cy="2608305"/>
          </a:xfrm>
          <a:prstGeom prst="snip2Diag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1600" dirty="0"/>
              <a:t>Olaylara</a:t>
            </a:r>
          </a:p>
          <a:p>
            <a:pPr algn="ctr"/>
            <a:r>
              <a:rPr lang="tr-TR" sz="1600" dirty="0"/>
              <a:t>Yönelik Müdahale Planları</a:t>
            </a:r>
          </a:p>
        </p:txBody>
      </p:sp>
      <p:sp>
        <p:nvSpPr>
          <p:cNvPr id="27" name="Dikdörtgen: Çapraz Köşeleri Kesik 26">
            <a:extLst>
              <a:ext uri="{FF2B5EF4-FFF2-40B4-BE49-F238E27FC236}">
                <a16:creationId xmlns:a16="http://schemas.microsoft.com/office/drawing/2014/main" id="{193A08F4-848A-4766-B686-854428734670}"/>
              </a:ext>
            </a:extLst>
          </p:cNvPr>
          <p:cNvSpPr/>
          <p:nvPr/>
        </p:nvSpPr>
        <p:spPr>
          <a:xfrm>
            <a:off x="3927867" y="2197914"/>
            <a:ext cx="1277006" cy="2608305"/>
          </a:xfrm>
          <a:prstGeom prst="snip2Diag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tr-TR" sz="1600" dirty="0"/>
              <a:t>Ulusal Müdahale Planları</a:t>
            </a:r>
          </a:p>
        </p:txBody>
      </p:sp>
      <p:sp>
        <p:nvSpPr>
          <p:cNvPr id="28" name="Dikdörtgen: Çapraz Köşeleri Kesik 27">
            <a:extLst>
              <a:ext uri="{FF2B5EF4-FFF2-40B4-BE49-F238E27FC236}">
                <a16:creationId xmlns:a16="http://schemas.microsoft.com/office/drawing/2014/main" id="{DC021823-46CA-44E3-B041-56FBDE1DCFAE}"/>
              </a:ext>
            </a:extLst>
          </p:cNvPr>
          <p:cNvSpPr/>
          <p:nvPr/>
        </p:nvSpPr>
        <p:spPr>
          <a:xfrm>
            <a:off x="73726" y="2188166"/>
            <a:ext cx="1200156" cy="2627802"/>
          </a:xfrm>
          <a:prstGeom prst="snip2Diag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sz="1600" dirty="0"/>
              <a:t>Sivil Savunma Planları</a:t>
            </a:r>
          </a:p>
        </p:txBody>
      </p:sp>
      <p:sp>
        <p:nvSpPr>
          <p:cNvPr id="29" name="Metin kutusu 28">
            <a:extLst>
              <a:ext uri="{FF2B5EF4-FFF2-40B4-BE49-F238E27FC236}">
                <a16:creationId xmlns:a16="http://schemas.microsoft.com/office/drawing/2014/main" id="{83045EB7-7B2F-421B-979F-AD9ECF69008B}"/>
              </a:ext>
            </a:extLst>
          </p:cNvPr>
          <p:cNvSpPr txBox="1"/>
          <p:nvPr/>
        </p:nvSpPr>
        <p:spPr>
          <a:xfrm>
            <a:off x="912244" y="1794620"/>
            <a:ext cx="8078975" cy="369332"/>
          </a:xfrm>
          <a:prstGeom prst="rect">
            <a:avLst/>
          </a:prstGeom>
          <a:noFill/>
        </p:spPr>
        <p:txBody>
          <a:bodyPr wrap="square" rtlCol="0">
            <a:spAutoFit/>
          </a:bodyPr>
          <a:lstStyle/>
          <a:p>
            <a:r>
              <a:rPr lang="tr-TR" dirty="0"/>
              <a:t>-1950              1960                 1970              1980                  1990                        Bu gün</a:t>
            </a:r>
          </a:p>
        </p:txBody>
      </p:sp>
      <p:sp>
        <p:nvSpPr>
          <p:cNvPr id="30" name="Metin kutusu 29">
            <a:extLst>
              <a:ext uri="{FF2B5EF4-FFF2-40B4-BE49-F238E27FC236}">
                <a16:creationId xmlns:a16="http://schemas.microsoft.com/office/drawing/2014/main" id="{6316D513-DE7F-41FD-A0CD-50B118DFF625}"/>
              </a:ext>
            </a:extLst>
          </p:cNvPr>
          <p:cNvSpPr txBox="1"/>
          <p:nvPr/>
        </p:nvSpPr>
        <p:spPr>
          <a:xfrm>
            <a:off x="-1" y="5549181"/>
            <a:ext cx="9144000" cy="369332"/>
          </a:xfrm>
          <a:prstGeom prst="rect">
            <a:avLst/>
          </a:prstGeom>
          <a:noFill/>
        </p:spPr>
        <p:txBody>
          <a:bodyPr wrap="square" rtlCol="0">
            <a:spAutoFit/>
          </a:bodyPr>
          <a:lstStyle/>
          <a:p>
            <a:pPr algn="ctr"/>
            <a:r>
              <a:rPr lang="tr-TR" dirty="0"/>
              <a:t>(Kadıoğlu, M. – Afet Yönetimi), Yayın No: 103, Marmara Belediyeler Birliği Kültür Yayınları</a:t>
            </a:r>
          </a:p>
        </p:txBody>
      </p:sp>
      <p:sp>
        <p:nvSpPr>
          <p:cNvPr id="31" name="Metin kutusu 30">
            <a:extLst>
              <a:ext uri="{FF2B5EF4-FFF2-40B4-BE49-F238E27FC236}">
                <a16:creationId xmlns:a16="http://schemas.microsoft.com/office/drawing/2014/main" id="{E105DDC3-4A18-4038-90D5-1C725904E204}"/>
              </a:ext>
            </a:extLst>
          </p:cNvPr>
          <p:cNvSpPr txBox="1"/>
          <p:nvPr/>
        </p:nvSpPr>
        <p:spPr>
          <a:xfrm>
            <a:off x="1663715" y="650949"/>
            <a:ext cx="5507085" cy="369332"/>
          </a:xfrm>
          <a:prstGeom prst="rect">
            <a:avLst/>
          </a:prstGeom>
          <a:noFill/>
        </p:spPr>
        <p:txBody>
          <a:bodyPr wrap="none" rtlCol="0">
            <a:spAutoFit/>
          </a:bodyPr>
          <a:lstStyle/>
          <a:p>
            <a:r>
              <a:rPr lang="tr-TR" b="1" dirty="0">
                <a:solidFill>
                  <a:srgbClr val="FF0000"/>
                </a:solidFill>
              </a:rPr>
              <a:t>AFET YÖNETİMİ VE PLANLAMASININ TARİHSEL GELİŞİMİ</a:t>
            </a:r>
          </a:p>
        </p:txBody>
      </p:sp>
    </p:spTree>
    <p:extLst>
      <p:ext uri="{BB962C8B-B14F-4D97-AF65-F5344CB8AC3E}">
        <p14:creationId xmlns:p14="http://schemas.microsoft.com/office/powerpoint/2010/main" val="46327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998158"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Tarihçe</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id="{0FF096AC-4C7E-407C-8CE2-43E9ECF45E8E}"/>
              </a:ext>
            </a:extLst>
          </p:cNvPr>
          <p:cNvSpPr txBox="1"/>
          <p:nvPr/>
        </p:nvSpPr>
        <p:spPr>
          <a:xfrm>
            <a:off x="172278" y="1129668"/>
            <a:ext cx="8865705" cy="5201424"/>
          </a:xfrm>
          <a:prstGeom prst="rect">
            <a:avLst/>
          </a:prstGeom>
          <a:noFill/>
        </p:spPr>
        <p:txBody>
          <a:bodyPr wrap="square" rtlCol="0">
            <a:spAutoFit/>
          </a:bodyPr>
          <a:lstStyle/>
          <a:p>
            <a:r>
              <a:rPr lang="tr-TR" sz="2000" b="1" dirty="0">
                <a:solidFill>
                  <a:srgbClr val="284985"/>
                </a:solidFill>
              </a:rPr>
              <a:t>Acil durum ve Afet yönetimi planları ile ilgili Mevzuatın Tarihsel Gelişimi</a:t>
            </a:r>
          </a:p>
          <a:p>
            <a:endParaRPr lang="tr-TR" sz="2000" b="1" dirty="0">
              <a:solidFill>
                <a:srgbClr val="284985"/>
              </a:solidFill>
            </a:endParaRPr>
          </a:p>
          <a:p>
            <a:pPr marL="285750" indent="-285750">
              <a:buFont typeface="Wingdings" panose="05000000000000000000" pitchFamily="2" charset="2"/>
              <a:buChar char="Ø"/>
            </a:pPr>
            <a:r>
              <a:rPr lang="tr-TR" sz="2000" dirty="0">
                <a:solidFill>
                  <a:srgbClr val="284985"/>
                </a:solidFill>
              </a:rPr>
              <a:t>‘’Yersarsıntısından Evvel  ve Sonra Alınacak Tedbirler Hakkında Kanun’’ 22 Temmuz 1944</a:t>
            </a:r>
          </a:p>
          <a:p>
            <a:pPr marL="285750" indent="-285750">
              <a:buFont typeface="Wingdings" panose="05000000000000000000" pitchFamily="2" charset="2"/>
              <a:buChar char="Ø"/>
            </a:pPr>
            <a:r>
              <a:rPr lang="tr-TR" sz="2000" dirty="0">
                <a:solidFill>
                  <a:srgbClr val="284985"/>
                </a:solidFill>
              </a:rPr>
              <a:t>1958 yılında 7126 sayılı Sivil Savunma Kanunu</a:t>
            </a:r>
          </a:p>
          <a:p>
            <a:pPr marL="285750" indent="-285750">
              <a:buFont typeface="Wingdings" panose="05000000000000000000" pitchFamily="2" charset="2"/>
              <a:buChar char="Ø"/>
            </a:pPr>
            <a:r>
              <a:rPr lang="tr-TR" sz="2000" dirty="0">
                <a:solidFill>
                  <a:srgbClr val="284985"/>
                </a:solidFill>
              </a:rPr>
              <a:t>1959 yılında 7269 sayılı Umumi Hayata Müessir Afetler Dolayısıyla Alınacak Tedbirlerle Yapılacak Yardımlara Dair Kanun</a:t>
            </a:r>
          </a:p>
          <a:p>
            <a:pPr marL="285750" indent="-285750">
              <a:buFont typeface="Wingdings" panose="05000000000000000000" pitchFamily="2" charset="2"/>
              <a:buChar char="Ø"/>
            </a:pPr>
            <a:r>
              <a:rPr lang="tr-TR" sz="2000" dirty="0">
                <a:solidFill>
                  <a:srgbClr val="284985"/>
                </a:solidFill>
              </a:rPr>
              <a:t>9/4/1963 gün ve 11377 sayılı Resmi Gazetede ‘’Afetlerde Acil Yardım </a:t>
            </a:r>
          </a:p>
          <a:p>
            <a:r>
              <a:rPr lang="tr-TR" sz="2000" dirty="0">
                <a:solidFill>
                  <a:srgbClr val="284985"/>
                </a:solidFill>
              </a:rPr>
              <a:t>     Teşkilatı ve Programlarının Hazırlanma Esaslarını Belirleyen’’ bir yönetmelik</a:t>
            </a:r>
          </a:p>
          <a:p>
            <a:r>
              <a:rPr lang="tr-TR" sz="2000" dirty="0">
                <a:solidFill>
                  <a:srgbClr val="284985"/>
                </a:solidFill>
              </a:rPr>
              <a:t>     yayınlanmıştır.</a:t>
            </a:r>
          </a:p>
          <a:p>
            <a:pPr marL="342900" indent="-342900">
              <a:buFont typeface="Wingdings" panose="05000000000000000000" pitchFamily="2" charset="2"/>
              <a:buChar char="Ø"/>
            </a:pPr>
            <a:r>
              <a:rPr lang="tr-TR" sz="2000" dirty="0">
                <a:solidFill>
                  <a:srgbClr val="284985"/>
                </a:solidFill>
              </a:rPr>
              <a:t>12 Eylül 1968 gün ve 12999 sayılı Resmi Gazetede yayınlanarak yürürlüğe giren ‘’Afetlere İlişkin Acil Yardım Teşkilatı ve Programları Hakkında Yönetmelik’’</a:t>
            </a:r>
          </a:p>
          <a:p>
            <a:endParaRPr lang="tr-TR" sz="2000"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Tree>
    <p:extLst>
      <p:ext uri="{BB962C8B-B14F-4D97-AF65-F5344CB8AC3E}">
        <p14:creationId xmlns:p14="http://schemas.microsoft.com/office/powerpoint/2010/main" val="4172751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998158"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Tarihçe</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pic>
        <p:nvPicPr>
          <p:cNvPr id="4" name="Resim 3">
            <a:extLst>
              <a:ext uri="{FF2B5EF4-FFF2-40B4-BE49-F238E27FC236}">
                <a16:creationId xmlns:a16="http://schemas.microsoft.com/office/drawing/2014/main" id="{EBD49591-94C3-44E1-8306-076896D66F2D}"/>
              </a:ext>
            </a:extLst>
          </p:cNvPr>
          <p:cNvPicPr>
            <a:picLocks noChangeAspect="1"/>
          </p:cNvPicPr>
          <p:nvPr/>
        </p:nvPicPr>
        <p:blipFill>
          <a:blip r:embed="rId3"/>
          <a:stretch>
            <a:fillRect/>
          </a:stretch>
        </p:blipFill>
        <p:spPr>
          <a:xfrm>
            <a:off x="1750631" y="670693"/>
            <a:ext cx="5642736" cy="4270376"/>
          </a:xfrm>
          <a:prstGeom prst="rect">
            <a:avLst/>
          </a:prstGeom>
        </p:spPr>
        <p:style>
          <a:lnRef idx="2">
            <a:schemeClr val="dk1"/>
          </a:lnRef>
          <a:fillRef idx="1">
            <a:schemeClr val="lt1"/>
          </a:fillRef>
          <a:effectRef idx="0">
            <a:schemeClr val="dk1"/>
          </a:effectRef>
          <a:fontRef idx="minor">
            <a:schemeClr val="dk1"/>
          </a:fontRef>
        </p:style>
      </p:pic>
      <p:sp>
        <p:nvSpPr>
          <p:cNvPr id="7" name="Metin kutusu 6">
            <a:extLst>
              <a:ext uri="{FF2B5EF4-FFF2-40B4-BE49-F238E27FC236}">
                <a16:creationId xmlns:a16="http://schemas.microsoft.com/office/drawing/2014/main" id="{2177E69A-2841-4564-AE33-9EE9FFBE5DAA}"/>
              </a:ext>
            </a:extLst>
          </p:cNvPr>
          <p:cNvSpPr txBox="1"/>
          <p:nvPr/>
        </p:nvSpPr>
        <p:spPr>
          <a:xfrm>
            <a:off x="540000" y="5404933"/>
            <a:ext cx="8515350" cy="646331"/>
          </a:xfrm>
          <a:prstGeom prst="rect">
            <a:avLst/>
          </a:prstGeom>
          <a:noFill/>
        </p:spPr>
        <p:txBody>
          <a:bodyPr wrap="square" rtlCol="0">
            <a:spAutoFit/>
          </a:bodyPr>
          <a:lstStyle/>
          <a:p>
            <a:r>
              <a:rPr lang="tr-TR" i="1" dirty="0">
                <a:solidFill>
                  <a:srgbClr val="284985"/>
                </a:solidFill>
              </a:rPr>
              <a:t>1988 yılında Resmi gazetede afetlere ilişkin acil yardım teşkilatı ve planlama esaslarına dair yönetmelik yayınlanmıştır.</a:t>
            </a:r>
          </a:p>
        </p:txBody>
      </p:sp>
      <p:sp>
        <p:nvSpPr>
          <p:cNvPr id="9" name="Metin kutusu 8">
            <a:extLst>
              <a:ext uri="{FF2B5EF4-FFF2-40B4-BE49-F238E27FC236}">
                <a16:creationId xmlns:a16="http://schemas.microsoft.com/office/drawing/2014/main" id="{292AADFE-C258-4DBF-B43B-B643B489B2E9}"/>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293091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998158"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Tarihçe</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7" name="Metin kutusu 6">
            <a:extLst>
              <a:ext uri="{FF2B5EF4-FFF2-40B4-BE49-F238E27FC236}">
                <a16:creationId xmlns:a16="http://schemas.microsoft.com/office/drawing/2014/main" id="{2177E69A-2841-4564-AE33-9EE9FFBE5DAA}"/>
              </a:ext>
            </a:extLst>
          </p:cNvPr>
          <p:cNvSpPr txBox="1"/>
          <p:nvPr/>
        </p:nvSpPr>
        <p:spPr>
          <a:xfrm>
            <a:off x="262440" y="5205154"/>
            <a:ext cx="8881559" cy="1477328"/>
          </a:xfrm>
          <a:prstGeom prst="rect">
            <a:avLst/>
          </a:prstGeom>
          <a:noFill/>
        </p:spPr>
        <p:txBody>
          <a:bodyPr wrap="square" rtlCol="0">
            <a:spAutoFit/>
          </a:bodyPr>
          <a:lstStyle/>
          <a:p>
            <a:r>
              <a:rPr lang="tr-TR" i="1" dirty="0">
                <a:solidFill>
                  <a:srgbClr val="284985"/>
                </a:solidFill>
              </a:rPr>
              <a:t>Türkiye’de uzun yıllar acil yardım planlarının hazırlanması 7269 sayılı kanunun 4. maddesi gereğince hazırlanmış olan afetlere ilişkin acil yardım teşkilatı ve planlama esaslarına dair yönetmelik gereğince yapılmıştır. Resmi gazetede yayınlanarak yürürlüğe girmiş olan bu yönetmelik acil yardım planlamasının genel esaslarını Ülke, il ve ilçe düzeyinde vermiş ve uzun süre </a:t>
            </a:r>
            <a:r>
              <a:rPr lang="tr-TR" i="1" dirty="0" err="1">
                <a:solidFill>
                  <a:srgbClr val="284985"/>
                </a:solidFill>
              </a:rPr>
              <a:t>yürürlülükte</a:t>
            </a:r>
            <a:r>
              <a:rPr lang="tr-TR" i="1" dirty="0">
                <a:solidFill>
                  <a:srgbClr val="284985"/>
                </a:solidFill>
              </a:rPr>
              <a:t> kalmıştır.</a:t>
            </a:r>
          </a:p>
        </p:txBody>
      </p:sp>
      <p:pic>
        <p:nvPicPr>
          <p:cNvPr id="3" name="Resim 2">
            <a:extLst>
              <a:ext uri="{FF2B5EF4-FFF2-40B4-BE49-F238E27FC236}">
                <a16:creationId xmlns:a16="http://schemas.microsoft.com/office/drawing/2014/main" id="{ED6DF2F1-531D-429A-B979-4133B0317BE7}"/>
              </a:ext>
            </a:extLst>
          </p:cNvPr>
          <p:cNvPicPr>
            <a:picLocks noChangeAspect="1"/>
          </p:cNvPicPr>
          <p:nvPr/>
        </p:nvPicPr>
        <p:blipFill>
          <a:blip r:embed="rId3"/>
          <a:stretch>
            <a:fillRect/>
          </a:stretch>
        </p:blipFill>
        <p:spPr>
          <a:xfrm>
            <a:off x="1643712" y="655157"/>
            <a:ext cx="5856574" cy="4360314"/>
          </a:xfrm>
          <a:prstGeom prst="rect">
            <a:avLst/>
          </a:prstGeom>
        </p:spPr>
        <p:style>
          <a:lnRef idx="2">
            <a:schemeClr val="dk1"/>
          </a:lnRef>
          <a:fillRef idx="1">
            <a:schemeClr val="lt1"/>
          </a:fillRef>
          <a:effectRef idx="0">
            <a:schemeClr val="dk1"/>
          </a:effectRef>
          <a:fontRef idx="minor">
            <a:schemeClr val="dk1"/>
          </a:fontRef>
        </p:style>
      </p:pic>
      <p:sp>
        <p:nvSpPr>
          <p:cNvPr id="9" name="Metin kutusu 8">
            <a:extLst>
              <a:ext uri="{FF2B5EF4-FFF2-40B4-BE49-F238E27FC236}">
                <a16:creationId xmlns:a16="http://schemas.microsoft.com/office/drawing/2014/main" id="{1152F886-1629-4797-9611-C10755E7EBA0}"/>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98713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id="{7C11C974-F8DF-4CB9-9CA2-BD53E7E5173A}"/>
              </a:ext>
            </a:extLst>
          </p:cNvPr>
          <p:cNvSpPr txBox="1"/>
          <p:nvPr/>
        </p:nvSpPr>
        <p:spPr>
          <a:xfrm>
            <a:off x="540000" y="66777"/>
            <a:ext cx="998158"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Tarihçe</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7" name="Metin kutusu 6">
            <a:extLst>
              <a:ext uri="{FF2B5EF4-FFF2-40B4-BE49-F238E27FC236}">
                <a16:creationId xmlns:a16="http://schemas.microsoft.com/office/drawing/2014/main" id="{2177E69A-2841-4564-AE33-9EE9FFBE5DAA}"/>
              </a:ext>
            </a:extLst>
          </p:cNvPr>
          <p:cNvSpPr txBox="1"/>
          <p:nvPr/>
        </p:nvSpPr>
        <p:spPr>
          <a:xfrm>
            <a:off x="540000" y="5124472"/>
            <a:ext cx="8166678" cy="1477328"/>
          </a:xfrm>
          <a:prstGeom prst="rect">
            <a:avLst/>
          </a:prstGeom>
          <a:noFill/>
        </p:spPr>
        <p:txBody>
          <a:bodyPr wrap="square" rtlCol="0">
            <a:spAutoFit/>
          </a:bodyPr>
          <a:lstStyle/>
          <a:p>
            <a:r>
              <a:rPr lang="tr-TR" i="1" dirty="0">
                <a:solidFill>
                  <a:srgbClr val="284985"/>
                </a:solidFill>
              </a:rPr>
              <a:t>17 Ağustos 1999 tarihinde meydana gelen İzmit Körfezi ve 12 Kasım 1999 tarihinde meydana gelen Düzce </a:t>
            </a:r>
            <a:r>
              <a:rPr lang="tr-TR" i="1" dirty="0" err="1">
                <a:solidFill>
                  <a:srgbClr val="284985"/>
                </a:solidFill>
              </a:rPr>
              <a:t>Kaynaşlı</a:t>
            </a:r>
            <a:r>
              <a:rPr lang="tr-TR" i="1" dirty="0">
                <a:solidFill>
                  <a:srgbClr val="284985"/>
                </a:solidFill>
              </a:rPr>
              <a:t> depremleri nedeniyle çok sayıda insanın yaşamını yitirmesi, yaralanması ve depremlerin çok geniş bir bölgeyi etkilemesi ve ortaya çıkan sorunlarla baş etmede karşılaşılan güçlükler nedeniyle 2013 yılında Resmi Gazetede Afet ve Acil durum müdahale hizmetleri yönetmeliği yayınlanmıştır.</a:t>
            </a:r>
          </a:p>
        </p:txBody>
      </p:sp>
      <p:pic>
        <p:nvPicPr>
          <p:cNvPr id="8" name="Resim 7">
            <a:extLst>
              <a:ext uri="{FF2B5EF4-FFF2-40B4-BE49-F238E27FC236}">
                <a16:creationId xmlns:a16="http://schemas.microsoft.com/office/drawing/2014/main" id="{ABBB87BC-86DF-4BB6-A080-0494682B6A77}"/>
              </a:ext>
            </a:extLst>
          </p:cNvPr>
          <p:cNvPicPr>
            <a:picLocks noChangeAspect="1"/>
          </p:cNvPicPr>
          <p:nvPr/>
        </p:nvPicPr>
        <p:blipFill>
          <a:blip r:embed="rId3"/>
          <a:stretch>
            <a:fillRect/>
          </a:stretch>
        </p:blipFill>
        <p:spPr>
          <a:xfrm>
            <a:off x="1375427" y="765236"/>
            <a:ext cx="5956767" cy="3931882"/>
          </a:xfrm>
          <a:prstGeom prst="rect">
            <a:avLst/>
          </a:prstGeom>
        </p:spPr>
        <p:style>
          <a:lnRef idx="2">
            <a:schemeClr val="dk1"/>
          </a:lnRef>
          <a:fillRef idx="1">
            <a:schemeClr val="lt1"/>
          </a:fillRef>
          <a:effectRef idx="0">
            <a:schemeClr val="dk1"/>
          </a:effectRef>
          <a:fontRef idx="minor">
            <a:schemeClr val="dk1"/>
          </a:fontRef>
        </p:style>
      </p:pic>
      <p:sp>
        <p:nvSpPr>
          <p:cNvPr id="9" name="Metin kutusu 8">
            <a:extLst>
              <a:ext uri="{FF2B5EF4-FFF2-40B4-BE49-F238E27FC236}">
                <a16:creationId xmlns:a16="http://schemas.microsoft.com/office/drawing/2014/main" id="{F28AD1B9-2645-4182-833A-08B8874899CD}"/>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Tree>
    <p:extLst>
      <p:ext uri="{BB962C8B-B14F-4D97-AF65-F5344CB8AC3E}">
        <p14:creationId xmlns:p14="http://schemas.microsoft.com/office/powerpoint/2010/main" val="206910302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439</Words>
  <Application>Microsoft Office PowerPoint</Application>
  <PresentationFormat>Ekran Gösterisi (4:3)</PresentationFormat>
  <Paragraphs>70</Paragraphs>
  <Slides>8</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8</vt:i4>
      </vt:variant>
    </vt:vector>
  </HeadingPairs>
  <TitlesOfParts>
    <vt:vector size="17" baseType="lpstr">
      <vt:lpstr>Arial</vt:lpstr>
      <vt:lpstr>Bahnschrift</vt:lpstr>
      <vt:lpstr>Calibri</vt:lpstr>
      <vt:lpstr>Cambria</vt:lpstr>
      <vt:lpstr>Gilroy ExtraBold</vt:lpstr>
      <vt:lpstr>Tahoma</vt:lpstr>
      <vt:lpstr>Ubuntu</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win7</dc:creator>
  <cp:lastModifiedBy>AFNET</cp:lastModifiedBy>
  <cp:revision>1</cp:revision>
  <dcterms:created xsi:type="dcterms:W3CDTF">2019-09-14T18:25:25Z</dcterms:created>
  <dcterms:modified xsi:type="dcterms:W3CDTF">2019-09-14T18:36:45Z</dcterms:modified>
</cp:coreProperties>
</file>